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1"/>
  </p:notesMasterIdLst>
  <p:sldIdLst>
    <p:sldId id="256" r:id="rId2"/>
    <p:sldId id="301" r:id="rId3"/>
    <p:sldId id="303" r:id="rId4"/>
    <p:sldId id="308" r:id="rId5"/>
    <p:sldId id="366" r:id="rId6"/>
    <p:sldId id="356" r:id="rId7"/>
    <p:sldId id="357" r:id="rId8"/>
    <p:sldId id="376" r:id="rId9"/>
    <p:sldId id="377" r:id="rId10"/>
    <p:sldId id="368" r:id="rId11"/>
    <p:sldId id="369" r:id="rId12"/>
    <p:sldId id="370" r:id="rId13"/>
    <p:sldId id="367" r:id="rId14"/>
    <p:sldId id="309" r:id="rId15"/>
    <p:sldId id="310" r:id="rId16"/>
    <p:sldId id="313" r:id="rId17"/>
    <p:sldId id="316" r:id="rId18"/>
    <p:sldId id="315" r:id="rId19"/>
    <p:sldId id="358" r:id="rId20"/>
    <p:sldId id="359" r:id="rId21"/>
    <p:sldId id="360" r:id="rId22"/>
    <p:sldId id="361" r:id="rId23"/>
    <p:sldId id="324" r:id="rId24"/>
    <p:sldId id="325" r:id="rId25"/>
    <p:sldId id="329" r:id="rId26"/>
    <p:sldId id="332" r:id="rId27"/>
    <p:sldId id="396" r:id="rId28"/>
    <p:sldId id="333" r:id="rId29"/>
    <p:sldId id="334" r:id="rId30"/>
    <p:sldId id="389" r:id="rId31"/>
    <p:sldId id="393" r:id="rId32"/>
    <p:sldId id="390" r:id="rId33"/>
    <p:sldId id="392" r:id="rId34"/>
    <p:sldId id="372" r:id="rId35"/>
    <p:sldId id="363" r:id="rId36"/>
    <p:sldId id="364" r:id="rId37"/>
    <p:sldId id="365" r:id="rId38"/>
    <p:sldId id="338" r:id="rId39"/>
    <p:sldId id="373" r:id="rId40"/>
    <p:sldId id="339" r:id="rId41"/>
    <p:sldId id="374" r:id="rId42"/>
    <p:sldId id="340" r:id="rId43"/>
    <p:sldId id="375" r:id="rId44"/>
    <p:sldId id="341" r:id="rId45"/>
    <p:sldId id="342" r:id="rId46"/>
    <p:sldId id="343" r:id="rId47"/>
    <p:sldId id="344" r:id="rId48"/>
    <p:sldId id="394" r:id="rId49"/>
    <p:sldId id="345" r:id="rId50"/>
    <p:sldId id="346" r:id="rId51"/>
    <p:sldId id="347" r:id="rId52"/>
    <p:sldId id="348" r:id="rId53"/>
    <p:sldId id="349" r:id="rId54"/>
    <p:sldId id="350" r:id="rId55"/>
    <p:sldId id="380" r:id="rId56"/>
    <p:sldId id="379" r:id="rId57"/>
    <p:sldId id="381" r:id="rId58"/>
    <p:sldId id="382" r:id="rId59"/>
    <p:sldId id="383" r:id="rId60"/>
    <p:sldId id="384" r:id="rId61"/>
    <p:sldId id="385" r:id="rId62"/>
    <p:sldId id="386" r:id="rId63"/>
    <p:sldId id="387" r:id="rId64"/>
    <p:sldId id="388" r:id="rId65"/>
    <p:sldId id="353" r:id="rId66"/>
    <p:sldId id="354" r:id="rId67"/>
    <p:sldId id="395" r:id="rId68"/>
    <p:sldId id="397" r:id="rId69"/>
    <p:sldId id="355"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5.wmf"/><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0AB015-1E7F-4FF7-BA95-49C08237626F}" type="datetimeFigureOut">
              <a:rPr lang="en-US" smtClean="0"/>
              <a:pPr/>
              <a:t>2/13/2019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ADD122-A938-496A-BE3E-DD1356C2A5B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DA01F2-0863-449A-9FC5-356DD712E996}" type="slidenum">
              <a:rPr lang="zh-CN" altLang="en-US"/>
              <a:pPr/>
              <a:t>20</a:t>
            </a:fld>
            <a:endParaRPr lang="en-US" altLang="zh-CN"/>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659611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1C48AB-67B7-4C59-B3A7-D5985174D691}" type="slidenum">
              <a:rPr lang="zh-CN" altLang="en-US"/>
              <a:pPr/>
              <a:t>22</a:t>
            </a:fld>
            <a:endParaRPr lang="en-US" altLang="zh-CN"/>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300302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Arial" panose="020B0604020202020204" pitchFamily="34" charset="0"/>
              </a:defRPr>
            </a:lvl1pPr>
            <a:lvl2pPr marL="742950" indent="-285750" defTabSz="965200">
              <a:defRPr>
                <a:solidFill>
                  <a:schemeClr val="tx1"/>
                </a:solidFill>
                <a:latin typeface="Arial" panose="020B0604020202020204" pitchFamily="34" charset="0"/>
              </a:defRPr>
            </a:lvl2pPr>
            <a:lvl3pPr marL="1143000" indent="-228600" defTabSz="965200">
              <a:defRPr>
                <a:solidFill>
                  <a:schemeClr val="tx1"/>
                </a:solidFill>
                <a:latin typeface="Arial" panose="020B0604020202020204" pitchFamily="34" charset="0"/>
              </a:defRPr>
            </a:lvl3pPr>
            <a:lvl4pPr marL="1600200" indent="-228600" defTabSz="965200">
              <a:defRPr>
                <a:solidFill>
                  <a:schemeClr val="tx1"/>
                </a:solidFill>
                <a:latin typeface="Arial" panose="020B0604020202020204" pitchFamily="34" charset="0"/>
              </a:defRPr>
            </a:lvl4pPr>
            <a:lvl5pPr marL="2057400" indent="-228600" defTabSz="965200">
              <a:defRPr>
                <a:solidFill>
                  <a:schemeClr val="tx1"/>
                </a:solidFill>
                <a:latin typeface="Arial" panose="020B0604020202020204" pitchFamily="34" charset="0"/>
              </a:defRPr>
            </a:lvl5pPr>
            <a:lvl6pPr marL="2514600" indent="-228600" defTabSz="965200" eaLnBrk="0" fontAlgn="base" hangingPunct="0">
              <a:spcBef>
                <a:spcPct val="0"/>
              </a:spcBef>
              <a:spcAft>
                <a:spcPct val="0"/>
              </a:spcAft>
              <a:defRPr>
                <a:solidFill>
                  <a:schemeClr val="tx1"/>
                </a:solidFill>
                <a:latin typeface="Arial" panose="020B0604020202020204" pitchFamily="34" charset="0"/>
              </a:defRPr>
            </a:lvl6pPr>
            <a:lvl7pPr marL="2971800" indent="-228600" defTabSz="965200" eaLnBrk="0" fontAlgn="base" hangingPunct="0">
              <a:spcBef>
                <a:spcPct val="0"/>
              </a:spcBef>
              <a:spcAft>
                <a:spcPct val="0"/>
              </a:spcAft>
              <a:defRPr>
                <a:solidFill>
                  <a:schemeClr val="tx1"/>
                </a:solidFill>
                <a:latin typeface="Arial" panose="020B0604020202020204" pitchFamily="34" charset="0"/>
              </a:defRPr>
            </a:lvl7pPr>
            <a:lvl8pPr marL="3429000" indent="-228600" defTabSz="965200" eaLnBrk="0" fontAlgn="base" hangingPunct="0">
              <a:spcBef>
                <a:spcPct val="0"/>
              </a:spcBef>
              <a:spcAft>
                <a:spcPct val="0"/>
              </a:spcAft>
              <a:defRPr>
                <a:solidFill>
                  <a:schemeClr val="tx1"/>
                </a:solidFill>
                <a:latin typeface="Arial" panose="020B0604020202020204" pitchFamily="34" charset="0"/>
              </a:defRPr>
            </a:lvl8pPr>
            <a:lvl9pPr marL="3886200" indent="-228600" defTabSz="965200" eaLnBrk="0" fontAlgn="base" hangingPunct="0">
              <a:spcBef>
                <a:spcPct val="0"/>
              </a:spcBef>
              <a:spcAft>
                <a:spcPct val="0"/>
              </a:spcAft>
              <a:defRPr>
                <a:solidFill>
                  <a:schemeClr val="tx1"/>
                </a:solidFill>
                <a:latin typeface="Arial" panose="020B0604020202020204" pitchFamily="34" charset="0"/>
              </a:defRPr>
            </a:lvl9pPr>
          </a:lstStyle>
          <a:p>
            <a:fld id="{DBC9AB74-C3F2-415D-AAA1-8A9E38D73CBE}" type="slidenum">
              <a:rPr lang="en-US"/>
              <a:pPr/>
              <a:t>26</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smtClean="0">
              <a:latin typeface="Arial" panose="020B0604020202020204" pitchFamily="34" charset="0"/>
            </a:endParaRPr>
          </a:p>
        </p:txBody>
      </p:sp>
    </p:spTree>
    <p:extLst>
      <p:ext uri="{BB962C8B-B14F-4D97-AF65-F5344CB8AC3E}">
        <p14:creationId xmlns="" xmlns:p14="http://schemas.microsoft.com/office/powerpoint/2010/main" val="711621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CAF27F-22E4-4012-9404-90B35E146185}" type="slidenum">
              <a:rPr lang="zh-CN" altLang="en-US"/>
              <a:pPr/>
              <a:t>28</a:t>
            </a:fld>
            <a:endParaRPr lang="en-US" altLang="zh-CN"/>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en-US"/>
          </a:p>
        </p:txBody>
      </p:sp>
    </p:spTree>
    <p:extLst>
      <p:ext uri="{BB962C8B-B14F-4D97-AF65-F5344CB8AC3E}">
        <p14:creationId xmlns="" xmlns:p14="http://schemas.microsoft.com/office/powerpoint/2010/main" val="3174004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62BFC9F-5C17-4844-A470-F511C9CFF2A4}" type="datetime1">
              <a:rPr lang="en-US" smtClean="0"/>
              <a:pPr/>
              <a:t>2/13/2019</a:t>
            </a:fld>
            <a:endParaRPr lang="en-US"/>
          </a:p>
        </p:txBody>
      </p:sp>
      <p:sp>
        <p:nvSpPr>
          <p:cNvPr id="19" name="Footer Placeholder 18"/>
          <p:cNvSpPr>
            <a:spLocks noGrp="1"/>
          </p:cNvSpPr>
          <p:nvPr>
            <p:ph type="ftr" sz="quarter" idx="11"/>
          </p:nvPr>
        </p:nvSpPr>
        <p:spPr/>
        <p:txBody>
          <a:bodyPr/>
          <a:lstStyle/>
          <a:p>
            <a:r>
              <a:rPr lang="en-US" smtClean="0"/>
              <a:t>Y.Lakshmi Prasad 08978784848</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B142DD-7873-4684-8578-95996306FF0B}" type="datetime1">
              <a:rPr lang="en-US" smtClean="0"/>
              <a:pPr/>
              <a:t>2/13/2019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ECF722-F774-4EB7-9509-E6366055B9F2}" type="datetime1">
              <a:rPr lang="en-US" smtClean="0"/>
              <a:pPr/>
              <a:t>2/13/2019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B1CEC1-B084-482A-8569-262B7264E72D}" type="datetime1">
              <a:rPr lang="en-US" smtClean="0"/>
              <a:pPr/>
              <a:t>2/13/2019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AC3D732-72DD-40DB-B5A4-6291B93D93CF}" type="datetime1">
              <a:rPr lang="en-US" smtClean="0"/>
              <a:pPr/>
              <a:t>2/13/2019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492694-C548-4378-BA09-B1CD0E805896}" type="datetime1">
              <a:rPr lang="en-US" smtClean="0"/>
              <a:pPr/>
              <a:t>2/13/2019</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162B1D3-8FE7-454C-80B0-E712467EE7B1}" type="datetime1">
              <a:rPr lang="en-US" smtClean="0"/>
              <a:pPr/>
              <a:t>2/13/2019</a:t>
            </a:fld>
            <a:endParaRPr lang="en-US"/>
          </a:p>
        </p:txBody>
      </p:sp>
      <p:sp>
        <p:nvSpPr>
          <p:cNvPr id="8" name="Footer Placeholder 7"/>
          <p:cNvSpPr>
            <a:spLocks noGrp="1"/>
          </p:cNvSpPr>
          <p:nvPr>
            <p:ph type="ftr" sz="quarter" idx="11"/>
          </p:nvPr>
        </p:nvSpPr>
        <p:spPr/>
        <p:txBody>
          <a:bodyPr/>
          <a:lstStyle/>
          <a:p>
            <a:r>
              <a:rPr lang="en-US" smtClean="0"/>
              <a:t>Y.Lakshmi Prasad 08978784848</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9C61FD2-4631-4C19-AD5B-64DAB8370D2A}" type="datetime1">
              <a:rPr lang="en-US" smtClean="0"/>
              <a:pPr/>
              <a:t>2/13/2019</a:t>
            </a:fld>
            <a:endParaRPr lang="en-US"/>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6D158-B7B4-4AE7-A56D-F7BD512B0E3B}" type="datetime1">
              <a:rPr lang="en-US" smtClean="0"/>
              <a:pPr/>
              <a:t>2/13/2019</a:t>
            </a:fld>
            <a:endParaRPr lang="en-US"/>
          </a:p>
        </p:txBody>
      </p:sp>
      <p:sp>
        <p:nvSpPr>
          <p:cNvPr id="3" name="Footer Placeholder 2"/>
          <p:cNvSpPr>
            <a:spLocks noGrp="1"/>
          </p:cNvSpPr>
          <p:nvPr>
            <p:ph type="ftr" sz="quarter" idx="11"/>
          </p:nvPr>
        </p:nvSpPr>
        <p:spPr/>
        <p:txBody>
          <a:bodyPr/>
          <a:lstStyle/>
          <a:p>
            <a:r>
              <a:rPr lang="en-US" smtClean="0"/>
              <a:t>Y.Lakshmi Prasad 08978784848</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9C5E72-D9A9-4ECF-B3D9-1022DDF7A252}" type="datetime1">
              <a:rPr lang="en-US" smtClean="0"/>
              <a:pPr/>
              <a:t>2/13/2019</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8D3550-2CC1-41B5-9867-D2F69066BC87}" type="datetime1">
              <a:rPr lang="en-US" smtClean="0"/>
              <a:pPr/>
              <a:t>2/13/2019</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6BEFB7-C44A-4513-91A3-2287836189A0}" type="datetime1">
              <a:rPr lang="en-US" smtClean="0"/>
              <a:pPr/>
              <a:t>2/13/2019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Y.Lakshmi Prasad 08978784848</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t>NaiveBayes</a:t>
            </a:r>
            <a:endParaRPr lang="en-IN" dirty="0"/>
          </a:p>
        </p:txBody>
      </p:sp>
      <p:sp>
        <p:nvSpPr>
          <p:cNvPr id="3" name="Subtitle 2"/>
          <p:cNvSpPr>
            <a:spLocks noGrp="1"/>
          </p:cNvSpPr>
          <p:nvPr>
            <p:ph type="subTitle" idx="1"/>
          </p:nvPr>
        </p:nvSpPr>
        <p:spPr>
          <a:xfrm>
            <a:off x="1524000" y="5105400"/>
            <a:ext cx="7315200" cy="1143000"/>
          </a:xfrm>
        </p:spPr>
        <p:txBody>
          <a:bodyPr/>
          <a:lstStyle/>
          <a:p>
            <a:r>
              <a:rPr lang="en-IN" dirty="0" smtClean="0"/>
              <a:t>Y.LAKSHMI PRASAD</a:t>
            </a:r>
          </a:p>
          <a:p>
            <a:r>
              <a:rPr lang="en-IN" dirty="0" smtClean="0"/>
              <a:t>08978784848</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05800" cy="762000"/>
          </a:xfrm>
        </p:spPr>
        <p:txBody>
          <a:bodyPr>
            <a:normAutofit fontScale="90000"/>
          </a:bodyPr>
          <a:lstStyle/>
          <a:p>
            <a:r>
              <a:rPr lang="en-IN" dirty="0" smtClean="0"/>
              <a:t>Prior Probability</a:t>
            </a:r>
            <a:endParaRPr lang="en-IN" dirty="0"/>
          </a:p>
        </p:txBody>
      </p:sp>
      <p:sp>
        <p:nvSpPr>
          <p:cNvPr id="3" name="Content Placeholder 2"/>
          <p:cNvSpPr>
            <a:spLocks noGrp="1"/>
          </p:cNvSpPr>
          <p:nvPr>
            <p:ph idx="1"/>
          </p:nvPr>
        </p:nvSpPr>
        <p:spPr>
          <a:xfrm>
            <a:off x="381000" y="1219200"/>
            <a:ext cx="8305800" cy="5105400"/>
          </a:xfrm>
        </p:spPr>
        <p:txBody>
          <a:bodyPr>
            <a:normAutofit/>
          </a:bodyPr>
          <a:lstStyle/>
          <a:p>
            <a:r>
              <a:rPr lang="en-IN" dirty="0" smtClean="0"/>
              <a:t> Most people would read winds (noun).</a:t>
            </a:r>
          </a:p>
          <a:p>
            <a:r>
              <a:rPr lang="en-IN" dirty="0" smtClean="0"/>
              <a:t>- This is the prior — in the `absence of any data` (i.e., context), you put higher probability on winds (noun) compared to winds (verb), because that is a more common usage.</a:t>
            </a:r>
          </a:p>
          <a:p>
            <a:r>
              <a:rPr lang="en-IN" dirty="0" smtClean="0"/>
              <a:t>- This is exactly what Google does — if you search for “winds” on Google Images, you will get all top results corresponding to winds (noun).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743712"/>
          </a:xfrm>
        </p:spPr>
        <p:txBody>
          <a:bodyPr>
            <a:normAutofit fontScale="90000"/>
          </a:bodyPr>
          <a:lstStyle/>
          <a:p>
            <a:r>
              <a:rPr lang="en-IN" dirty="0" smtClean="0"/>
              <a:t>Posterior Probability</a:t>
            </a:r>
            <a:endParaRPr lang="en-IN" dirty="0"/>
          </a:p>
        </p:txBody>
      </p:sp>
      <p:sp>
        <p:nvSpPr>
          <p:cNvPr id="3" name="Content Placeholder 2"/>
          <p:cNvSpPr>
            <a:spLocks noGrp="1"/>
          </p:cNvSpPr>
          <p:nvPr>
            <p:ph idx="1"/>
          </p:nvPr>
        </p:nvSpPr>
        <p:spPr>
          <a:xfrm>
            <a:off x="228600" y="1143000"/>
            <a:ext cx="8458200" cy="5181600"/>
          </a:xfrm>
        </p:spPr>
        <p:txBody>
          <a:bodyPr/>
          <a:lstStyle/>
          <a:p>
            <a:r>
              <a:rPr lang="en-IN" dirty="0" smtClean="0"/>
              <a:t>Now, if you search for “road winds” on Google Images, you get the results for the other sense. This is because now you `have data` (context), and the probability of winds (verb) is higher than that of winds (noun), given the data. </a:t>
            </a:r>
          </a:p>
          <a:p>
            <a:r>
              <a:rPr lang="en-IN" dirty="0" smtClean="0"/>
              <a:t>This probability, wherein you condition on the data, is your Posterior.</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762000"/>
          </a:xfrm>
        </p:spPr>
        <p:txBody>
          <a:bodyPr>
            <a:normAutofit fontScale="90000"/>
          </a:bodyPr>
          <a:lstStyle/>
          <a:p>
            <a:r>
              <a:rPr lang="en-IN" dirty="0" smtClean="0"/>
              <a:t>Prior, posterior Probability</a:t>
            </a:r>
            <a:endParaRPr lang="en-IN" dirty="0"/>
          </a:p>
        </p:txBody>
      </p:sp>
      <p:sp>
        <p:nvSpPr>
          <p:cNvPr id="3" name="Content Placeholder 2"/>
          <p:cNvSpPr>
            <a:spLocks noGrp="1"/>
          </p:cNvSpPr>
          <p:nvPr>
            <p:ph idx="1"/>
          </p:nvPr>
        </p:nvSpPr>
        <p:spPr>
          <a:xfrm>
            <a:off x="304800" y="1143000"/>
            <a:ext cx="8534400" cy="5181600"/>
          </a:xfrm>
        </p:spPr>
        <p:txBody>
          <a:bodyPr>
            <a:normAutofit/>
          </a:bodyPr>
          <a:lstStyle/>
          <a:p>
            <a:r>
              <a:rPr lang="en-IN" dirty="0" smtClean="0"/>
              <a:t>In simple , the </a:t>
            </a:r>
            <a:r>
              <a:rPr lang="en-IN" b="1" dirty="0" smtClean="0"/>
              <a:t>prior</a:t>
            </a:r>
            <a:r>
              <a:rPr lang="en-IN" dirty="0" smtClean="0"/>
              <a:t> is what you believe about some quantity at particular point in time, and the </a:t>
            </a:r>
            <a:r>
              <a:rPr lang="en-IN" b="1" dirty="0" smtClean="0"/>
              <a:t>posterior</a:t>
            </a:r>
            <a:r>
              <a:rPr lang="en-IN" dirty="0" smtClean="0"/>
              <a:t> is your belief once additional information comes in.</a:t>
            </a:r>
          </a:p>
          <a:p>
            <a:r>
              <a:rPr lang="en-IN" dirty="0" smtClean="0"/>
              <a:t>More specifically, the </a:t>
            </a:r>
            <a:r>
              <a:rPr lang="en-IN" b="1" dirty="0" smtClean="0"/>
              <a:t>prior</a:t>
            </a:r>
            <a:r>
              <a:rPr lang="en-IN" dirty="0" smtClean="0"/>
              <a:t> tells you the relative likelihood of different values of some quantity (a parameter) "in the absence of data".</a:t>
            </a:r>
          </a:p>
          <a:p>
            <a:r>
              <a:rPr lang="en-IN" dirty="0" smtClean="0"/>
              <a:t>The </a:t>
            </a:r>
            <a:r>
              <a:rPr lang="en-IN" b="1" dirty="0" smtClean="0"/>
              <a:t>posterior</a:t>
            </a:r>
            <a:r>
              <a:rPr lang="en-IN" dirty="0" smtClean="0"/>
              <a:t> tells you how you'd revise those beliefs "in the presence of data". </a:t>
            </a:r>
          </a:p>
          <a:p>
            <a:r>
              <a:rPr lang="en-IN" dirty="0" smtClean="0"/>
              <a:t>Note as well that data can keep coming in, so you can 'update' your prior to a posterior, then update THAT posterior to another one, etc.</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848600" cy="762000"/>
          </a:xfrm>
        </p:spPr>
        <p:txBody>
          <a:bodyPr>
            <a:normAutofit/>
          </a:bodyPr>
          <a:lstStyle/>
          <a:p>
            <a:r>
              <a:rPr lang="en-IN" sz="3600" dirty="0" smtClean="0"/>
              <a:t>Conditional Probability</a:t>
            </a:r>
            <a:endParaRPr lang="en-IN" sz="3600" dirty="0"/>
          </a:p>
        </p:txBody>
      </p:sp>
      <p:sp>
        <p:nvSpPr>
          <p:cNvPr id="3" name="Content Placeholder 2"/>
          <p:cNvSpPr>
            <a:spLocks noGrp="1"/>
          </p:cNvSpPr>
          <p:nvPr>
            <p:ph idx="1"/>
          </p:nvPr>
        </p:nvSpPr>
        <p:spPr>
          <a:xfrm>
            <a:off x="228600" y="1295400"/>
            <a:ext cx="8458200" cy="5029200"/>
          </a:xfrm>
        </p:spPr>
        <p:txBody>
          <a:bodyPr/>
          <a:lstStyle/>
          <a:p>
            <a:r>
              <a:rPr lang="en-IN" dirty="0" smtClean="0"/>
              <a:t>Conditional probability is the likelihood of an event or outcome occurring based on the occurrence of a previous event or outcome.</a:t>
            </a:r>
          </a:p>
          <a:p>
            <a:r>
              <a:rPr lang="en-IN" dirty="0" smtClean="0"/>
              <a:t>Conditional probability is calculated by multiplying the probability of the preceding event by the updated probability of the succeeding, or conditional, event.</a:t>
            </a: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477148" cy="857272"/>
          </a:xfrm>
        </p:spPr>
        <p:txBody>
          <a:bodyPr/>
          <a:lstStyle/>
          <a:p>
            <a:r>
              <a:rPr lang="en-IN" dirty="0" smtClean="0"/>
              <a:t>Conditional Probability</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P(Play) = 15/30 = 50% -- Prior Probability</a:t>
            </a:r>
          </a:p>
          <a:p>
            <a:r>
              <a:rPr lang="en-IN" dirty="0" smtClean="0"/>
              <a:t>P(</a:t>
            </a:r>
            <a:r>
              <a:rPr lang="en-IN" dirty="0" err="1" smtClean="0"/>
              <a:t>Play|Rain</a:t>
            </a:r>
            <a:r>
              <a:rPr lang="en-IN" dirty="0" smtClean="0"/>
              <a:t>) = 1/10=10% -- Posterior Probability</a:t>
            </a:r>
          </a:p>
          <a:p>
            <a:endParaRPr lang="en-IN" dirty="0" smtClean="0"/>
          </a:p>
          <a:p>
            <a:endParaRPr lang="en-IN" dirty="0" smtClean="0"/>
          </a:p>
          <a:p>
            <a:r>
              <a:rPr lang="en-IN" dirty="0" smtClean="0"/>
              <a:t>P(Spam) = 1/5 = 20% -- Prior Probability</a:t>
            </a:r>
          </a:p>
          <a:p>
            <a:r>
              <a:rPr lang="en-IN" dirty="0" smtClean="0"/>
              <a:t>P(</a:t>
            </a:r>
            <a:r>
              <a:rPr lang="en-IN" dirty="0" err="1" smtClean="0"/>
              <a:t>Spam|Lottery</a:t>
            </a:r>
            <a:r>
              <a:rPr lang="en-IN" dirty="0" smtClean="0"/>
              <a:t>) = 7/10=70% -- Posterior Probability</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77148" cy="685800"/>
          </a:xfrm>
        </p:spPr>
        <p:txBody>
          <a:bodyPr>
            <a:normAutofit fontScale="90000"/>
          </a:bodyPr>
          <a:lstStyle/>
          <a:p>
            <a:r>
              <a:rPr lang="en-IN" dirty="0" smtClean="0"/>
              <a:t>Conditional Probability</a:t>
            </a:r>
            <a:endParaRPr lang="en-IN" dirty="0"/>
          </a:p>
        </p:txBody>
      </p:sp>
      <p:sp>
        <p:nvSpPr>
          <p:cNvPr id="3" name="Content Placeholder 2"/>
          <p:cNvSpPr>
            <a:spLocks noGrp="1"/>
          </p:cNvSpPr>
          <p:nvPr>
            <p:ph idx="1"/>
          </p:nvPr>
        </p:nvSpPr>
        <p:spPr>
          <a:xfrm>
            <a:off x="304800" y="1219200"/>
            <a:ext cx="8534400" cy="4953000"/>
          </a:xfrm>
        </p:spPr>
        <p:txBody>
          <a:bodyPr/>
          <a:lstStyle/>
          <a:p>
            <a:r>
              <a:rPr lang="en-IN" dirty="0" smtClean="0"/>
              <a:t>A and B are Events</a:t>
            </a:r>
          </a:p>
          <a:p>
            <a:endParaRPr lang="en-IN" dirty="0" smtClean="0"/>
          </a:p>
          <a:p>
            <a:r>
              <a:rPr lang="en-IN" dirty="0" smtClean="0"/>
              <a:t>P(A) = Probability of an email being spam</a:t>
            </a:r>
          </a:p>
          <a:p>
            <a:r>
              <a:rPr lang="en-IN" dirty="0" smtClean="0"/>
              <a:t>P(B)= Probability of the word being Lottery</a:t>
            </a:r>
          </a:p>
          <a:p>
            <a:endParaRPr lang="en-IN" dirty="0" smtClean="0"/>
          </a:p>
          <a:p>
            <a:r>
              <a:rPr lang="en-IN" dirty="0" smtClean="0"/>
              <a:t>P(A) = 20% -- Prior</a:t>
            </a:r>
          </a:p>
          <a:p>
            <a:r>
              <a:rPr lang="en-IN" dirty="0" smtClean="0"/>
              <a:t>P(A|B) = 70% -- Posterior</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929486" cy="857272"/>
          </a:xfrm>
        </p:spPr>
        <p:txBody>
          <a:bodyPr>
            <a:normAutofit/>
          </a:bodyPr>
          <a:lstStyle/>
          <a:p>
            <a:r>
              <a:rPr lang="en-IN" dirty="0" smtClean="0"/>
              <a:t> Conditional probability </a:t>
            </a:r>
            <a:endParaRPr lang="en-IN" dirty="0"/>
          </a:p>
        </p:txBody>
      </p:sp>
      <p:sp>
        <p:nvSpPr>
          <p:cNvPr id="3" name="Content Placeholder 2"/>
          <p:cNvSpPr>
            <a:spLocks noGrp="1"/>
          </p:cNvSpPr>
          <p:nvPr>
            <p:ph idx="1"/>
          </p:nvPr>
        </p:nvSpPr>
        <p:spPr>
          <a:xfrm>
            <a:off x="357158" y="1371600"/>
            <a:ext cx="8329642" cy="4953000"/>
          </a:xfrm>
        </p:spPr>
        <p:txBody>
          <a:bodyPr/>
          <a:lstStyle/>
          <a:p>
            <a:r>
              <a:rPr lang="en-IN" dirty="0" smtClean="0"/>
              <a:t>𝑷(𝑨|𝑩)=𝑷(𝑨∩𝑩)/𝑷(𝑩) </a:t>
            </a:r>
          </a:p>
          <a:p>
            <a:r>
              <a:rPr lang="en-IN" dirty="0" smtClean="0"/>
              <a:t>P (A|B) is the probability of event A occurring, given that event B occurs. </a:t>
            </a:r>
          </a:p>
          <a:p>
            <a:endParaRPr lang="en-IN" dirty="0" smtClean="0"/>
          </a:p>
          <a:p>
            <a:r>
              <a:rPr lang="en-IN" dirty="0" smtClean="0"/>
              <a:t>Example: Given that you drew a red card, what’s the probability that it’s a four (p(</a:t>
            </a:r>
            <a:r>
              <a:rPr lang="en-IN" dirty="0" err="1" smtClean="0"/>
              <a:t>four|red</a:t>
            </a:r>
            <a:r>
              <a:rPr lang="en-IN" dirty="0" smtClean="0"/>
              <a:t>))=2/26=1/13. So out of the 26 red cards (given a red card), there are two fours so 2/26=1/13.</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762000"/>
          </a:xfrm>
        </p:spPr>
        <p:txBody>
          <a:bodyPr>
            <a:normAutofit fontScale="90000"/>
          </a:bodyPr>
          <a:lstStyle/>
          <a:p>
            <a:r>
              <a:rPr lang="en-IN" dirty="0" smtClean="0"/>
              <a:t>What is a Joint Probability</a:t>
            </a:r>
            <a:endParaRPr lang="en-IN" dirty="0"/>
          </a:p>
        </p:txBody>
      </p:sp>
      <p:sp>
        <p:nvSpPr>
          <p:cNvPr id="3" name="Content Placeholder 2"/>
          <p:cNvSpPr>
            <a:spLocks noGrp="1"/>
          </p:cNvSpPr>
          <p:nvPr>
            <p:ph idx="1"/>
          </p:nvPr>
        </p:nvSpPr>
        <p:spPr>
          <a:xfrm>
            <a:off x="304800" y="1143000"/>
            <a:ext cx="8610600" cy="5181600"/>
          </a:xfrm>
        </p:spPr>
        <p:txBody>
          <a:bodyPr/>
          <a:lstStyle/>
          <a:p>
            <a:r>
              <a:rPr lang="en-IN" dirty="0" smtClean="0"/>
              <a:t>A joint probability is a statistical measure that calculates the likelihood of two events occurring together and at the same point in time.</a:t>
            </a:r>
          </a:p>
          <a:p>
            <a:r>
              <a:rPr lang="en-IN" dirty="0" smtClean="0"/>
              <a:t>Joint probability is the probability of event Y occurring at the same time event X occurs.</a:t>
            </a:r>
          </a:p>
          <a:p>
            <a:endParaRPr lang="en-IN" dirty="0" smtClean="0"/>
          </a:p>
          <a:p>
            <a:pPr>
              <a:buNone/>
            </a:pPr>
            <a:r>
              <a:rPr lang="en-IN" dirty="0" smtClean="0"/>
              <a:t>Notation for joint probability takes the form:</a:t>
            </a:r>
          </a:p>
          <a:p>
            <a:r>
              <a:rPr lang="en-IN" dirty="0" smtClean="0"/>
              <a:t>P(X ∩ Y) or P(X and Y) or P(XY), which reads as the joint probability of X and Y.</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786610" cy="762000"/>
          </a:xfrm>
        </p:spPr>
        <p:txBody>
          <a:bodyPr>
            <a:normAutofit fontScale="90000"/>
          </a:bodyPr>
          <a:lstStyle/>
          <a:p>
            <a:r>
              <a:rPr lang="en-IN" dirty="0" smtClean="0"/>
              <a:t>Joint probability </a:t>
            </a:r>
            <a:endParaRPr lang="en-IN" dirty="0"/>
          </a:p>
        </p:txBody>
      </p:sp>
      <p:sp>
        <p:nvSpPr>
          <p:cNvPr id="3" name="Content Placeholder 2"/>
          <p:cNvSpPr>
            <a:spLocks noGrp="1"/>
          </p:cNvSpPr>
          <p:nvPr>
            <p:ph idx="1"/>
          </p:nvPr>
        </p:nvSpPr>
        <p:spPr>
          <a:xfrm>
            <a:off x="228600" y="1143000"/>
            <a:ext cx="8458200" cy="5181600"/>
          </a:xfrm>
        </p:spPr>
        <p:txBody>
          <a:bodyPr/>
          <a:lstStyle/>
          <a:p>
            <a:pPr>
              <a:buNone/>
            </a:pPr>
            <a:r>
              <a:rPr lang="en-IN" dirty="0" smtClean="0"/>
              <a:t>𝑷(𝑨∩𝑩)=𝑷(𝑨|𝑩)∗𝑷(𝑩) </a:t>
            </a:r>
          </a:p>
          <a:p>
            <a:pPr>
              <a:buNone/>
            </a:pPr>
            <a:r>
              <a:rPr lang="en-IN" dirty="0" smtClean="0"/>
              <a:t>P (A and B): The probability of event A and event B occurring. </a:t>
            </a:r>
          </a:p>
          <a:p>
            <a:pPr>
              <a:buNone/>
            </a:pPr>
            <a:r>
              <a:rPr lang="en-IN" dirty="0" smtClean="0"/>
              <a:t>It is the probability of the intersection of two or more events. </a:t>
            </a:r>
          </a:p>
          <a:p>
            <a:pPr>
              <a:buNone/>
            </a:pPr>
            <a:r>
              <a:rPr lang="en-IN" dirty="0" smtClean="0"/>
              <a:t>The probability of the intersection of A and B may be written p(A ∩ B). </a:t>
            </a:r>
          </a:p>
          <a:p>
            <a:pPr>
              <a:buNone/>
            </a:pPr>
            <a:r>
              <a:rPr lang="en-IN" dirty="0" smtClean="0"/>
              <a:t>Example: the probability that a card is a four and red =p(four and red) = 2/52=1/26. (There are two red fours in a deck of 52, the 4 of hearts and the 4 of diamonds). </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618413" cy="762000"/>
          </a:xfrm>
        </p:spPr>
        <p:txBody>
          <a:bodyPr>
            <a:normAutofit fontScale="90000"/>
          </a:bodyPr>
          <a:lstStyle/>
          <a:p>
            <a:r>
              <a:rPr lang="en-US" dirty="0" smtClean="0"/>
              <a:t>Bayes theorem</a:t>
            </a:r>
            <a:endParaRPr lang="en-US" dirty="0"/>
          </a:p>
        </p:txBody>
      </p:sp>
      <p:graphicFrame>
        <p:nvGraphicFramePr>
          <p:cNvPr id="38915" name="Object 3"/>
          <p:cNvGraphicFramePr>
            <a:graphicFrameLocks noChangeAspect="1"/>
          </p:cNvGraphicFramePr>
          <p:nvPr>
            <p:extLst/>
          </p:nvPr>
        </p:nvGraphicFramePr>
        <p:xfrm>
          <a:off x="1066800" y="2176607"/>
          <a:ext cx="7332660" cy="1307873"/>
        </p:xfrm>
        <a:graphic>
          <a:graphicData uri="http://schemas.openxmlformats.org/presentationml/2006/ole">
            <p:oleObj spid="_x0000_s4098" name="Equation" r:id="rId3" imgW="2605680" imgH="456840" progId="">
              <p:embed/>
            </p:oleObj>
          </a:graphicData>
        </a:graphic>
      </p:graphicFrame>
      <p:sp>
        <p:nvSpPr>
          <p:cNvPr id="6" name="TextBox 5"/>
          <p:cNvSpPr txBox="1"/>
          <p:nvPr/>
        </p:nvSpPr>
        <p:spPr>
          <a:xfrm>
            <a:off x="228600" y="4038600"/>
            <a:ext cx="4572000" cy="646331"/>
          </a:xfrm>
          <a:prstGeom prst="rect">
            <a:avLst/>
          </a:prstGeom>
          <a:noFill/>
        </p:spPr>
        <p:txBody>
          <a:bodyPr wrap="square" rtlCol="0">
            <a:spAutoFit/>
          </a:bodyPr>
          <a:lstStyle/>
          <a:p>
            <a:r>
              <a:rPr lang="en-US" dirty="0" smtClean="0"/>
              <a:t>Posterior Probability</a:t>
            </a:r>
          </a:p>
          <a:p>
            <a:r>
              <a:rPr lang="en-US" dirty="0" smtClean="0"/>
              <a:t>(Probability of class AFTER seeing the data)</a:t>
            </a:r>
            <a:endParaRPr lang="en-US" dirty="0"/>
          </a:p>
        </p:txBody>
      </p:sp>
      <p:cxnSp>
        <p:nvCxnSpPr>
          <p:cNvPr id="8" name="Straight Arrow Connector 7"/>
          <p:cNvCxnSpPr/>
          <p:nvPr/>
        </p:nvCxnSpPr>
        <p:spPr>
          <a:xfrm rot="5400000" flipH="1" flipV="1">
            <a:off x="1807627" y="3678773"/>
            <a:ext cx="805934"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828800" y="1371600"/>
            <a:ext cx="1797052" cy="369332"/>
          </a:xfrm>
          <a:prstGeom prst="rect">
            <a:avLst/>
          </a:prstGeom>
          <a:noFill/>
        </p:spPr>
        <p:txBody>
          <a:bodyPr wrap="square" rtlCol="0">
            <a:spAutoFit/>
          </a:bodyPr>
          <a:lstStyle/>
          <a:p>
            <a:r>
              <a:rPr lang="en-US" dirty="0" smtClean="0"/>
              <a:t>Class Prior</a:t>
            </a:r>
          </a:p>
        </p:txBody>
      </p:sp>
      <p:sp>
        <p:nvSpPr>
          <p:cNvPr id="13" name="TextBox 12"/>
          <p:cNvSpPr txBox="1"/>
          <p:nvPr/>
        </p:nvSpPr>
        <p:spPr>
          <a:xfrm>
            <a:off x="5486400" y="1371600"/>
            <a:ext cx="3276600" cy="369332"/>
          </a:xfrm>
          <a:prstGeom prst="rect">
            <a:avLst/>
          </a:prstGeom>
          <a:noFill/>
        </p:spPr>
        <p:txBody>
          <a:bodyPr wrap="square" rtlCol="0">
            <a:spAutoFit/>
          </a:bodyPr>
          <a:lstStyle/>
          <a:p>
            <a:r>
              <a:rPr lang="en-US" dirty="0" smtClean="0"/>
              <a:t>Data Likelihood given Class</a:t>
            </a:r>
          </a:p>
        </p:txBody>
      </p:sp>
      <p:cxnSp>
        <p:nvCxnSpPr>
          <p:cNvPr id="17" name="Straight Arrow Connector 16"/>
          <p:cNvCxnSpPr/>
          <p:nvPr/>
        </p:nvCxnSpPr>
        <p:spPr>
          <a:xfrm rot="16200000" flipH="1">
            <a:off x="3902774" y="1659826"/>
            <a:ext cx="348733" cy="83908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a:off x="7219459" y="1467341"/>
            <a:ext cx="348733" cy="9192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943600" y="3886200"/>
            <a:ext cx="2667000" cy="369332"/>
          </a:xfrm>
          <a:prstGeom prst="rect">
            <a:avLst/>
          </a:prstGeom>
          <a:noFill/>
        </p:spPr>
        <p:txBody>
          <a:bodyPr wrap="square" rtlCol="0">
            <a:spAutoFit/>
          </a:bodyPr>
          <a:lstStyle/>
          <a:p>
            <a:r>
              <a:rPr lang="en-US" dirty="0" smtClean="0"/>
              <a:t>Data Prior (Marginal)</a:t>
            </a:r>
          </a:p>
        </p:txBody>
      </p:sp>
      <p:cxnSp>
        <p:nvCxnSpPr>
          <p:cNvPr id="22" name="Straight Arrow Connector 21"/>
          <p:cNvCxnSpPr/>
          <p:nvPr/>
        </p:nvCxnSpPr>
        <p:spPr>
          <a:xfrm rot="5400000" flipH="1" flipV="1">
            <a:off x="6232252" y="3597548"/>
            <a:ext cx="489497" cy="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34870766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996238" cy="762000"/>
          </a:xfrm>
        </p:spPr>
        <p:txBody>
          <a:bodyPr>
            <a:normAutofit fontScale="90000"/>
          </a:bodyPr>
          <a:lstStyle/>
          <a:p>
            <a:r>
              <a:rPr lang="en-IN" dirty="0" smtClean="0"/>
              <a:t>Naive Bayes - Introduction</a:t>
            </a:r>
            <a:endParaRPr lang="en-IN" dirty="0"/>
          </a:p>
        </p:txBody>
      </p:sp>
      <p:sp>
        <p:nvSpPr>
          <p:cNvPr id="3" name="Content Placeholder 2"/>
          <p:cNvSpPr>
            <a:spLocks noGrp="1"/>
          </p:cNvSpPr>
          <p:nvPr>
            <p:ph idx="1"/>
          </p:nvPr>
        </p:nvSpPr>
        <p:spPr>
          <a:xfrm>
            <a:off x="357158" y="1066800"/>
            <a:ext cx="8405842" cy="4876800"/>
          </a:xfrm>
        </p:spPr>
        <p:txBody>
          <a:bodyPr>
            <a:normAutofit/>
          </a:bodyPr>
          <a:lstStyle/>
          <a:p>
            <a:pPr>
              <a:buFont typeface="Wingdings"/>
              <a:buChar char="à"/>
            </a:pPr>
            <a:r>
              <a:rPr lang="en-IN" dirty="0" smtClean="0"/>
              <a:t>While working on a classification problem and you have thousands of  rows and hundreds of dimensions in your training data set. </a:t>
            </a:r>
          </a:p>
          <a:p>
            <a:pPr>
              <a:buFont typeface="Wingdings"/>
              <a:buChar char="à"/>
            </a:pPr>
            <a:r>
              <a:rPr lang="en-IN" dirty="0" smtClean="0"/>
              <a:t>We been given a task to build a model, In such situation, if I were at your place, use ‘Naive Bayes‘, which can be </a:t>
            </a:r>
            <a:r>
              <a:rPr lang="en-IN" b="1" dirty="0" smtClean="0"/>
              <a:t>extremely  fast </a:t>
            </a:r>
            <a:r>
              <a:rPr lang="en-IN" dirty="0" smtClean="0"/>
              <a:t>relative to other classification algorithms.</a:t>
            </a:r>
          </a:p>
          <a:p>
            <a:pPr>
              <a:buFont typeface="Wingdings"/>
              <a:buChar char="à"/>
            </a:pPr>
            <a:r>
              <a:rPr lang="en-IN" dirty="0" smtClean="0"/>
              <a:t>It works on Bayes theorem of probability to predict the class of unknown data set.</a:t>
            </a:r>
          </a:p>
          <a:p>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228600"/>
            <a:ext cx="7086600" cy="762000"/>
          </a:xfrm>
        </p:spPr>
        <p:txBody>
          <a:bodyPr>
            <a:normAutofit fontScale="90000"/>
          </a:bodyPr>
          <a:lstStyle/>
          <a:p>
            <a:r>
              <a:rPr lang="en-US" altLang="zh-CN" dirty="0"/>
              <a:t>Bayes Theorem</a:t>
            </a:r>
          </a:p>
        </p:txBody>
      </p:sp>
      <p:graphicFrame>
        <p:nvGraphicFramePr>
          <p:cNvPr id="5126" name="Object 6"/>
          <p:cNvGraphicFramePr>
            <a:graphicFrameLocks noGrp="1" noChangeAspect="1"/>
          </p:cNvGraphicFramePr>
          <p:nvPr>
            <p:ph idx="1"/>
            <p:extLst>
              <p:ext uri="{D42A27DB-BD31-4B8C-83A1-F6EECF244321}">
                <p14:modId xmlns="" xmlns:p14="http://schemas.microsoft.com/office/powerpoint/2010/main" val="972915225"/>
              </p:ext>
            </p:extLst>
          </p:nvPr>
        </p:nvGraphicFramePr>
        <p:xfrm>
          <a:off x="3352800" y="2133600"/>
          <a:ext cx="2817813" cy="774700"/>
        </p:xfrm>
        <a:graphic>
          <a:graphicData uri="http://schemas.openxmlformats.org/presentationml/2006/ole">
            <p:oleObj spid="_x0000_s5122" name="Equation" r:id="rId4" imgW="1524000" imgH="419100" progId="Equation.3">
              <p:embed/>
            </p:oleObj>
          </a:graphicData>
        </a:graphic>
      </p:graphicFrame>
      <p:sp>
        <p:nvSpPr>
          <p:cNvPr id="5123" name="Rectangle 3"/>
          <p:cNvSpPr>
            <a:spLocks noGrp="1" noChangeArrowheads="1"/>
          </p:cNvSpPr>
          <p:nvPr>
            <p:ph type="body" idx="4294967295"/>
          </p:nvPr>
        </p:nvSpPr>
        <p:spPr>
          <a:xfrm>
            <a:off x="152400" y="1371600"/>
            <a:ext cx="8610600" cy="4691063"/>
          </a:xfrm>
        </p:spPr>
        <p:txBody>
          <a:bodyPr>
            <a:normAutofit/>
          </a:bodyPr>
          <a:lstStyle/>
          <a:p>
            <a:r>
              <a:rPr lang="en-US" altLang="zh-CN" sz="2600" dirty="0"/>
              <a:t>Given a hypothesis </a:t>
            </a:r>
            <a:r>
              <a:rPr lang="en-US" altLang="zh-CN" sz="2600" i="1" dirty="0"/>
              <a:t>h</a:t>
            </a:r>
            <a:r>
              <a:rPr lang="en-US" altLang="zh-CN" sz="2600" dirty="0"/>
              <a:t> and data </a:t>
            </a:r>
            <a:r>
              <a:rPr lang="en-US" altLang="zh-CN" sz="2600" i="1" dirty="0"/>
              <a:t>D</a:t>
            </a:r>
            <a:r>
              <a:rPr lang="en-US" altLang="zh-CN" sz="2600" dirty="0"/>
              <a:t> which bears on the hypothesis:</a:t>
            </a:r>
          </a:p>
          <a:p>
            <a:pPr>
              <a:buNone/>
            </a:pPr>
            <a:endParaRPr lang="en-US" altLang="zh-CN" sz="2600" dirty="0"/>
          </a:p>
          <a:p>
            <a:endParaRPr lang="en-US" altLang="zh-CN" sz="2600" i="1" dirty="0" smtClean="0"/>
          </a:p>
          <a:p>
            <a:r>
              <a:rPr lang="en-US" altLang="zh-CN" sz="2600" dirty="0"/>
              <a:t>P(h): independent probability of h: prior probability</a:t>
            </a:r>
          </a:p>
          <a:p>
            <a:r>
              <a:rPr lang="en-US" altLang="zh-CN" sz="2600" dirty="0"/>
              <a:t>P(D): independent probability of D</a:t>
            </a:r>
          </a:p>
          <a:p>
            <a:r>
              <a:rPr lang="en-US" altLang="zh-CN" sz="2600" dirty="0"/>
              <a:t>P(</a:t>
            </a:r>
            <a:r>
              <a:rPr lang="en-US" altLang="zh-CN" sz="2600" dirty="0" err="1"/>
              <a:t>D|h</a:t>
            </a:r>
            <a:r>
              <a:rPr lang="en-US" altLang="zh-CN" sz="2600" dirty="0"/>
              <a:t>): conditional probability of D given h: likelihood</a:t>
            </a:r>
          </a:p>
          <a:p>
            <a:r>
              <a:rPr lang="en-US" altLang="zh-CN" sz="2600" dirty="0"/>
              <a:t>P(</a:t>
            </a:r>
            <a:r>
              <a:rPr lang="en-US" altLang="zh-CN" sz="2600" dirty="0" err="1"/>
              <a:t>h|D</a:t>
            </a:r>
            <a:r>
              <a:rPr lang="en-US" altLang="zh-CN" sz="2600" dirty="0"/>
              <a:t>): conditional probability of h given D: posterior probability</a:t>
            </a:r>
          </a:p>
        </p:txBody>
      </p:sp>
    </p:spTree>
    <p:extLst>
      <p:ext uri="{BB962C8B-B14F-4D97-AF65-F5344CB8AC3E}">
        <p14:creationId xmlns="" xmlns:p14="http://schemas.microsoft.com/office/powerpoint/2010/main" val="3421572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52400"/>
            <a:ext cx="7543800" cy="762000"/>
          </a:xfrm>
        </p:spPr>
        <p:txBody>
          <a:bodyPr>
            <a:normAutofit fontScale="90000"/>
          </a:bodyPr>
          <a:lstStyle/>
          <a:p>
            <a:r>
              <a:rPr lang="en-US" altLang="zh-CN" dirty="0"/>
              <a:t>Bayesian Methods</a:t>
            </a:r>
            <a:endParaRPr lang="en-US" dirty="0"/>
          </a:p>
        </p:txBody>
      </p:sp>
      <p:sp>
        <p:nvSpPr>
          <p:cNvPr id="2" name="Content Placeholder 1"/>
          <p:cNvSpPr>
            <a:spLocks noGrp="1"/>
          </p:cNvSpPr>
          <p:nvPr>
            <p:ph idx="1"/>
          </p:nvPr>
        </p:nvSpPr>
        <p:spPr>
          <a:xfrm>
            <a:off x="228600" y="1219200"/>
            <a:ext cx="8610600" cy="4678363"/>
          </a:xfrm>
        </p:spPr>
        <p:txBody>
          <a:bodyPr/>
          <a:lstStyle/>
          <a:p>
            <a:pPr>
              <a:lnSpc>
                <a:spcPct val="90000"/>
              </a:lnSpc>
            </a:pPr>
            <a:r>
              <a:rPr lang="en-US" altLang="zh-CN" sz="2800" dirty="0"/>
              <a:t>Learning and classification methods based on probability theory.</a:t>
            </a:r>
          </a:p>
          <a:p>
            <a:pPr>
              <a:lnSpc>
                <a:spcPct val="90000"/>
              </a:lnSpc>
            </a:pPr>
            <a:r>
              <a:rPr lang="en-US" altLang="zh-CN" sz="2800" dirty="0"/>
              <a:t>Bayes theorem plays a critical role in probabilistic learning and classification.</a:t>
            </a:r>
          </a:p>
          <a:p>
            <a:pPr>
              <a:lnSpc>
                <a:spcPct val="90000"/>
              </a:lnSpc>
            </a:pPr>
            <a:r>
              <a:rPr lang="en-US" altLang="zh-CN" sz="2800" dirty="0"/>
              <a:t>Uses </a:t>
            </a:r>
            <a:r>
              <a:rPr lang="en-US" altLang="zh-CN" sz="2800" i="1" dirty="0"/>
              <a:t>prior</a:t>
            </a:r>
            <a:r>
              <a:rPr lang="en-US" altLang="zh-CN" sz="2800" dirty="0"/>
              <a:t> probability of each category given no information about an item.</a:t>
            </a:r>
          </a:p>
          <a:p>
            <a:pPr>
              <a:lnSpc>
                <a:spcPct val="90000"/>
              </a:lnSpc>
            </a:pPr>
            <a:r>
              <a:rPr lang="en-US" altLang="zh-CN" sz="2800" dirty="0"/>
              <a:t>Categorization produces a </a:t>
            </a:r>
            <a:r>
              <a:rPr lang="en-US" altLang="zh-CN" sz="2800" i="1" dirty="0"/>
              <a:t>posterior</a:t>
            </a:r>
            <a:r>
              <a:rPr lang="en-US" altLang="zh-CN" sz="2800" dirty="0"/>
              <a:t> probability distribution over the possible categories given a description of an item.</a:t>
            </a:r>
          </a:p>
          <a:p>
            <a:endParaRPr lang="en-US" dirty="0"/>
          </a:p>
        </p:txBody>
      </p:sp>
    </p:spTree>
    <p:extLst>
      <p:ext uri="{BB962C8B-B14F-4D97-AF65-F5344CB8AC3E}">
        <p14:creationId xmlns="" xmlns:p14="http://schemas.microsoft.com/office/powerpoint/2010/main" val="1241903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152400"/>
            <a:ext cx="7543800" cy="762000"/>
          </a:xfrm>
        </p:spPr>
        <p:txBody>
          <a:bodyPr>
            <a:normAutofit fontScale="90000"/>
          </a:bodyPr>
          <a:lstStyle/>
          <a:p>
            <a:r>
              <a:rPr lang="en-US" altLang="zh-CN" dirty="0"/>
              <a:t>Basic Probability Formulas</a:t>
            </a:r>
          </a:p>
        </p:txBody>
      </p:sp>
      <p:sp>
        <p:nvSpPr>
          <p:cNvPr id="22531" name="Rectangle 3"/>
          <p:cNvSpPr>
            <a:spLocks noGrp="1" noChangeArrowheads="1"/>
          </p:cNvSpPr>
          <p:nvPr>
            <p:ph idx="1"/>
          </p:nvPr>
        </p:nvSpPr>
        <p:spPr>
          <a:xfrm>
            <a:off x="228600" y="1143001"/>
            <a:ext cx="8382000" cy="4585814"/>
          </a:xfrm>
        </p:spPr>
        <p:txBody>
          <a:bodyPr>
            <a:normAutofit/>
          </a:bodyPr>
          <a:lstStyle/>
          <a:p>
            <a:pPr>
              <a:lnSpc>
                <a:spcPct val="90000"/>
              </a:lnSpc>
            </a:pPr>
            <a:endParaRPr lang="en-US" altLang="zh-CN" dirty="0" smtClean="0"/>
          </a:p>
          <a:p>
            <a:pPr>
              <a:lnSpc>
                <a:spcPct val="90000"/>
              </a:lnSpc>
            </a:pPr>
            <a:r>
              <a:rPr lang="en-US" altLang="zh-CN" dirty="0" smtClean="0"/>
              <a:t>Product rule</a:t>
            </a:r>
          </a:p>
          <a:p>
            <a:pPr>
              <a:lnSpc>
                <a:spcPct val="90000"/>
              </a:lnSpc>
            </a:pPr>
            <a:endParaRPr lang="en-US" altLang="zh-CN" dirty="0" smtClean="0"/>
          </a:p>
          <a:p>
            <a:pPr>
              <a:lnSpc>
                <a:spcPct val="90000"/>
              </a:lnSpc>
            </a:pPr>
            <a:endParaRPr lang="en-US" altLang="zh-CN" dirty="0"/>
          </a:p>
          <a:p>
            <a:pPr>
              <a:lnSpc>
                <a:spcPct val="90000"/>
              </a:lnSpc>
            </a:pPr>
            <a:r>
              <a:rPr lang="en-US" altLang="zh-CN" dirty="0" smtClean="0"/>
              <a:t>Sum rule</a:t>
            </a:r>
          </a:p>
          <a:p>
            <a:pPr marL="109728" indent="0">
              <a:lnSpc>
                <a:spcPct val="90000"/>
              </a:lnSpc>
              <a:buNone/>
            </a:pPr>
            <a:endParaRPr lang="en-US" altLang="zh-CN" dirty="0"/>
          </a:p>
          <a:p>
            <a:pPr lvl="1">
              <a:lnSpc>
                <a:spcPct val="90000"/>
              </a:lnSpc>
            </a:pPr>
            <a:endParaRPr lang="en-US" altLang="zh-CN" dirty="0"/>
          </a:p>
          <a:p>
            <a:pPr>
              <a:lnSpc>
                <a:spcPct val="90000"/>
              </a:lnSpc>
            </a:pPr>
            <a:r>
              <a:rPr lang="en-US" altLang="zh-CN" dirty="0"/>
              <a:t>Bayes theorem</a:t>
            </a:r>
          </a:p>
          <a:p>
            <a:pPr lvl="1">
              <a:lnSpc>
                <a:spcPct val="90000"/>
              </a:lnSpc>
            </a:pPr>
            <a:endParaRPr lang="en-US" altLang="zh-CN" dirty="0"/>
          </a:p>
          <a:p>
            <a:pPr>
              <a:lnSpc>
                <a:spcPct val="90000"/>
              </a:lnSpc>
            </a:pPr>
            <a:endParaRPr lang="en-US" altLang="zh-CN" dirty="0"/>
          </a:p>
          <a:p>
            <a:pPr>
              <a:lnSpc>
                <a:spcPct val="90000"/>
              </a:lnSpc>
            </a:pPr>
            <a:endParaRPr lang="en-US" altLang="zh-CN" dirty="0" smtClean="0"/>
          </a:p>
        </p:txBody>
      </p:sp>
      <p:sp>
        <p:nvSpPr>
          <p:cNvPr id="22536" name="Rectangle 8"/>
          <p:cNvSpPr>
            <a:spLocks noChangeArrowheads="1"/>
          </p:cNvSpPr>
          <p:nvPr/>
        </p:nvSpPr>
        <p:spPr bwMode="auto">
          <a:xfrm>
            <a:off x="0" y="332898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2535" name="Object 7"/>
          <p:cNvGraphicFramePr>
            <a:graphicFrameLocks noChangeAspect="1"/>
          </p:cNvGraphicFramePr>
          <p:nvPr>
            <p:extLst>
              <p:ext uri="{D42A27DB-BD31-4B8C-83A1-F6EECF244321}">
                <p14:modId xmlns="" xmlns:p14="http://schemas.microsoft.com/office/powerpoint/2010/main" val="3818518682"/>
              </p:ext>
            </p:extLst>
          </p:nvPr>
        </p:nvGraphicFramePr>
        <p:xfrm>
          <a:off x="1099860" y="2121374"/>
          <a:ext cx="6062940" cy="469426"/>
        </p:xfrm>
        <a:graphic>
          <a:graphicData uri="http://schemas.openxmlformats.org/presentationml/2006/ole">
            <p:oleObj spid="_x0000_s6146" name="Equation" r:id="rId4" imgW="2578100" imgH="203200" progId="Equation.3">
              <p:embed/>
            </p:oleObj>
          </a:graphicData>
        </a:graphic>
      </p:graphicFrame>
      <p:sp>
        <p:nvSpPr>
          <p:cNvPr id="22538" name="Rectangle 10"/>
          <p:cNvSpPr>
            <a:spLocks noChangeArrowheads="1"/>
          </p:cNvSpPr>
          <p:nvPr/>
        </p:nvSpPr>
        <p:spPr bwMode="auto">
          <a:xfrm>
            <a:off x="0" y="332898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2537" name="Object 9"/>
          <p:cNvGraphicFramePr>
            <a:graphicFrameLocks noChangeAspect="1"/>
          </p:cNvGraphicFramePr>
          <p:nvPr>
            <p:extLst>
              <p:ext uri="{D42A27DB-BD31-4B8C-83A1-F6EECF244321}">
                <p14:modId xmlns="" xmlns:p14="http://schemas.microsoft.com/office/powerpoint/2010/main" val="1194678482"/>
              </p:ext>
            </p:extLst>
          </p:nvPr>
        </p:nvGraphicFramePr>
        <p:xfrm>
          <a:off x="2077914" y="3328836"/>
          <a:ext cx="6294923" cy="557363"/>
        </p:xfrm>
        <a:graphic>
          <a:graphicData uri="http://schemas.openxmlformats.org/presentationml/2006/ole">
            <p:oleObj spid="_x0000_s6147" name="Equation" r:id="rId5" imgW="2260600" imgH="203200" progId="Equation.3">
              <p:embed/>
            </p:oleObj>
          </a:graphicData>
        </a:graphic>
      </p:graphicFrame>
      <p:sp>
        <p:nvSpPr>
          <p:cNvPr id="22540" name="Rectangle 12"/>
          <p:cNvSpPr>
            <a:spLocks noChangeArrowheads="1"/>
          </p:cNvSpPr>
          <p:nvPr/>
        </p:nvSpPr>
        <p:spPr bwMode="auto">
          <a:xfrm>
            <a:off x="0" y="3214688"/>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42" name="Rectangle 14"/>
          <p:cNvSpPr>
            <a:spLocks noChangeArrowheads="1"/>
          </p:cNvSpPr>
          <p:nvPr/>
        </p:nvSpPr>
        <p:spPr bwMode="auto">
          <a:xfrm>
            <a:off x="0" y="3219450"/>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2541" name="Object 13"/>
          <p:cNvGraphicFramePr>
            <a:graphicFrameLocks noChangeAspect="1"/>
          </p:cNvGraphicFramePr>
          <p:nvPr>
            <p:extLst>
              <p:ext uri="{D42A27DB-BD31-4B8C-83A1-F6EECF244321}">
                <p14:modId xmlns="" xmlns:p14="http://schemas.microsoft.com/office/powerpoint/2010/main" val="1611773391"/>
              </p:ext>
            </p:extLst>
          </p:nvPr>
        </p:nvGraphicFramePr>
        <p:xfrm>
          <a:off x="2590799" y="4684956"/>
          <a:ext cx="4015099" cy="1106244"/>
        </p:xfrm>
        <a:graphic>
          <a:graphicData uri="http://schemas.openxmlformats.org/presentationml/2006/ole">
            <p:oleObj spid="_x0000_s6148" name="Equation" r:id="rId6" imgW="1524000" imgH="419100" progId="Equation.3">
              <p:embed/>
            </p:oleObj>
          </a:graphicData>
        </a:graphic>
      </p:graphicFrame>
    </p:spTree>
    <p:extLst>
      <p:ext uri="{BB962C8B-B14F-4D97-AF65-F5344CB8AC3E}">
        <p14:creationId xmlns="" xmlns:p14="http://schemas.microsoft.com/office/powerpoint/2010/main" val="149997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00986" cy="781072"/>
          </a:xfrm>
        </p:spPr>
        <p:txBody>
          <a:bodyPr>
            <a:normAutofit fontScale="90000"/>
          </a:bodyPr>
          <a:lstStyle/>
          <a:p>
            <a:r>
              <a:rPr lang="en-IN" dirty="0" smtClean="0"/>
              <a:t>What is Naive Bayes algorithm?</a:t>
            </a:r>
            <a:endParaRPr lang="en-IN" dirty="0"/>
          </a:p>
        </p:txBody>
      </p:sp>
      <p:sp>
        <p:nvSpPr>
          <p:cNvPr id="3" name="Content Placeholder 2"/>
          <p:cNvSpPr>
            <a:spLocks noGrp="1"/>
          </p:cNvSpPr>
          <p:nvPr>
            <p:ph idx="1"/>
          </p:nvPr>
        </p:nvSpPr>
        <p:spPr>
          <a:xfrm>
            <a:off x="304800" y="1295400"/>
            <a:ext cx="8382000" cy="5029200"/>
          </a:xfrm>
        </p:spPr>
        <p:txBody>
          <a:bodyPr>
            <a:normAutofit/>
          </a:bodyPr>
          <a:lstStyle/>
          <a:p>
            <a:r>
              <a:rPr lang="en-IN" dirty="0" smtClean="0"/>
              <a:t>It is a classification technique based on Bayes’ Theorem with an </a:t>
            </a:r>
            <a:r>
              <a:rPr lang="en-IN" b="1" dirty="0" smtClean="0"/>
              <a:t>assumption of independence among predictors</a:t>
            </a:r>
            <a:r>
              <a:rPr lang="en-IN" dirty="0" smtClean="0"/>
              <a:t>.</a:t>
            </a:r>
          </a:p>
          <a:p>
            <a:r>
              <a:rPr lang="en-IN" dirty="0" smtClean="0"/>
              <a:t>Naive Bayes classifier assumes that the presence of a particular feature in a class is unrelated to the presence of any other feature. </a:t>
            </a:r>
          </a:p>
          <a:p>
            <a:r>
              <a:rPr lang="en-IN" dirty="0" smtClean="0"/>
              <a:t>Even if these features depend on each other or upon the existence of the other features, all of these properties </a:t>
            </a:r>
            <a:r>
              <a:rPr lang="en-IN" b="1" dirty="0" smtClean="0"/>
              <a:t>independently contribute </a:t>
            </a:r>
            <a:r>
              <a:rPr lang="en-IN" dirty="0" smtClean="0"/>
              <a:t>to the probability that this fruit is an apple and that is why it is known as ‘Naive’.</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62000"/>
          </a:xfrm>
        </p:spPr>
        <p:txBody>
          <a:bodyPr>
            <a:normAutofit fontScale="90000"/>
          </a:bodyPr>
          <a:lstStyle/>
          <a:p>
            <a:r>
              <a:rPr lang="en-IN" dirty="0" smtClean="0"/>
              <a:t>What is Naive Bayes algorithm?</a:t>
            </a:r>
            <a:endParaRPr lang="en-IN" dirty="0"/>
          </a:p>
        </p:txBody>
      </p:sp>
      <p:sp>
        <p:nvSpPr>
          <p:cNvPr id="3" name="Content Placeholder 2"/>
          <p:cNvSpPr>
            <a:spLocks noGrp="1"/>
          </p:cNvSpPr>
          <p:nvPr>
            <p:ph idx="1"/>
          </p:nvPr>
        </p:nvSpPr>
        <p:spPr>
          <a:xfrm>
            <a:off x="228600" y="1143000"/>
            <a:ext cx="8686800" cy="5181600"/>
          </a:xfrm>
        </p:spPr>
        <p:txBody>
          <a:bodyPr/>
          <a:lstStyle/>
          <a:p>
            <a:r>
              <a:rPr lang="en-IN" dirty="0" smtClean="0"/>
              <a:t>Naive Bayes model is easy to build and </a:t>
            </a:r>
            <a:r>
              <a:rPr lang="en-IN" b="1" dirty="0" smtClean="0"/>
              <a:t>particularly useful for very large data sets. </a:t>
            </a:r>
          </a:p>
          <a:p>
            <a:r>
              <a:rPr lang="en-IN" dirty="0" smtClean="0"/>
              <a:t>Along with simplicity, Naive Bayes is known to outperform even highly sophisticated classification methods.</a:t>
            </a:r>
          </a:p>
          <a:p>
            <a:r>
              <a:rPr lang="en-IN" dirty="0" smtClean="0"/>
              <a:t>Bayes theorem provides a way of calculating posterior probability P(</a:t>
            </a:r>
            <a:r>
              <a:rPr lang="en-IN" dirty="0" err="1" smtClean="0"/>
              <a:t>c|x</a:t>
            </a:r>
            <a:r>
              <a:rPr lang="en-IN" dirty="0" smtClean="0"/>
              <a:t>) from P(c), P(x) and P(</a:t>
            </a:r>
            <a:r>
              <a:rPr lang="en-IN" dirty="0" err="1" smtClean="0"/>
              <a:t>x|c</a:t>
            </a:r>
            <a:r>
              <a:rPr lang="en-IN" dirty="0" smtClean="0"/>
              <a:t>).</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62000"/>
          </a:xfrm>
        </p:spPr>
        <p:txBody>
          <a:bodyPr>
            <a:normAutofit/>
          </a:bodyPr>
          <a:lstStyle/>
          <a:p>
            <a:r>
              <a:rPr lang="en-IN" sz="4000" dirty="0" smtClean="0"/>
              <a:t>How Naive Bayes algorithm works?</a:t>
            </a:r>
            <a:endParaRPr lang="en-IN" sz="4000" dirty="0"/>
          </a:p>
        </p:txBody>
      </p:sp>
      <p:sp>
        <p:nvSpPr>
          <p:cNvPr id="3" name="Content Placeholder 2"/>
          <p:cNvSpPr>
            <a:spLocks noGrp="1"/>
          </p:cNvSpPr>
          <p:nvPr>
            <p:ph idx="1"/>
          </p:nvPr>
        </p:nvSpPr>
        <p:spPr>
          <a:xfrm>
            <a:off x="304800" y="1219200"/>
            <a:ext cx="8382000" cy="5105400"/>
          </a:xfrm>
        </p:spPr>
        <p:txBody>
          <a:bodyPr/>
          <a:lstStyle/>
          <a:p>
            <a:pPr marL="274320" lvl="1" indent="-274320">
              <a:buClr>
                <a:schemeClr val="accent3"/>
              </a:buClr>
              <a:buSzPct val="95000"/>
            </a:pPr>
            <a:r>
              <a:rPr lang="en-IN" sz="2600" dirty="0" smtClean="0"/>
              <a:t>Let’s follow the below steps to perform it.</a:t>
            </a:r>
          </a:p>
          <a:p>
            <a:pPr marL="274320" lvl="2" indent="-274320">
              <a:buClr>
                <a:schemeClr val="accent3"/>
              </a:buClr>
              <a:buSzPct val="95000"/>
            </a:pPr>
            <a:r>
              <a:rPr lang="en-IN" sz="2600" dirty="0" smtClean="0"/>
              <a:t>Step 1: Convert the data set into a frequency table</a:t>
            </a:r>
          </a:p>
          <a:p>
            <a:pPr marL="274320" lvl="2" indent="-274320">
              <a:buClr>
                <a:schemeClr val="accent3"/>
              </a:buClr>
              <a:buSzPct val="95000"/>
            </a:pPr>
            <a:r>
              <a:rPr lang="en-IN" sz="2600" dirty="0" smtClean="0"/>
              <a:t>Step 2: Create Likelihood table by finding the probabilities.</a:t>
            </a:r>
          </a:p>
          <a:p>
            <a:r>
              <a:rPr lang="en-IN" dirty="0" smtClean="0"/>
              <a:t>Step 3: Now, use Naive Bayesian equation to calculate the posterior probability for each class. </a:t>
            </a:r>
          </a:p>
          <a:p>
            <a:r>
              <a:rPr lang="en-IN" dirty="0" smtClean="0"/>
              <a:t>Step 4: The class with the highest posterior probability is the outcome of prediction.</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28600"/>
            <a:ext cx="7602415" cy="855785"/>
          </a:xfrm>
        </p:spPr>
        <p:txBody>
          <a:bodyPr/>
          <a:lstStyle/>
          <a:p>
            <a:pPr eaLnBrk="1" hangingPunct="1"/>
            <a:r>
              <a:rPr lang="en-US" dirty="0" smtClean="0"/>
              <a:t>Applications of NaiveBayes</a:t>
            </a:r>
          </a:p>
        </p:txBody>
      </p:sp>
      <p:sp>
        <p:nvSpPr>
          <p:cNvPr id="5123" name="Rectangle 3"/>
          <p:cNvSpPr>
            <a:spLocks noGrp="1" noChangeArrowheads="1"/>
          </p:cNvSpPr>
          <p:nvPr>
            <p:ph idx="1"/>
          </p:nvPr>
        </p:nvSpPr>
        <p:spPr>
          <a:xfrm>
            <a:off x="228600" y="1447800"/>
            <a:ext cx="8610600" cy="4525963"/>
          </a:xfrm>
        </p:spPr>
        <p:txBody>
          <a:bodyPr>
            <a:normAutofit fontScale="92500" lnSpcReduction="10000"/>
          </a:bodyPr>
          <a:lstStyle/>
          <a:p>
            <a:pPr eaLnBrk="1" hangingPunct="1">
              <a:lnSpc>
                <a:spcPct val="90000"/>
              </a:lnSpc>
            </a:pPr>
            <a:r>
              <a:rPr lang="en-US" b="1" dirty="0" smtClean="0"/>
              <a:t>Spam Classification: </a:t>
            </a:r>
            <a:r>
              <a:rPr lang="en-US" dirty="0" smtClean="0"/>
              <a:t>Given an email, predict whether it is spam or not.</a:t>
            </a:r>
            <a:endParaRPr lang="en-US" sz="2600" dirty="0" smtClean="0"/>
          </a:p>
          <a:p>
            <a:pPr eaLnBrk="1" hangingPunct="1">
              <a:lnSpc>
                <a:spcPct val="90000"/>
              </a:lnSpc>
            </a:pPr>
            <a:r>
              <a:rPr lang="en-US" b="1" dirty="0" smtClean="0"/>
              <a:t>Medical Diagnosis: </a:t>
            </a:r>
            <a:r>
              <a:rPr lang="en-US" dirty="0" smtClean="0"/>
              <a:t>Given a list of symptoms, predict whether a patient has disease X or not.</a:t>
            </a:r>
            <a:endParaRPr lang="en-US" sz="2600" dirty="0" smtClean="0"/>
          </a:p>
          <a:p>
            <a:pPr eaLnBrk="1" hangingPunct="1">
              <a:lnSpc>
                <a:spcPct val="90000"/>
              </a:lnSpc>
            </a:pPr>
            <a:r>
              <a:rPr lang="en-US" b="1" dirty="0" smtClean="0"/>
              <a:t>Weather: </a:t>
            </a:r>
            <a:r>
              <a:rPr lang="en-US" dirty="0" smtClean="0"/>
              <a:t>Based on temperature, humidity, etc… predict will it rain tomorrow?</a:t>
            </a:r>
          </a:p>
          <a:p>
            <a:r>
              <a:rPr lang="en-IN" b="1" dirty="0" smtClean="0"/>
              <a:t>Real time Prediction: </a:t>
            </a:r>
            <a:r>
              <a:rPr lang="en-IN" dirty="0" smtClean="0"/>
              <a:t>Naive Bayes is an eager learning classifier and it is sure fast. Thus, it could be used for making predictions in real time.</a:t>
            </a:r>
          </a:p>
          <a:p>
            <a:r>
              <a:rPr lang="en-IN" b="1" dirty="0" smtClean="0"/>
              <a:t>Multi class Prediction: </a:t>
            </a:r>
            <a:r>
              <a:rPr lang="en-IN" dirty="0" smtClean="0"/>
              <a:t>This algorithm is also well known for multi class prediction feature. Here we can predict the probability of multiple classes of target variable.</a:t>
            </a:r>
          </a:p>
          <a:p>
            <a:pPr lvl="1" eaLnBrk="1" hangingPunct="1">
              <a:lnSpc>
                <a:spcPct val="90000"/>
              </a:lnSpc>
            </a:pPr>
            <a:endParaRPr lang="en-US" sz="2400" dirty="0" smtClean="0"/>
          </a:p>
        </p:txBody>
      </p:sp>
    </p:spTree>
    <p:extLst>
      <p:ext uri="{BB962C8B-B14F-4D97-AF65-F5344CB8AC3E}">
        <p14:creationId xmlns="" xmlns:p14="http://schemas.microsoft.com/office/powerpoint/2010/main" val="1584954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838200"/>
          </a:xfrm>
        </p:spPr>
        <p:txBody>
          <a:bodyPr/>
          <a:lstStyle/>
          <a:p>
            <a:r>
              <a:rPr lang="en-US" dirty="0" smtClean="0"/>
              <a:t>Applications of NaiveBayes</a:t>
            </a:r>
            <a:endParaRPr lang="en-IN" dirty="0"/>
          </a:p>
        </p:txBody>
      </p:sp>
      <p:sp>
        <p:nvSpPr>
          <p:cNvPr id="3" name="Content Placeholder 2"/>
          <p:cNvSpPr>
            <a:spLocks noGrp="1"/>
          </p:cNvSpPr>
          <p:nvPr>
            <p:ph idx="1"/>
          </p:nvPr>
        </p:nvSpPr>
        <p:spPr>
          <a:xfrm>
            <a:off x="228600" y="1219200"/>
            <a:ext cx="8458200" cy="5105400"/>
          </a:xfrm>
        </p:spPr>
        <p:txBody>
          <a:bodyPr>
            <a:normAutofit/>
          </a:bodyPr>
          <a:lstStyle/>
          <a:p>
            <a:r>
              <a:rPr lang="en-IN" b="1" dirty="0" smtClean="0"/>
              <a:t>Text classification/ Spam Filtering/ Sentiment Analysis:</a:t>
            </a:r>
            <a:r>
              <a:rPr lang="en-IN" dirty="0" smtClean="0"/>
              <a:t> Naive Bayes classifiers mostly used in text classification (due to better result in multi class problems and independence rule) have higher success rate as compared to other algorithms. As a result, it is widely used in Spam filtering (identify spam e-mail) and Sentiment Analysis (in social media analysis, to identify positive and negative customer sentiments)</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1000" y="228600"/>
            <a:ext cx="8153400" cy="609600"/>
          </a:xfrm>
        </p:spPr>
        <p:txBody>
          <a:bodyPr>
            <a:normAutofit/>
          </a:bodyPr>
          <a:lstStyle/>
          <a:p>
            <a:r>
              <a:rPr lang="en-US" sz="3600" dirty="0"/>
              <a:t>Desirable Properties of Bayes Classifier</a:t>
            </a:r>
          </a:p>
        </p:txBody>
      </p:sp>
      <p:sp>
        <p:nvSpPr>
          <p:cNvPr id="43011" name="Rectangle 3"/>
          <p:cNvSpPr>
            <a:spLocks noGrp="1" noChangeArrowheads="1"/>
          </p:cNvSpPr>
          <p:nvPr>
            <p:ph idx="1"/>
          </p:nvPr>
        </p:nvSpPr>
        <p:spPr>
          <a:xfrm>
            <a:off x="228600" y="1143000"/>
            <a:ext cx="8686800" cy="4800601"/>
          </a:xfrm>
        </p:spPr>
        <p:txBody>
          <a:bodyPr>
            <a:normAutofit/>
          </a:bodyPr>
          <a:lstStyle/>
          <a:p>
            <a:pPr>
              <a:lnSpc>
                <a:spcPct val="90000"/>
              </a:lnSpc>
            </a:pPr>
            <a:r>
              <a:rPr lang="en-US" dirty="0" smtClean="0"/>
              <a:t>1. Incremental: </a:t>
            </a:r>
            <a:r>
              <a:rPr lang="en-US" dirty="0"/>
              <a:t>with each training example, the prior and the likelihood can be updated dynamically: flexible and robust to errors.</a:t>
            </a:r>
          </a:p>
          <a:p>
            <a:pPr>
              <a:lnSpc>
                <a:spcPct val="90000"/>
              </a:lnSpc>
            </a:pPr>
            <a:r>
              <a:rPr lang="en-US" dirty="0" smtClean="0"/>
              <a:t>2. Combines </a:t>
            </a:r>
            <a:r>
              <a:rPr lang="en-US" dirty="0"/>
              <a:t>prior knowledge and observed data: prior probability of a hypothesis multiplied with probability of the hypothesis given the training </a:t>
            </a:r>
            <a:r>
              <a:rPr lang="en-US" dirty="0" smtClean="0"/>
              <a:t>data.</a:t>
            </a:r>
            <a:endParaRPr lang="en-US" dirty="0"/>
          </a:p>
          <a:p>
            <a:pPr>
              <a:lnSpc>
                <a:spcPct val="90000"/>
              </a:lnSpc>
            </a:pPr>
            <a:r>
              <a:rPr lang="en-US" dirty="0" smtClean="0"/>
              <a:t>3. Probabilistic </a:t>
            </a:r>
            <a:r>
              <a:rPr lang="en-US" dirty="0"/>
              <a:t>hypothesis: </a:t>
            </a:r>
            <a:r>
              <a:rPr lang="en-US" dirty="0" smtClean="0"/>
              <a:t>Outputs </a:t>
            </a:r>
            <a:r>
              <a:rPr lang="en-US" dirty="0"/>
              <a:t>not only a classification, but a probability distribution over all </a:t>
            </a:r>
            <a:r>
              <a:rPr lang="en-US" dirty="0" smtClean="0"/>
              <a:t>classes.</a:t>
            </a:r>
            <a:endParaRPr lang="en-US" dirty="0"/>
          </a:p>
        </p:txBody>
      </p:sp>
    </p:spTree>
    <p:extLst>
      <p:ext uri="{BB962C8B-B14F-4D97-AF65-F5344CB8AC3E}">
        <p14:creationId xmlns="" xmlns:p14="http://schemas.microsoft.com/office/powerpoint/2010/main" val="38366636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28600"/>
            <a:ext cx="7543800" cy="685800"/>
          </a:xfrm>
        </p:spPr>
        <p:txBody>
          <a:bodyPr>
            <a:normAutofit fontScale="90000"/>
          </a:bodyPr>
          <a:lstStyle/>
          <a:p>
            <a:r>
              <a:rPr lang="en-US" dirty="0"/>
              <a:t>Model Parameters</a:t>
            </a:r>
          </a:p>
        </p:txBody>
      </p:sp>
      <p:sp>
        <p:nvSpPr>
          <p:cNvPr id="2" name="Content Placeholder 1"/>
          <p:cNvSpPr>
            <a:spLocks noGrp="1"/>
          </p:cNvSpPr>
          <p:nvPr>
            <p:ph idx="1"/>
          </p:nvPr>
        </p:nvSpPr>
        <p:spPr>
          <a:xfrm>
            <a:off x="228600" y="1143000"/>
            <a:ext cx="8610600" cy="4754563"/>
          </a:xfrm>
        </p:spPr>
        <p:txBody>
          <a:bodyPr>
            <a:normAutofit/>
          </a:bodyPr>
          <a:lstStyle/>
          <a:p>
            <a:r>
              <a:rPr lang="en-US" sz="2800" dirty="0"/>
              <a:t>For the Bayes classifier, we need to “learn” two functions, the </a:t>
            </a:r>
            <a:r>
              <a:rPr lang="en-US" sz="2800" b="1" dirty="0"/>
              <a:t>likelihood</a:t>
            </a:r>
            <a:r>
              <a:rPr lang="en-US" sz="2800" dirty="0"/>
              <a:t> and the </a:t>
            </a:r>
            <a:r>
              <a:rPr lang="en-US" sz="2800" b="1" dirty="0"/>
              <a:t>prior</a:t>
            </a:r>
          </a:p>
          <a:p>
            <a:pPr>
              <a:buNone/>
            </a:pPr>
            <a:endParaRPr lang="en-US" sz="2400" dirty="0" smtClean="0"/>
          </a:p>
          <a:p>
            <a:r>
              <a:rPr lang="en-US" sz="2800" dirty="0" smtClean="0"/>
              <a:t>The </a:t>
            </a:r>
            <a:r>
              <a:rPr lang="en-US" sz="2800" i="1" dirty="0" smtClean="0"/>
              <a:t>Naive </a:t>
            </a:r>
            <a:r>
              <a:rPr lang="en-US" sz="2800" i="1" dirty="0"/>
              <a:t>Bayes Assumption</a:t>
            </a:r>
            <a:r>
              <a:rPr lang="en-US" sz="2800" dirty="0"/>
              <a:t>: Assume that all </a:t>
            </a:r>
            <a:r>
              <a:rPr lang="en-US" sz="2800" b="1" dirty="0"/>
              <a:t>features are independent given the class label Y</a:t>
            </a:r>
            <a:endParaRPr lang="en-US" sz="2800" dirty="0"/>
          </a:p>
          <a:p>
            <a:endParaRPr lang="en-US" dirty="0"/>
          </a:p>
        </p:txBody>
      </p:sp>
    </p:spTree>
    <p:extLst>
      <p:ext uri="{BB962C8B-B14F-4D97-AF65-F5344CB8AC3E}">
        <p14:creationId xmlns="" xmlns:p14="http://schemas.microsoft.com/office/powerpoint/2010/main" val="420843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077200" cy="685800"/>
          </a:xfrm>
        </p:spPr>
        <p:txBody>
          <a:bodyPr>
            <a:normAutofit fontScale="90000"/>
          </a:bodyPr>
          <a:lstStyle/>
          <a:p>
            <a:r>
              <a:rPr lang="en-IN" dirty="0" smtClean="0"/>
              <a:t>Naive Bayes - Introduction</a:t>
            </a:r>
            <a:endParaRPr lang="en-IN" dirty="0"/>
          </a:p>
        </p:txBody>
      </p:sp>
      <p:sp>
        <p:nvSpPr>
          <p:cNvPr id="3" name="Content Placeholder 2"/>
          <p:cNvSpPr>
            <a:spLocks noGrp="1"/>
          </p:cNvSpPr>
          <p:nvPr>
            <p:ph idx="1"/>
          </p:nvPr>
        </p:nvSpPr>
        <p:spPr>
          <a:xfrm>
            <a:off x="304800" y="1219200"/>
            <a:ext cx="8382000" cy="5105400"/>
          </a:xfrm>
        </p:spPr>
        <p:txBody>
          <a:bodyPr/>
          <a:lstStyle/>
          <a:p>
            <a:r>
              <a:rPr lang="en-IN" dirty="0" smtClean="0"/>
              <a:t>Naive Bayes classifiers are a collection of classification algorithms based on Bayes’ Theorem.</a:t>
            </a:r>
          </a:p>
          <a:p>
            <a:r>
              <a:rPr lang="en-IN" dirty="0" smtClean="0"/>
              <a:t>It is not a single algorithm but </a:t>
            </a:r>
            <a:r>
              <a:rPr lang="en-IN" b="1" dirty="0" smtClean="0"/>
              <a:t>a family of algorithms </a:t>
            </a:r>
            <a:r>
              <a:rPr lang="en-IN" dirty="0" smtClean="0"/>
              <a:t>where all of them share a common principle, i.e. every pair of features being classified </a:t>
            </a:r>
            <a:r>
              <a:rPr lang="en-IN" b="1" dirty="0" smtClean="0"/>
              <a:t>is independent of each other.</a:t>
            </a:r>
          </a:p>
          <a:p>
            <a:r>
              <a:rPr lang="en-IN" dirty="0" smtClean="0"/>
              <a:t>NaiveBayes is a probabilistic classifier which </a:t>
            </a:r>
            <a:r>
              <a:rPr lang="en-IN" b="1" dirty="0" smtClean="0"/>
              <a:t>returns the probability of a test point </a:t>
            </a:r>
            <a:r>
              <a:rPr lang="en-IN" dirty="0" smtClean="0"/>
              <a:t>belonging to a class </a:t>
            </a:r>
            <a:r>
              <a:rPr lang="en-IN" b="1" dirty="0" smtClean="0"/>
              <a:t>rather than the label </a:t>
            </a:r>
            <a:r>
              <a:rPr lang="en-IN" dirty="0" smtClean="0"/>
              <a:t>of the test point.</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838200"/>
          </a:xfrm>
        </p:spPr>
        <p:txBody>
          <a:bodyPr/>
          <a:lstStyle/>
          <a:p>
            <a:r>
              <a:rPr lang="en-IN" dirty="0" smtClean="0"/>
              <a:t>Types of NaiveBayes</a:t>
            </a:r>
            <a:endParaRPr lang="en-IN" dirty="0"/>
          </a:p>
        </p:txBody>
      </p:sp>
      <p:sp>
        <p:nvSpPr>
          <p:cNvPr id="3" name="Content Placeholder 2"/>
          <p:cNvSpPr>
            <a:spLocks noGrp="1"/>
          </p:cNvSpPr>
          <p:nvPr>
            <p:ph idx="1"/>
          </p:nvPr>
        </p:nvSpPr>
        <p:spPr>
          <a:xfrm>
            <a:off x="381000" y="1143000"/>
            <a:ext cx="8305800" cy="5181600"/>
          </a:xfrm>
        </p:spPr>
        <p:txBody>
          <a:bodyPr/>
          <a:lstStyle/>
          <a:p>
            <a:r>
              <a:rPr lang="en-IN" b="1" dirty="0" smtClean="0"/>
              <a:t>There are three types of Naive Bayes model under </a:t>
            </a:r>
            <a:r>
              <a:rPr lang="en-IN" b="1" dirty="0" err="1" smtClean="0"/>
              <a:t>scikit</a:t>
            </a:r>
            <a:r>
              <a:rPr lang="en-IN" b="1" dirty="0" smtClean="0"/>
              <a:t> learn library: </a:t>
            </a:r>
            <a:endParaRPr lang="en-IN" dirty="0" smtClean="0"/>
          </a:p>
          <a:p>
            <a:r>
              <a:rPr lang="en-IN" dirty="0" smtClean="0"/>
              <a:t>1. Gaussian NaiveBayes: </a:t>
            </a:r>
          </a:p>
          <a:p>
            <a:r>
              <a:rPr lang="en-IN" dirty="0" smtClean="0"/>
              <a:t>2. Bernoulli NaiveBayes: </a:t>
            </a:r>
          </a:p>
          <a:p>
            <a:r>
              <a:rPr lang="en-IN" dirty="0" smtClean="0"/>
              <a:t>3. Multinomial NaiveBayes</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838200"/>
          </a:xfrm>
        </p:spPr>
        <p:txBody>
          <a:bodyPr/>
          <a:lstStyle/>
          <a:p>
            <a:r>
              <a:rPr lang="en-IN" dirty="0" smtClean="0"/>
              <a:t>Gaussian Naive Bayes</a:t>
            </a:r>
            <a:endParaRPr lang="en-IN" dirty="0"/>
          </a:p>
        </p:txBody>
      </p:sp>
      <p:sp>
        <p:nvSpPr>
          <p:cNvPr id="3" name="Content Placeholder 2"/>
          <p:cNvSpPr>
            <a:spLocks noGrp="1"/>
          </p:cNvSpPr>
          <p:nvPr>
            <p:ph idx="1"/>
          </p:nvPr>
        </p:nvSpPr>
        <p:spPr>
          <a:xfrm>
            <a:off x="381000" y="1219200"/>
            <a:ext cx="8305800" cy="5105400"/>
          </a:xfrm>
        </p:spPr>
        <p:txBody>
          <a:bodyPr/>
          <a:lstStyle/>
          <a:p>
            <a:r>
              <a:rPr lang="en-IN" b="1" dirty="0" smtClean="0"/>
              <a:t>Gaussian Naive Bayes : </a:t>
            </a:r>
            <a:r>
              <a:rPr lang="en-IN" dirty="0" smtClean="0"/>
              <a:t>Because of the assumption of the </a:t>
            </a:r>
            <a:r>
              <a:rPr lang="en-IN" b="1" dirty="0" smtClean="0"/>
              <a:t>normal distribution</a:t>
            </a:r>
            <a:r>
              <a:rPr lang="en-IN" dirty="0" smtClean="0"/>
              <a:t>, Gaussian Naive Bayes is used in cases when all our features are </a:t>
            </a:r>
            <a:r>
              <a:rPr lang="en-IN" b="1" dirty="0" smtClean="0"/>
              <a:t>continuous.</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05800" cy="838200"/>
          </a:xfrm>
        </p:spPr>
        <p:txBody>
          <a:bodyPr>
            <a:normAutofit/>
          </a:bodyPr>
          <a:lstStyle/>
          <a:p>
            <a:r>
              <a:rPr lang="en-IN" dirty="0" smtClean="0"/>
              <a:t>Bernoulli Naive Bayes</a:t>
            </a:r>
            <a:endParaRPr lang="en-IN" dirty="0"/>
          </a:p>
        </p:txBody>
      </p:sp>
      <p:sp>
        <p:nvSpPr>
          <p:cNvPr id="3" name="Content Placeholder 2"/>
          <p:cNvSpPr>
            <a:spLocks noGrp="1"/>
          </p:cNvSpPr>
          <p:nvPr>
            <p:ph idx="1"/>
          </p:nvPr>
        </p:nvSpPr>
        <p:spPr>
          <a:xfrm>
            <a:off x="304800" y="1295400"/>
            <a:ext cx="8534400" cy="5029200"/>
          </a:xfrm>
        </p:spPr>
        <p:txBody>
          <a:bodyPr/>
          <a:lstStyle/>
          <a:p>
            <a:r>
              <a:rPr lang="en-IN" b="1" dirty="0" smtClean="0"/>
              <a:t>Bernoulli Naive Bayes : </a:t>
            </a:r>
            <a:r>
              <a:rPr lang="en-IN" dirty="0" smtClean="0"/>
              <a:t>It</a:t>
            </a:r>
            <a:r>
              <a:rPr lang="en-IN" b="1" dirty="0" smtClean="0"/>
              <a:t> </a:t>
            </a:r>
            <a:r>
              <a:rPr lang="en-IN" dirty="0" smtClean="0"/>
              <a:t>assumes that all our features are binary such that they take only two values. Means </a:t>
            </a:r>
            <a:r>
              <a:rPr lang="en-IN" b="1" dirty="0" smtClean="0"/>
              <a:t>0s</a:t>
            </a:r>
            <a:r>
              <a:rPr lang="en-IN" dirty="0" smtClean="0"/>
              <a:t> can represent “word does not occur in the document” and </a:t>
            </a:r>
            <a:r>
              <a:rPr lang="en-IN" b="1" dirty="0" smtClean="0"/>
              <a:t>1s</a:t>
            </a:r>
            <a:r>
              <a:rPr lang="en-IN" dirty="0" smtClean="0"/>
              <a:t> as "word occurs in the document" .</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838200"/>
          </a:xfrm>
        </p:spPr>
        <p:txBody>
          <a:bodyPr/>
          <a:lstStyle/>
          <a:p>
            <a:r>
              <a:rPr lang="en-IN" dirty="0" smtClean="0"/>
              <a:t>Multinomial Naive Bayes</a:t>
            </a:r>
            <a:endParaRPr lang="en-IN" dirty="0"/>
          </a:p>
        </p:txBody>
      </p:sp>
      <p:sp>
        <p:nvSpPr>
          <p:cNvPr id="3" name="Content Placeholder 2"/>
          <p:cNvSpPr>
            <a:spLocks noGrp="1"/>
          </p:cNvSpPr>
          <p:nvPr>
            <p:ph idx="1"/>
          </p:nvPr>
        </p:nvSpPr>
        <p:spPr>
          <a:xfrm>
            <a:off x="304800" y="1219200"/>
            <a:ext cx="8534400" cy="5105400"/>
          </a:xfrm>
        </p:spPr>
        <p:txBody>
          <a:bodyPr/>
          <a:lstStyle/>
          <a:p>
            <a:r>
              <a:rPr lang="en-IN" b="1" dirty="0" smtClean="0"/>
              <a:t>Multinomial Naive Bayes</a:t>
            </a:r>
            <a:r>
              <a:rPr lang="en-IN" dirty="0" smtClean="0"/>
              <a:t>: Its is used when we have </a:t>
            </a:r>
            <a:r>
              <a:rPr lang="en-IN" b="1" dirty="0" smtClean="0"/>
              <a:t>discrete data</a:t>
            </a:r>
            <a:r>
              <a:rPr lang="en-IN" dirty="0" smtClean="0"/>
              <a:t> (e.g. movie ratings ranging 1 and 5 as each rating will have certain </a:t>
            </a:r>
            <a:r>
              <a:rPr lang="en-IN" b="1" dirty="0" smtClean="0"/>
              <a:t>frequency</a:t>
            </a:r>
            <a:r>
              <a:rPr lang="en-IN" dirty="0" smtClean="0"/>
              <a:t> to represent). </a:t>
            </a:r>
          </a:p>
          <a:p>
            <a:r>
              <a:rPr lang="en-IN" dirty="0" smtClean="0"/>
              <a:t>In text learning we have the count of each word to predict the class or label.</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762000"/>
          </a:xfrm>
        </p:spPr>
        <p:txBody>
          <a:bodyPr>
            <a:normAutofit fontScale="90000"/>
          </a:bodyPr>
          <a:lstStyle/>
          <a:p>
            <a:r>
              <a:rPr lang="en-IN" dirty="0" smtClean="0"/>
              <a:t>Test our understanding</a:t>
            </a:r>
            <a:endParaRPr lang="en-IN" dirty="0"/>
          </a:p>
        </p:txBody>
      </p:sp>
      <p:sp>
        <p:nvSpPr>
          <p:cNvPr id="3" name="Content Placeholder 2"/>
          <p:cNvSpPr>
            <a:spLocks noGrp="1"/>
          </p:cNvSpPr>
          <p:nvPr>
            <p:ph idx="1"/>
          </p:nvPr>
        </p:nvSpPr>
        <p:spPr>
          <a:xfrm>
            <a:off x="304800" y="1219200"/>
            <a:ext cx="8534400" cy="4953000"/>
          </a:xfrm>
        </p:spPr>
        <p:txBody>
          <a:bodyPr/>
          <a:lstStyle/>
          <a:p>
            <a:pPr>
              <a:buNone/>
            </a:pPr>
            <a:r>
              <a:rPr lang="en-IN" dirty="0" smtClean="0"/>
              <a:t>What do you think will happen to the probability of an email being spam, given that the word “Lottery” appears in it?</a:t>
            </a:r>
          </a:p>
          <a:p>
            <a:pPr>
              <a:buNone/>
            </a:pPr>
            <a:endParaRPr lang="en-IN" dirty="0" smtClean="0"/>
          </a:p>
          <a:p>
            <a:pPr fontAlgn="t">
              <a:buNone/>
            </a:pPr>
            <a:r>
              <a:rPr lang="en-IN" dirty="0" smtClean="0"/>
              <a:t>A) It will increase. </a:t>
            </a:r>
          </a:p>
          <a:p>
            <a:pPr fontAlgn="t">
              <a:buNone/>
            </a:pPr>
            <a:r>
              <a:rPr lang="en-IN" dirty="0" smtClean="0"/>
              <a:t>B) It will obviously decrease.</a:t>
            </a:r>
          </a:p>
          <a:p>
            <a:pPr fontAlgn="t">
              <a:buNone/>
            </a:pPr>
            <a:r>
              <a:rPr lang="en-IN" dirty="0" smtClean="0"/>
              <a:t>C) It will remain unchanged</a:t>
            </a:r>
          </a:p>
          <a:p>
            <a:endParaRPr lang="en-IN" dirty="0"/>
          </a:p>
        </p:txBody>
      </p:sp>
      <p:sp>
        <p:nvSpPr>
          <p:cNvPr id="4" name="Footer Placeholder 3"/>
          <p:cNvSpPr>
            <a:spLocks noGrp="1"/>
          </p:cNvSpPr>
          <p:nvPr>
            <p:ph type="ftr" sz="quarter" idx="11"/>
          </p:nvPr>
        </p:nvSpPr>
        <p:spPr>
          <a:xfrm>
            <a:off x="2667000" y="6248400"/>
            <a:ext cx="3733800" cy="473075"/>
          </a:xfrm>
        </p:spPr>
        <p:txBody>
          <a:bodyPr/>
          <a:lstStyle/>
          <a:p>
            <a:r>
              <a:rPr lang="en-US" sz="1800" dirty="0" smtClean="0"/>
              <a:t>Y. Lakshmi Prasad 08978784848</a:t>
            </a:r>
            <a:endParaRPr lang="en-US"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762000"/>
          </a:xfrm>
        </p:spPr>
        <p:txBody>
          <a:bodyPr>
            <a:normAutofit fontScale="90000"/>
          </a:bodyPr>
          <a:lstStyle/>
          <a:p>
            <a:r>
              <a:rPr lang="en-IN" dirty="0" smtClean="0"/>
              <a:t>Example of Conditional Probability</a:t>
            </a:r>
            <a:endParaRPr lang="en-IN" dirty="0"/>
          </a:p>
        </p:txBody>
      </p:sp>
      <p:sp>
        <p:nvSpPr>
          <p:cNvPr id="3" name="Content Placeholder 2"/>
          <p:cNvSpPr>
            <a:spLocks noGrp="1"/>
          </p:cNvSpPr>
          <p:nvPr>
            <p:ph idx="1"/>
          </p:nvPr>
        </p:nvSpPr>
        <p:spPr>
          <a:xfrm>
            <a:off x="304800" y="1219200"/>
            <a:ext cx="8382000" cy="5105400"/>
          </a:xfrm>
        </p:spPr>
        <p:txBody>
          <a:bodyPr/>
          <a:lstStyle/>
          <a:p>
            <a:r>
              <a:rPr lang="en-IN" dirty="0" smtClean="0"/>
              <a:t>While watching cricket matches on TV, you may have seen statistics similar to this: “India wins 70% matches when Tendulkar scores a century.” </a:t>
            </a:r>
          </a:p>
          <a:p>
            <a:r>
              <a:rPr lang="en-IN" dirty="0" smtClean="0"/>
              <a:t>This is a classic example of how conditional probability can be used to estimate the chances of an event taking place, given certain other events that have happened.  </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85800"/>
          </a:xfrm>
        </p:spPr>
        <p:txBody>
          <a:bodyPr>
            <a:normAutofit fontScale="90000"/>
          </a:bodyPr>
          <a:lstStyle/>
          <a:p>
            <a:r>
              <a:rPr lang="en-IN" dirty="0" smtClean="0"/>
              <a:t>Example of Conditional Probability</a:t>
            </a:r>
            <a:endParaRPr lang="en-IN" dirty="0"/>
          </a:p>
        </p:txBody>
      </p:sp>
      <p:sp>
        <p:nvSpPr>
          <p:cNvPr id="3" name="Content Placeholder 2"/>
          <p:cNvSpPr>
            <a:spLocks noGrp="1"/>
          </p:cNvSpPr>
          <p:nvPr>
            <p:ph idx="1"/>
          </p:nvPr>
        </p:nvSpPr>
        <p:spPr>
          <a:xfrm>
            <a:off x="304800" y="1066800"/>
            <a:ext cx="8382000" cy="5257800"/>
          </a:xfrm>
        </p:spPr>
        <p:txBody>
          <a:bodyPr/>
          <a:lstStyle/>
          <a:p>
            <a:r>
              <a:rPr lang="en-IN" dirty="0" smtClean="0"/>
              <a:t>Suppose that India plays 100 matches, out of which it wins 70 and loses 30. Also, </a:t>
            </a:r>
            <a:r>
              <a:rPr lang="en-IN" dirty="0" err="1" smtClean="0"/>
              <a:t>Virat</a:t>
            </a:r>
            <a:r>
              <a:rPr lang="en-IN" dirty="0" smtClean="0"/>
              <a:t> Kohli plays these 100 matches, scores a century in 20 of them, and doesn't score a century in the rest 80.</a:t>
            </a:r>
          </a:p>
          <a:p>
            <a:r>
              <a:rPr lang="en-IN" dirty="0" smtClean="0"/>
              <a:t> To make things interesting, you also have this additional information: out of the 70 games that India wins, </a:t>
            </a:r>
            <a:r>
              <a:rPr lang="en-IN" dirty="0" err="1" smtClean="0"/>
              <a:t>Virat</a:t>
            </a:r>
            <a:r>
              <a:rPr lang="en-IN" dirty="0" smtClean="0"/>
              <a:t> Kohli scores a century in 18, and out of the 30 games that India loses, </a:t>
            </a:r>
            <a:r>
              <a:rPr lang="en-IN" dirty="0" err="1" smtClean="0"/>
              <a:t>Virat</a:t>
            </a:r>
            <a:r>
              <a:rPr lang="en-IN" dirty="0" smtClean="0"/>
              <a:t> Kohli scores a century only in two.</a:t>
            </a:r>
          </a:p>
          <a:p>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382000" cy="685800"/>
          </a:xfrm>
        </p:spPr>
        <p:txBody>
          <a:bodyPr>
            <a:normAutofit fontScale="90000"/>
          </a:bodyPr>
          <a:lstStyle/>
          <a:p>
            <a:r>
              <a:rPr lang="en-IN" dirty="0" smtClean="0"/>
              <a:t>Example of Conditional Probability</a:t>
            </a:r>
            <a:endParaRPr lang="en-IN" dirty="0"/>
          </a:p>
        </p:txBody>
      </p:sp>
      <p:graphicFrame>
        <p:nvGraphicFramePr>
          <p:cNvPr id="6" name="Content Placeholder 5"/>
          <p:cNvGraphicFramePr>
            <a:graphicFrameLocks noGrp="1"/>
          </p:cNvGraphicFramePr>
          <p:nvPr>
            <p:ph idx="1"/>
          </p:nvPr>
        </p:nvGraphicFramePr>
        <p:xfrm>
          <a:off x="228600" y="2438400"/>
          <a:ext cx="8520116" cy="3541724"/>
        </p:xfrm>
        <a:graphic>
          <a:graphicData uri="http://schemas.openxmlformats.org/drawingml/2006/table">
            <a:tbl>
              <a:tblPr firstRow="1" bandRow="1">
                <a:tableStyleId>{5C22544A-7EE6-4342-B048-85BDC9FD1C3A}</a:tableStyleId>
              </a:tblPr>
              <a:tblGrid>
                <a:gridCol w="3429000"/>
                <a:gridCol w="1676400"/>
                <a:gridCol w="1828800"/>
                <a:gridCol w="1585916"/>
              </a:tblGrid>
              <a:tr h="885431">
                <a:tc>
                  <a:txBody>
                    <a:bodyPr/>
                    <a:lstStyle/>
                    <a:p>
                      <a:endParaRPr lang="en-IN" dirty="0"/>
                    </a:p>
                  </a:txBody>
                  <a:tcPr/>
                </a:tc>
                <a:tc>
                  <a:txBody>
                    <a:bodyPr/>
                    <a:lstStyle/>
                    <a:p>
                      <a:r>
                        <a:rPr lang="en-IN" dirty="0" smtClean="0"/>
                        <a:t>India Won</a:t>
                      </a:r>
                      <a:endParaRPr lang="en-IN" dirty="0"/>
                    </a:p>
                  </a:txBody>
                  <a:tcPr/>
                </a:tc>
                <a:tc>
                  <a:txBody>
                    <a:bodyPr/>
                    <a:lstStyle/>
                    <a:p>
                      <a:r>
                        <a:rPr lang="en-IN" dirty="0" smtClean="0"/>
                        <a:t>India Lost</a:t>
                      </a:r>
                      <a:endParaRPr lang="en-IN" dirty="0"/>
                    </a:p>
                  </a:txBody>
                  <a:tcPr/>
                </a:tc>
                <a:tc>
                  <a:txBody>
                    <a:bodyPr/>
                    <a:lstStyle/>
                    <a:p>
                      <a:r>
                        <a:rPr lang="en-IN" dirty="0" smtClean="0"/>
                        <a:t>Total</a:t>
                      </a:r>
                      <a:endParaRPr lang="en-IN" dirty="0"/>
                    </a:p>
                  </a:txBody>
                  <a:tcPr/>
                </a:tc>
              </a:tr>
              <a:tr h="885431">
                <a:tc>
                  <a:txBody>
                    <a:bodyPr/>
                    <a:lstStyle/>
                    <a:p>
                      <a:r>
                        <a:rPr lang="en-IN" dirty="0" smtClean="0"/>
                        <a:t>Kohli scored a</a:t>
                      </a:r>
                      <a:r>
                        <a:rPr lang="en-IN" baseline="0" dirty="0" smtClean="0"/>
                        <a:t> century</a:t>
                      </a:r>
                      <a:endParaRPr lang="en-IN" dirty="0"/>
                    </a:p>
                  </a:txBody>
                  <a:tcPr/>
                </a:tc>
                <a:tc>
                  <a:txBody>
                    <a:bodyPr/>
                    <a:lstStyle/>
                    <a:p>
                      <a:r>
                        <a:rPr lang="en-IN" dirty="0" smtClean="0"/>
                        <a:t>18</a:t>
                      </a:r>
                      <a:endParaRPr lang="en-IN" dirty="0"/>
                    </a:p>
                  </a:txBody>
                  <a:tcPr/>
                </a:tc>
                <a:tc>
                  <a:txBody>
                    <a:bodyPr/>
                    <a:lstStyle/>
                    <a:p>
                      <a:r>
                        <a:rPr lang="en-IN" dirty="0" smtClean="0"/>
                        <a:t>2</a:t>
                      </a:r>
                      <a:endParaRPr lang="en-IN" dirty="0"/>
                    </a:p>
                  </a:txBody>
                  <a:tcPr/>
                </a:tc>
                <a:tc>
                  <a:txBody>
                    <a:bodyPr/>
                    <a:lstStyle/>
                    <a:p>
                      <a:r>
                        <a:rPr lang="en-IN" dirty="0" smtClean="0"/>
                        <a:t>20</a:t>
                      </a:r>
                      <a:endParaRPr lang="en-IN" dirty="0"/>
                    </a:p>
                  </a:txBody>
                  <a:tcPr/>
                </a:tc>
              </a:tr>
              <a:tr h="885431">
                <a:tc>
                  <a:txBody>
                    <a:bodyPr/>
                    <a:lstStyle/>
                    <a:p>
                      <a:r>
                        <a:rPr lang="en-IN" dirty="0" smtClean="0"/>
                        <a:t>Kohli didn’t scored a century</a:t>
                      </a:r>
                      <a:endParaRPr lang="en-IN" dirty="0"/>
                    </a:p>
                  </a:txBody>
                  <a:tcPr/>
                </a:tc>
                <a:tc>
                  <a:txBody>
                    <a:bodyPr/>
                    <a:lstStyle/>
                    <a:p>
                      <a:r>
                        <a:rPr lang="en-IN" dirty="0" smtClean="0"/>
                        <a:t>52</a:t>
                      </a:r>
                      <a:endParaRPr lang="en-IN" dirty="0"/>
                    </a:p>
                  </a:txBody>
                  <a:tcPr/>
                </a:tc>
                <a:tc>
                  <a:txBody>
                    <a:bodyPr/>
                    <a:lstStyle/>
                    <a:p>
                      <a:r>
                        <a:rPr lang="en-IN" dirty="0" smtClean="0"/>
                        <a:t>28</a:t>
                      </a:r>
                      <a:endParaRPr lang="en-IN" dirty="0"/>
                    </a:p>
                  </a:txBody>
                  <a:tcPr/>
                </a:tc>
                <a:tc>
                  <a:txBody>
                    <a:bodyPr/>
                    <a:lstStyle/>
                    <a:p>
                      <a:r>
                        <a:rPr lang="en-IN" dirty="0" smtClean="0"/>
                        <a:t>80</a:t>
                      </a:r>
                      <a:endParaRPr lang="en-IN" dirty="0"/>
                    </a:p>
                  </a:txBody>
                  <a:tcPr/>
                </a:tc>
              </a:tr>
              <a:tr h="885431">
                <a:tc>
                  <a:txBody>
                    <a:bodyPr/>
                    <a:lstStyle/>
                    <a:p>
                      <a:r>
                        <a:rPr lang="en-IN" dirty="0" smtClean="0"/>
                        <a:t>Total</a:t>
                      </a:r>
                      <a:endParaRPr lang="en-IN" dirty="0"/>
                    </a:p>
                  </a:txBody>
                  <a:tcPr/>
                </a:tc>
                <a:tc>
                  <a:txBody>
                    <a:bodyPr/>
                    <a:lstStyle/>
                    <a:p>
                      <a:r>
                        <a:rPr lang="en-IN" dirty="0" smtClean="0"/>
                        <a:t>70</a:t>
                      </a:r>
                      <a:endParaRPr lang="en-IN" dirty="0"/>
                    </a:p>
                  </a:txBody>
                  <a:tcPr/>
                </a:tc>
                <a:tc>
                  <a:txBody>
                    <a:bodyPr/>
                    <a:lstStyle/>
                    <a:p>
                      <a:r>
                        <a:rPr lang="en-IN" dirty="0" smtClean="0"/>
                        <a:t>30</a:t>
                      </a:r>
                      <a:endParaRPr lang="en-IN" dirty="0"/>
                    </a:p>
                  </a:txBody>
                  <a:tcPr/>
                </a:tc>
                <a:tc>
                  <a:txBody>
                    <a:bodyPr/>
                    <a:lstStyle/>
                    <a:p>
                      <a:r>
                        <a:rPr lang="en-IN" dirty="0" smtClean="0"/>
                        <a:t>100</a:t>
                      </a:r>
                      <a:endParaRPr lang="en-IN" dirty="0"/>
                    </a:p>
                  </a:txBody>
                  <a:tcPr/>
                </a:tc>
              </a:tr>
            </a:tbl>
          </a:graphicData>
        </a:graphic>
      </p:graphicFrame>
      <p:sp>
        <p:nvSpPr>
          <p:cNvPr id="7" name="Rectangle 6"/>
          <p:cNvSpPr/>
          <p:nvPr/>
        </p:nvSpPr>
        <p:spPr>
          <a:xfrm>
            <a:off x="228600" y="990600"/>
            <a:ext cx="8343928" cy="1077218"/>
          </a:xfrm>
          <a:prstGeom prst="rect">
            <a:avLst/>
          </a:prstGeom>
        </p:spPr>
        <p:txBody>
          <a:bodyPr wrap="square">
            <a:spAutoFit/>
          </a:bodyPr>
          <a:lstStyle/>
          <a:p>
            <a:r>
              <a:rPr lang="en-IN" sz="3200" dirty="0" smtClean="0">
                <a:latin typeface="+mj-lt"/>
              </a:rPr>
              <a:t>Let us look how the two-way contingency matrix will look like for the above case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58200" cy="685800"/>
          </a:xfrm>
        </p:spPr>
        <p:txBody>
          <a:bodyPr>
            <a:normAutofit/>
          </a:bodyPr>
          <a:lstStyle/>
          <a:p>
            <a:r>
              <a:rPr lang="en-IN" sz="4000" dirty="0" smtClean="0"/>
              <a:t>Contingency matrix evaluation</a:t>
            </a:r>
            <a:endParaRPr lang="en-IN" sz="4000" dirty="0"/>
          </a:p>
        </p:txBody>
      </p:sp>
      <p:sp>
        <p:nvSpPr>
          <p:cNvPr id="3" name="Content Placeholder 2"/>
          <p:cNvSpPr>
            <a:spLocks noGrp="1"/>
          </p:cNvSpPr>
          <p:nvPr>
            <p:ph idx="1"/>
          </p:nvPr>
        </p:nvSpPr>
        <p:spPr>
          <a:xfrm>
            <a:off x="304800" y="1295400"/>
            <a:ext cx="8534400" cy="4876800"/>
          </a:xfrm>
        </p:spPr>
        <p:txBody>
          <a:bodyPr>
            <a:normAutofit/>
          </a:bodyPr>
          <a:lstStyle/>
          <a:p>
            <a:r>
              <a:rPr lang="en-IN" dirty="0" smtClean="0"/>
              <a:t>What is the probability of India winning the match </a:t>
            </a:r>
            <a:r>
              <a:rPr lang="en-IN" b="1" dirty="0" smtClean="0"/>
              <a:t>AND Kohli</a:t>
            </a:r>
            <a:r>
              <a:rPr lang="en-IN" dirty="0" smtClean="0"/>
              <a:t> scoring a century?</a:t>
            </a:r>
            <a:endParaRPr lang="en-IN" b="1" dirty="0" smtClean="0"/>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IN" sz="5400" dirty="0" smtClean="0"/>
              <a:t>Contingency matrix evaluation</a:t>
            </a:r>
            <a:endParaRPr lang="en-IN" dirty="0"/>
          </a:p>
        </p:txBody>
      </p:sp>
      <p:sp>
        <p:nvSpPr>
          <p:cNvPr id="3" name="Content Placeholder 2"/>
          <p:cNvSpPr>
            <a:spLocks noGrp="1"/>
          </p:cNvSpPr>
          <p:nvPr>
            <p:ph idx="1"/>
          </p:nvPr>
        </p:nvSpPr>
        <p:spPr>
          <a:xfrm>
            <a:off x="381000" y="1371600"/>
            <a:ext cx="8305800" cy="4953000"/>
          </a:xfrm>
        </p:spPr>
        <p:txBody>
          <a:bodyPr/>
          <a:lstStyle/>
          <a:p>
            <a:r>
              <a:rPr lang="en-IN" b="1" dirty="0" smtClean="0"/>
              <a:t>Feedback :</a:t>
            </a:r>
            <a:r>
              <a:rPr lang="en-IN" dirty="0" smtClean="0"/>
              <a:t>The total sample space will be the total number of matches played by India and Kohli, i.e. 100, and the favourable outcomes will be the number of matches in which both India won and Kohli scored a century, i.e. 18.</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477148" cy="857272"/>
          </a:xfrm>
        </p:spPr>
        <p:txBody>
          <a:bodyPr>
            <a:normAutofit fontScale="90000"/>
          </a:bodyPr>
          <a:lstStyle/>
          <a:p>
            <a:r>
              <a:rPr lang="en-IN" dirty="0" smtClean="0"/>
              <a:t>Building Blocks of NaiveBayes</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1. Conditional Probability</a:t>
            </a:r>
          </a:p>
          <a:p>
            <a:r>
              <a:rPr lang="en-IN" dirty="0" smtClean="0"/>
              <a:t>2. Joint Probability</a:t>
            </a:r>
          </a:p>
          <a:p>
            <a:r>
              <a:rPr lang="en-IN" dirty="0" smtClean="0"/>
              <a:t>3. Bayes Theorem</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762000"/>
          </a:xfrm>
        </p:spPr>
        <p:txBody>
          <a:bodyPr>
            <a:normAutofit/>
          </a:bodyPr>
          <a:lstStyle/>
          <a:p>
            <a:r>
              <a:rPr lang="en-IN" sz="4000" dirty="0" smtClean="0"/>
              <a:t>Contingency matrix evaluation</a:t>
            </a:r>
            <a:endParaRPr lang="en-IN" sz="4000" dirty="0"/>
          </a:p>
        </p:txBody>
      </p:sp>
      <p:sp>
        <p:nvSpPr>
          <p:cNvPr id="3" name="Content Placeholder 2"/>
          <p:cNvSpPr>
            <a:spLocks noGrp="1"/>
          </p:cNvSpPr>
          <p:nvPr>
            <p:ph idx="1"/>
          </p:nvPr>
        </p:nvSpPr>
        <p:spPr>
          <a:xfrm>
            <a:off x="304800" y="1447800"/>
            <a:ext cx="8534400" cy="4724400"/>
          </a:xfrm>
        </p:spPr>
        <p:txBody>
          <a:bodyPr/>
          <a:lstStyle/>
          <a:p>
            <a:r>
              <a:rPr lang="en-IN" dirty="0" smtClean="0"/>
              <a:t>What is the probability of India losing the match </a:t>
            </a:r>
            <a:r>
              <a:rPr lang="en-IN" b="1" dirty="0" smtClean="0"/>
              <a:t>AND Kohli</a:t>
            </a:r>
            <a:r>
              <a:rPr lang="en-IN" dirty="0" smtClean="0"/>
              <a:t> not scoring a century? </a:t>
            </a:r>
          </a:p>
          <a:p>
            <a:endParaRPr lang="en-IN" dirty="0" smtClean="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62000"/>
          </a:xfrm>
        </p:spPr>
        <p:txBody>
          <a:bodyPr>
            <a:normAutofit fontScale="90000"/>
          </a:bodyPr>
          <a:lstStyle/>
          <a:p>
            <a:r>
              <a:rPr lang="en-IN" sz="5400" dirty="0" smtClean="0"/>
              <a:t>Contingency matrix evaluation</a:t>
            </a:r>
            <a:endParaRPr lang="en-IN" dirty="0"/>
          </a:p>
        </p:txBody>
      </p:sp>
      <p:sp>
        <p:nvSpPr>
          <p:cNvPr id="3" name="Content Placeholder 2"/>
          <p:cNvSpPr>
            <a:spLocks noGrp="1"/>
          </p:cNvSpPr>
          <p:nvPr>
            <p:ph idx="1"/>
          </p:nvPr>
        </p:nvSpPr>
        <p:spPr>
          <a:xfrm>
            <a:off x="304800" y="1143000"/>
            <a:ext cx="8382000" cy="5181600"/>
          </a:xfrm>
        </p:spPr>
        <p:txBody>
          <a:bodyPr/>
          <a:lstStyle/>
          <a:p>
            <a:r>
              <a:rPr lang="en-IN" dirty="0" smtClean="0"/>
              <a:t>The total sample space will be the total number of matches played by India and Kohli, i.e. 100, and the favourable outcomes will be the number of matches in which both India lost and Kohli did not score a century, i.e. 28.</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685800"/>
          </a:xfrm>
        </p:spPr>
        <p:txBody>
          <a:bodyPr>
            <a:normAutofit fontScale="90000"/>
          </a:bodyPr>
          <a:lstStyle/>
          <a:p>
            <a:r>
              <a:rPr lang="en-IN" sz="4800" dirty="0" smtClean="0"/>
              <a:t>Contingency matrix evaluation</a:t>
            </a:r>
            <a:endParaRPr lang="en-IN" dirty="0"/>
          </a:p>
        </p:txBody>
      </p:sp>
      <p:sp>
        <p:nvSpPr>
          <p:cNvPr id="3" name="Content Placeholder 2"/>
          <p:cNvSpPr>
            <a:spLocks noGrp="1"/>
          </p:cNvSpPr>
          <p:nvPr>
            <p:ph idx="1"/>
          </p:nvPr>
        </p:nvSpPr>
        <p:spPr>
          <a:xfrm>
            <a:off x="304800" y="1066800"/>
            <a:ext cx="8534400" cy="5105400"/>
          </a:xfrm>
        </p:spPr>
        <p:txBody>
          <a:bodyPr/>
          <a:lstStyle/>
          <a:p>
            <a:r>
              <a:rPr lang="en-IN" dirty="0" smtClean="0"/>
              <a:t>What is the probability of India winning, given that Kohli has scored a century? </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05800" cy="762000"/>
          </a:xfrm>
        </p:spPr>
        <p:txBody>
          <a:bodyPr>
            <a:normAutofit fontScale="90000"/>
          </a:bodyPr>
          <a:lstStyle/>
          <a:p>
            <a:r>
              <a:rPr lang="en-IN" sz="4800" dirty="0" smtClean="0"/>
              <a:t>Contingency matrix evaluation</a:t>
            </a:r>
            <a:endParaRPr lang="en-IN" dirty="0"/>
          </a:p>
        </p:txBody>
      </p:sp>
      <p:sp>
        <p:nvSpPr>
          <p:cNvPr id="3" name="Content Placeholder 2"/>
          <p:cNvSpPr>
            <a:spLocks noGrp="1"/>
          </p:cNvSpPr>
          <p:nvPr>
            <p:ph idx="1"/>
          </p:nvPr>
        </p:nvSpPr>
        <p:spPr>
          <a:xfrm>
            <a:off x="381000" y="1447800"/>
            <a:ext cx="8305800" cy="4876800"/>
          </a:xfrm>
        </p:spPr>
        <p:txBody>
          <a:bodyPr/>
          <a:lstStyle/>
          <a:p>
            <a:r>
              <a:rPr lang="en-IN" b="1" dirty="0" smtClean="0"/>
              <a:t>Feedback :</a:t>
            </a:r>
            <a:r>
              <a:rPr lang="en-IN" dirty="0" smtClean="0"/>
              <a:t>The total sample space will be the total number of matches in which Kohli scores a century, i.e. 20, and the favourable outcomes will be the number of matches in which India wins out of the matches in which Kohli scores a century, i.e. 18. so the percentage that India winning given Kohli scored a century would be 18/20=90%.</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153400" cy="838200"/>
          </a:xfrm>
        </p:spPr>
        <p:txBody>
          <a:bodyPr>
            <a:normAutofit/>
          </a:bodyPr>
          <a:lstStyle/>
          <a:p>
            <a:r>
              <a:rPr lang="en-IN" sz="3600" dirty="0" smtClean="0"/>
              <a:t>Joint Probability vs Conditional Probability</a:t>
            </a:r>
            <a:endParaRPr lang="en-IN" sz="3600" dirty="0"/>
          </a:p>
        </p:txBody>
      </p:sp>
      <p:sp>
        <p:nvSpPr>
          <p:cNvPr id="3" name="Content Placeholder 2"/>
          <p:cNvSpPr>
            <a:spLocks noGrp="1"/>
          </p:cNvSpPr>
          <p:nvPr>
            <p:ph idx="1"/>
          </p:nvPr>
        </p:nvSpPr>
        <p:spPr>
          <a:xfrm>
            <a:off x="304800" y="1447800"/>
            <a:ext cx="8534400" cy="4724400"/>
          </a:xfrm>
        </p:spPr>
        <p:txBody>
          <a:bodyPr/>
          <a:lstStyle/>
          <a:p>
            <a:r>
              <a:rPr lang="en-IN" dirty="0" smtClean="0"/>
              <a:t>Can you point out the difference between joint probability and conditional probability, using the example you just saw?</a:t>
            </a:r>
          </a:p>
          <a:p>
            <a:r>
              <a:rPr lang="en-IN" i="1" dirty="0" smtClean="0"/>
              <a:t>In joint probability the total sample space does not get affected ( remains 100) whereas in conditional probability the total sample space gets reduced to the number of times the event we are conditioning on occurs (changes to 12 times when </a:t>
            </a:r>
            <a:r>
              <a:rPr lang="en-IN" i="1" dirty="0" err="1" smtClean="0"/>
              <a:t>Sachin</a:t>
            </a:r>
            <a:r>
              <a:rPr lang="en-IN" i="1" dirty="0" smtClean="0"/>
              <a:t> scores a century)</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639072" cy="762000"/>
          </a:xfrm>
        </p:spPr>
        <p:txBody>
          <a:bodyPr>
            <a:normAutofit/>
          </a:bodyPr>
          <a:lstStyle/>
          <a:p>
            <a:r>
              <a:rPr lang="en-IN" sz="3600" dirty="0" smtClean="0"/>
              <a:t>Bayes Theorem and Its Building Blocks</a:t>
            </a:r>
            <a:endParaRPr lang="en-IN" sz="3600" dirty="0"/>
          </a:p>
        </p:txBody>
      </p:sp>
      <p:sp>
        <p:nvSpPr>
          <p:cNvPr id="3" name="Content Placeholder 2"/>
          <p:cNvSpPr>
            <a:spLocks noGrp="1"/>
          </p:cNvSpPr>
          <p:nvPr>
            <p:ph idx="1"/>
          </p:nvPr>
        </p:nvSpPr>
        <p:spPr>
          <a:xfrm>
            <a:off x="304800" y="1219200"/>
            <a:ext cx="8534400" cy="4953000"/>
          </a:xfrm>
        </p:spPr>
        <p:txBody>
          <a:bodyPr/>
          <a:lstStyle/>
          <a:p>
            <a:pPr>
              <a:buNone/>
            </a:pPr>
            <a:r>
              <a:rPr lang="en-IN" dirty="0" smtClean="0"/>
              <a:t>What type of probability is ‘the probability that an email which contains the word ‘Lottery’ is spam’?</a:t>
            </a:r>
          </a:p>
          <a:p>
            <a:endParaRPr lang="en-IN" dirty="0" smtClean="0"/>
          </a:p>
          <a:p>
            <a:pPr>
              <a:buNone/>
            </a:pPr>
            <a:r>
              <a:rPr lang="en-IN" dirty="0" smtClean="0"/>
              <a:t>Answer: Conditional Probability</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153400" cy="685800"/>
          </a:xfrm>
        </p:spPr>
        <p:txBody>
          <a:bodyPr>
            <a:normAutofit/>
          </a:bodyPr>
          <a:lstStyle/>
          <a:p>
            <a:r>
              <a:rPr lang="en-IN" sz="4000" dirty="0" smtClean="0"/>
              <a:t>Bayes Theorem and Its Building Blocks</a:t>
            </a:r>
            <a:endParaRPr lang="en-IN" sz="4000" dirty="0"/>
          </a:p>
        </p:txBody>
      </p:sp>
      <p:sp>
        <p:nvSpPr>
          <p:cNvPr id="3" name="Content Placeholder 2"/>
          <p:cNvSpPr>
            <a:spLocks noGrp="1"/>
          </p:cNvSpPr>
          <p:nvPr>
            <p:ph idx="1"/>
          </p:nvPr>
        </p:nvSpPr>
        <p:spPr>
          <a:xfrm>
            <a:off x="285720" y="1219200"/>
            <a:ext cx="8629680" cy="4953000"/>
          </a:xfrm>
        </p:spPr>
        <p:txBody>
          <a:bodyPr/>
          <a:lstStyle/>
          <a:p>
            <a:pPr>
              <a:buNone/>
            </a:pPr>
            <a:r>
              <a:rPr lang="en-IN" dirty="0" smtClean="0"/>
              <a:t>What type of probability is ‘the probability that an email contains the word ‘Lottery’ </a:t>
            </a:r>
            <a:r>
              <a:rPr lang="en-IN" b="1" dirty="0" smtClean="0"/>
              <a:t>and</a:t>
            </a:r>
            <a:r>
              <a:rPr lang="en-IN" dirty="0" smtClean="0"/>
              <a:t> it is spam’?</a:t>
            </a:r>
          </a:p>
          <a:p>
            <a:endParaRPr lang="en-IN" dirty="0" smtClean="0"/>
          </a:p>
          <a:p>
            <a:pPr>
              <a:buNone/>
            </a:pPr>
            <a:r>
              <a:rPr lang="en-IN" dirty="0" smtClean="0"/>
              <a:t>Answer: Joint Probability</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153400" cy="762000"/>
          </a:xfrm>
        </p:spPr>
        <p:txBody>
          <a:bodyPr>
            <a:normAutofit fontScale="90000"/>
          </a:bodyPr>
          <a:lstStyle/>
          <a:p>
            <a:r>
              <a:rPr lang="en-IN" dirty="0" smtClean="0"/>
              <a:t>Case Study</a:t>
            </a:r>
            <a:endParaRPr lang="en-IN" dirty="0"/>
          </a:p>
        </p:txBody>
      </p:sp>
      <p:sp>
        <p:nvSpPr>
          <p:cNvPr id="3" name="Content Placeholder 2"/>
          <p:cNvSpPr>
            <a:spLocks noGrp="1"/>
          </p:cNvSpPr>
          <p:nvPr>
            <p:ph idx="1"/>
          </p:nvPr>
        </p:nvSpPr>
        <p:spPr>
          <a:xfrm>
            <a:off x="304800" y="1066800"/>
            <a:ext cx="8534400" cy="5181600"/>
          </a:xfrm>
        </p:spPr>
        <p:txBody>
          <a:bodyPr>
            <a:normAutofit/>
          </a:bodyPr>
          <a:lstStyle/>
          <a:p>
            <a:r>
              <a:rPr lang="en-IN" dirty="0" smtClean="0"/>
              <a:t>On a Winter night, a cab was involved in a hit-and-run case in which a person got severely injured. </a:t>
            </a:r>
          </a:p>
          <a:p>
            <a:r>
              <a:rPr lang="en-IN" dirty="0" smtClean="0"/>
              <a:t>There are two cab companies in the city, the OLA Cab Company and the UBER Cab Company, which have cabs of Ola and </a:t>
            </a:r>
            <a:r>
              <a:rPr lang="en-IN" dirty="0" err="1" smtClean="0"/>
              <a:t>Uber</a:t>
            </a:r>
            <a:r>
              <a:rPr lang="en-IN" dirty="0" smtClean="0"/>
              <a:t>, respectively. </a:t>
            </a:r>
          </a:p>
          <a:p>
            <a:r>
              <a:rPr lang="en-IN" dirty="0" smtClean="0"/>
              <a:t>The Ola company has 400 cabs in the city, while the </a:t>
            </a:r>
            <a:r>
              <a:rPr lang="en-IN" dirty="0" err="1" smtClean="0"/>
              <a:t>Uber</a:t>
            </a:r>
            <a:r>
              <a:rPr lang="en-IN" dirty="0" smtClean="0"/>
              <a:t> company has 1,600.</a:t>
            </a:r>
          </a:p>
          <a:p>
            <a:r>
              <a:rPr lang="en-IN" dirty="0" smtClean="0"/>
              <a:t> Now, the OLA company is accused of the accident and has to face a court trial of which you are the judge.</a:t>
            </a:r>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762000"/>
          </a:xfrm>
        </p:spPr>
        <p:txBody>
          <a:bodyPr>
            <a:normAutofit fontScale="90000"/>
          </a:bodyPr>
          <a:lstStyle/>
          <a:p>
            <a:r>
              <a:rPr lang="en-IN" dirty="0" smtClean="0"/>
              <a:t>Case Study</a:t>
            </a:r>
            <a:endParaRPr lang="en-IN" dirty="0"/>
          </a:p>
        </p:txBody>
      </p:sp>
      <p:sp>
        <p:nvSpPr>
          <p:cNvPr id="3" name="Content Placeholder 2"/>
          <p:cNvSpPr>
            <a:spLocks noGrp="1"/>
          </p:cNvSpPr>
          <p:nvPr>
            <p:ph idx="1"/>
          </p:nvPr>
        </p:nvSpPr>
        <p:spPr>
          <a:xfrm>
            <a:off x="304800" y="1219200"/>
            <a:ext cx="8382000" cy="5105400"/>
          </a:xfrm>
        </p:spPr>
        <p:txBody>
          <a:bodyPr/>
          <a:lstStyle/>
          <a:p>
            <a:pPr>
              <a:buNone/>
            </a:pPr>
            <a:r>
              <a:rPr lang="en-IN" dirty="0" smtClean="0"/>
              <a:t>Assuming this is all the information available to you, the probability of Ola company being involved in the crime is:</a:t>
            </a:r>
          </a:p>
          <a:p>
            <a:pPr>
              <a:buNone/>
            </a:pPr>
            <a:r>
              <a:rPr lang="en-IN" dirty="0" smtClean="0"/>
              <a:t>A) 25%</a:t>
            </a:r>
          </a:p>
          <a:p>
            <a:pPr>
              <a:buNone/>
            </a:pPr>
            <a:r>
              <a:rPr lang="en-IN" dirty="0" smtClean="0"/>
              <a:t>B) 75%</a:t>
            </a:r>
          </a:p>
          <a:p>
            <a:pPr>
              <a:buNone/>
            </a:pPr>
            <a:r>
              <a:rPr lang="en-IN" dirty="0" smtClean="0"/>
              <a:t>C) 20%</a:t>
            </a:r>
          </a:p>
          <a:p>
            <a:pPr>
              <a:buNone/>
            </a:pPr>
            <a:r>
              <a:rPr lang="en-IN" dirty="0" smtClean="0"/>
              <a:t>D) 80%</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b="1" dirty="0" smtClean="0"/>
              <a:t>Feedback :</a:t>
            </a:r>
            <a:endParaRPr lang="en-IN" dirty="0"/>
          </a:p>
        </p:txBody>
      </p:sp>
      <p:sp>
        <p:nvSpPr>
          <p:cNvPr id="3" name="Content Placeholder 2"/>
          <p:cNvSpPr>
            <a:spLocks noGrp="1"/>
          </p:cNvSpPr>
          <p:nvPr>
            <p:ph idx="1"/>
          </p:nvPr>
        </p:nvSpPr>
        <p:spPr>
          <a:xfrm>
            <a:off x="304800" y="1219200"/>
            <a:ext cx="8534400" cy="4953000"/>
          </a:xfrm>
        </p:spPr>
        <p:txBody>
          <a:bodyPr/>
          <a:lstStyle/>
          <a:p>
            <a:r>
              <a:rPr lang="en-IN" b="1" dirty="0" smtClean="0"/>
              <a:t>Answer C: </a:t>
            </a:r>
            <a:r>
              <a:rPr lang="en-IN" i="1" dirty="0" smtClean="0"/>
              <a:t>Total possible outcomes = 2000 total cabs. Number of favourable outcomes = 400 Ola cabs. Thus, P(Ola) = 400/2000 = 0.2 = 20%.</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43712"/>
          </a:xfrm>
        </p:spPr>
        <p:txBody>
          <a:bodyPr>
            <a:normAutofit fontScale="90000"/>
          </a:bodyPr>
          <a:lstStyle/>
          <a:p>
            <a:r>
              <a:rPr lang="en-IN" dirty="0" smtClean="0"/>
              <a:t>Probability</a:t>
            </a:r>
            <a:endParaRPr lang="en-IN" dirty="0"/>
          </a:p>
        </p:txBody>
      </p:sp>
      <p:sp>
        <p:nvSpPr>
          <p:cNvPr id="3" name="Content Placeholder 2"/>
          <p:cNvSpPr>
            <a:spLocks noGrp="1"/>
          </p:cNvSpPr>
          <p:nvPr>
            <p:ph idx="1"/>
          </p:nvPr>
        </p:nvSpPr>
        <p:spPr>
          <a:xfrm>
            <a:off x="304800" y="1295400"/>
            <a:ext cx="8382000" cy="5029200"/>
          </a:xfrm>
        </p:spPr>
        <p:txBody>
          <a:bodyPr/>
          <a:lstStyle/>
          <a:p>
            <a:r>
              <a:rPr lang="en-IN" dirty="0" smtClean="0"/>
              <a:t> The probability of an event is the measure of the chance that the event will occur as a result of an experiment. </a:t>
            </a:r>
          </a:p>
          <a:p>
            <a:r>
              <a:rPr lang="en-IN" dirty="0" smtClean="0"/>
              <a:t>The probability of an event A is the number of ways event A can occur divided by the total number of possible outcomes. </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153400" cy="609600"/>
          </a:xfrm>
        </p:spPr>
        <p:txBody>
          <a:bodyPr>
            <a:normAutofit fontScale="90000"/>
          </a:bodyPr>
          <a:lstStyle/>
          <a:p>
            <a:r>
              <a:rPr lang="en-IN" dirty="0" smtClean="0"/>
              <a:t>Case Study</a:t>
            </a:r>
            <a:endParaRPr lang="en-IN" dirty="0"/>
          </a:p>
        </p:txBody>
      </p:sp>
      <p:sp>
        <p:nvSpPr>
          <p:cNvPr id="3" name="Content Placeholder 2"/>
          <p:cNvSpPr>
            <a:spLocks noGrp="1"/>
          </p:cNvSpPr>
          <p:nvPr>
            <p:ph idx="1"/>
          </p:nvPr>
        </p:nvSpPr>
        <p:spPr>
          <a:xfrm>
            <a:off x="304800" y="990600"/>
            <a:ext cx="8534400" cy="5181600"/>
          </a:xfrm>
        </p:spPr>
        <p:txBody>
          <a:bodyPr>
            <a:normAutofit/>
          </a:bodyPr>
          <a:lstStyle/>
          <a:p>
            <a:r>
              <a:rPr lang="en-IN" dirty="0" smtClean="0"/>
              <a:t>While you’re contemplating the low chances of the Ola company being the culprit, a dramatic event occurs: an eye-witness named Mr.XYZ appears in court, claiming that he saw a Ola cab hit. </a:t>
            </a:r>
          </a:p>
          <a:p>
            <a:r>
              <a:rPr lang="en-IN" dirty="0" smtClean="0"/>
              <a:t>In defence, the Ola company’s advocate says that it was a foggy winter night with low visibility, and thus, it is very easy to mistake a </a:t>
            </a:r>
            <a:r>
              <a:rPr lang="en-IN" dirty="0" err="1" smtClean="0"/>
              <a:t>Uber</a:t>
            </a:r>
            <a:r>
              <a:rPr lang="en-IN" dirty="0" smtClean="0"/>
              <a:t> cab for a Ola one. </a:t>
            </a:r>
          </a:p>
          <a:p>
            <a:r>
              <a:rPr lang="en-IN" dirty="0" smtClean="0"/>
              <a:t>You buy the advocate’s argument and assert that it is possible that Mr.XYZ may have observed the cab incorrectly. </a:t>
            </a:r>
          </a:p>
          <a:p>
            <a:r>
              <a:rPr lang="en-IN" dirty="0" smtClean="0"/>
              <a:t>Also, you decide to assume that Mr.XYZ is a righteous person and that he will not lie intentionally.</a:t>
            </a:r>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762000"/>
          </a:xfrm>
        </p:spPr>
        <p:txBody>
          <a:bodyPr>
            <a:normAutofit/>
          </a:bodyPr>
          <a:lstStyle/>
          <a:p>
            <a:r>
              <a:rPr lang="en-IN" sz="3200" dirty="0" smtClean="0"/>
              <a:t>Joint and Conditional Probability- Case Study</a:t>
            </a:r>
            <a:endParaRPr lang="en-IN" sz="3200" dirty="0"/>
          </a:p>
        </p:txBody>
      </p:sp>
      <p:sp>
        <p:nvSpPr>
          <p:cNvPr id="3" name="Content Placeholder 2"/>
          <p:cNvSpPr>
            <a:spLocks noGrp="1"/>
          </p:cNvSpPr>
          <p:nvPr>
            <p:ph idx="1"/>
          </p:nvPr>
        </p:nvSpPr>
        <p:spPr>
          <a:xfrm>
            <a:off x="228600" y="990600"/>
            <a:ext cx="8610600" cy="5181600"/>
          </a:xfrm>
        </p:spPr>
        <p:txBody>
          <a:bodyPr>
            <a:normAutofit/>
          </a:bodyPr>
          <a:lstStyle/>
          <a:p>
            <a:pPr>
              <a:buNone/>
            </a:pPr>
            <a:r>
              <a:rPr lang="en-IN" dirty="0" smtClean="0"/>
              <a:t>To come to a conclusion, you want to calculate the revised chances of Ola company being the culprit.  </a:t>
            </a:r>
          </a:p>
          <a:p>
            <a:pPr>
              <a:buNone/>
            </a:pPr>
            <a:r>
              <a:rPr lang="en-IN" dirty="0" smtClean="0"/>
              <a:t>In the revised case, the probability to be calculated is:</a:t>
            </a:r>
          </a:p>
          <a:p>
            <a:pPr fontAlgn="t">
              <a:buNone/>
            </a:pPr>
            <a:r>
              <a:rPr lang="en-IN" dirty="0" smtClean="0"/>
              <a:t>A) Conditional: given that Mr.XYZ says Ola company is the culprit</a:t>
            </a:r>
          </a:p>
          <a:p>
            <a:pPr fontAlgn="t">
              <a:buNone/>
            </a:pPr>
            <a:r>
              <a:rPr lang="en-IN" dirty="0" smtClean="0"/>
              <a:t>B) Conditional: given that Ola company is the culprit</a:t>
            </a:r>
          </a:p>
          <a:p>
            <a:pPr fontAlgn="t">
              <a:buNone/>
            </a:pPr>
            <a:r>
              <a:rPr lang="en-IN" dirty="0" smtClean="0"/>
              <a:t>C) Joint; the probability of Ola company being culprit and Mr.XYZ says Ola company is the culprit</a:t>
            </a:r>
          </a:p>
          <a:p>
            <a:pPr fontAlgn="t">
              <a:buNone/>
            </a:pPr>
            <a:r>
              <a:rPr lang="en-IN" dirty="0" smtClean="0"/>
              <a:t>D) Joint; the probability of Ola company being accused and Mr.XYZ says Ola company is the culprit</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lstStyle/>
          <a:p>
            <a:r>
              <a:rPr lang="en-IN" b="1" dirty="0" smtClean="0"/>
              <a:t>Feedback</a:t>
            </a:r>
            <a:endParaRPr lang="en-IN" dirty="0"/>
          </a:p>
        </p:txBody>
      </p:sp>
      <p:sp>
        <p:nvSpPr>
          <p:cNvPr id="3" name="Content Placeholder 2"/>
          <p:cNvSpPr>
            <a:spLocks noGrp="1"/>
          </p:cNvSpPr>
          <p:nvPr>
            <p:ph idx="1"/>
          </p:nvPr>
        </p:nvSpPr>
        <p:spPr>
          <a:xfrm>
            <a:off x="304800" y="1447800"/>
            <a:ext cx="8534400" cy="4724400"/>
          </a:xfrm>
        </p:spPr>
        <p:txBody>
          <a:bodyPr/>
          <a:lstStyle/>
          <a:p>
            <a:pPr fontAlgn="t"/>
            <a:r>
              <a:rPr lang="en-IN" b="1" dirty="0" smtClean="0"/>
              <a:t>Answer A: Feedback :</a:t>
            </a:r>
            <a:r>
              <a:rPr lang="en-IN" i="1" dirty="0" smtClean="0"/>
              <a:t>This is conditional with the given condition that Mr.XYZ says that Ola company is at fault. </a:t>
            </a:r>
          </a:p>
          <a:p>
            <a:pPr fontAlgn="t"/>
            <a:r>
              <a:rPr lang="en-IN" i="1" dirty="0" smtClean="0"/>
              <a:t>P(A|B), where A = Ola company is culprit and B = Mr.XYZ says Ola company is culprit.</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05800" cy="685800"/>
          </a:xfrm>
        </p:spPr>
        <p:txBody>
          <a:bodyPr>
            <a:normAutofit fontScale="90000"/>
          </a:bodyPr>
          <a:lstStyle/>
          <a:p>
            <a:r>
              <a:rPr lang="en-IN" dirty="0" smtClean="0"/>
              <a:t>Probability – Case Study</a:t>
            </a:r>
            <a:endParaRPr lang="en-IN" dirty="0"/>
          </a:p>
        </p:txBody>
      </p:sp>
      <p:sp>
        <p:nvSpPr>
          <p:cNvPr id="3" name="Content Placeholder 2"/>
          <p:cNvSpPr>
            <a:spLocks noGrp="1"/>
          </p:cNvSpPr>
          <p:nvPr>
            <p:ph idx="1"/>
          </p:nvPr>
        </p:nvSpPr>
        <p:spPr>
          <a:xfrm>
            <a:off x="304800" y="1219200"/>
            <a:ext cx="8534400" cy="4953000"/>
          </a:xfrm>
        </p:spPr>
        <p:txBody>
          <a:bodyPr>
            <a:normAutofit/>
          </a:bodyPr>
          <a:lstStyle/>
          <a:p>
            <a:pPr>
              <a:buNone/>
            </a:pPr>
            <a:r>
              <a:rPr lang="en-IN" dirty="0" smtClean="0"/>
              <a:t>You want to calculate the probability of the cab involved in accident being Ola given that Mr.XYZ says it was Ola. </a:t>
            </a:r>
          </a:p>
          <a:p>
            <a:pPr>
              <a:buNone/>
            </a:pPr>
            <a:endParaRPr lang="en-IN" dirty="0" smtClean="0"/>
          </a:p>
          <a:p>
            <a:pPr>
              <a:buNone/>
            </a:pPr>
            <a:r>
              <a:rPr lang="en-IN" dirty="0" smtClean="0"/>
              <a:t>The probability of favourable outcomes (numerator) can be written as:</a:t>
            </a:r>
          </a:p>
          <a:p>
            <a:pPr fontAlgn="t">
              <a:buNone/>
            </a:pPr>
            <a:r>
              <a:rPr lang="en-IN" dirty="0" smtClean="0"/>
              <a:t>A) P(Ola). P(Mr.XYZ says Ola | Ola)</a:t>
            </a:r>
          </a:p>
          <a:p>
            <a:pPr fontAlgn="t">
              <a:buNone/>
            </a:pPr>
            <a:r>
              <a:rPr lang="en-IN" dirty="0" smtClean="0"/>
              <a:t>B) P(Ola). P(</a:t>
            </a:r>
            <a:r>
              <a:rPr lang="en-IN" dirty="0" err="1" smtClean="0"/>
              <a:t>Mr.XYZsays</a:t>
            </a:r>
            <a:r>
              <a:rPr lang="en-IN" dirty="0" smtClean="0"/>
              <a:t> Ola | </a:t>
            </a:r>
            <a:r>
              <a:rPr lang="en-IN" dirty="0" err="1" smtClean="0"/>
              <a:t>Uber</a:t>
            </a:r>
            <a:r>
              <a:rPr lang="en-IN" dirty="0" smtClean="0"/>
              <a:t>)</a:t>
            </a:r>
          </a:p>
          <a:p>
            <a:pPr fontAlgn="t">
              <a:buNone/>
            </a:pPr>
            <a:r>
              <a:rPr lang="en-IN" dirty="0" smtClean="0"/>
              <a:t>C) P(Ola)</a:t>
            </a:r>
          </a:p>
          <a:p>
            <a:pPr fontAlgn="t">
              <a:buNone/>
            </a:pPr>
            <a:r>
              <a:rPr lang="en-IN" dirty="0" smtClean="0"/>
              <a:t>D) P(Mr.XYZ says Ola | Ola)</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153400" cy="914400"/>
          </a:xfrm>
        </p:spPr>
        <p:txBody>
          <a:bodyPr/>
          <a:lstStyle/>
          <a:p>
            <a:r>
              <a:rPr lang="en-IN" b="1" dirty="0" smtClean="0"/>
              <a:t>Feedback : </a:t>
            </a:r>
            <a:endParaRPr lang="en-IN" dirty="0"/>
          </a:p>
        </p:txBody>
      </p:sp>
      <p:sp>
        <p:nvSpPr>
          <p:cNvPr id="3" name="Content Placeholder 2"/>
          <p:cNvSpPr>
            <a:spLocks noGrp="1"/>
          </p:cNvSpPr>
          <p:nvPr>
            <p:ph idx="1"/>
          </p:nvPr>
        </p:nvSpPr>
        <p:spPr>
          <a:xfrm>
            <a:off x="304800" y="1447800"/>
            <a:ext cx="8534400" cy="4724400"/>
          </a:xfrm>
        </p:spPr>
        <p:txBody>
          <a:bodyPr/>
          <a:lstStyle/>
          <a:p>
            <a:pPr fontAlgn="t"/>
            <a:r>
              <a:rPr lang="en-IN" b="1" dirty="0" smtClean="0"/>
              <a:t>Feedback : </a:t>
            </a:r>
            <a:r>
              <a:rPr lang="en-IN" i="1" dirty="0" smtClean="0"/>
              <a:t>Favourable outcomes = The cab is Ola and Mr.XYZ says that the cab is Ola. </a:t>
            </a:r>
          </a:p>
          <a:p>
            <a:pPr fontAlgn="t"/>
            <a:r>
              <a:rPr lang="en-IN" i="1" dirty="0" smtClean="0"/>
              <a:t>In other words, the favourable outcome is that the cab is actually </a:t>
            </a:r>
            <a:r>
              <a:rPr lang="en-IN" i="1" dirty="0" err="1" smtClean="0"/>
              <a:t>ola</a:t>
            </a:r>
            <a:r>
              <a:rPr lang="en-IN" i="1" dirty="0" smtClean="0"/>
              <a:t> AND Mr.XYZ has observed the cab correctly. Thus, The cab is actually </a:t>
            </a:r>
            <a:r>
              <a:rPr lang="en-IN" i="1" dirty="0" err="1" smtClean="0"/>
              <a:t>ola</a:t>
            </a:r>
            <a:r>
              <a:rPr lang="en-IN" i="1" dirty="0" smtClean="0"/>
              <a:t> = P(</a:t>
            </a:r>
            <a:r>
              <a:rPr lang="en-IN" i="1" dirty="0" err="1" smtClean="0"/>
              <a:t>ola</a:t>
            </a:r>
            <a:r>
              <a:rPr lang="en-IN" i="1" dirty="0" smtClean="0"/>
              <a:t>) and Mr.XYZ has observed the cab correctly = P(Mr.XYZ says Ola | Ola).</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914400"/>
          </a:xfrm>
        </p:spPr>
        <p:txBody>
          <a:bodyPr/>
          <a:lstStyle/>
          <a:p>
            <a:r>
              <a:rPr lang="en-IN" dirty="0" smtClean="0"/>
              <a:t>Test your Knowledge</a:t>
            </a:r>
            <a:endParaRPr lang="en-IN" dirty="0"/>
          </a:p>
        </p:txBody>
      </p:sp>
      <p:sp>
        <p:nvSpPr>
          <p:cNvPr id="3" name="Content Placeholder 2"/>
          <p:cNvSpPr>
            <a:spLocks noGrp="1"/>
          </p:cNvSpPr>
          <p:nvPr>
            <p:ph idx="1"/>
          </p:nvPr>
        </p:nvSpPr>
        <p:spPr>
          <a:xfrm>
            <a:off x="381000" y="1219200"/>
            <a:ext cx="8305800" cy="5105400"/>
          </a:xfrm>
        </p:spPr>
        <p:txBody>
          <a:bodyPr/>
          <a:lstStyle/>
          <a:p>
            <a:pPr>
              <a:buNone/>
            </a:pPr>
            <a:r>
              <a:rPr lang="en-IN" dirty="0" smtClean="0"/>
              <a:t>We run our predictions on a data set with 1000 test points (Spam, Ham) and get the following table of predictions (confusion matrix).</a:t>
            </a:r>
          </a:p>
          <a:p>
            <a:pPr>
              <a:buNone/>
            </a:pPr>
            <a:endParaRPr lang="en-IN" dirty="0" smtClean="0"/>
          </a:p>
          <a:p>
            <a:pPr>
              <a:buNone/>
            </a:pPr>
            <a:r>
              <a:rPr lang="en-IN" dirty="0" smtClean="0"/>
              <a:t>The positive class is spam. </a:t>
            </a:r>
          </a:p>
          <a:p>
            <a:pPr>
              <a:buNone/>
            </a:pPr>
            <a:r>
              <a:rPr lang="en-IN" dirty="0" smtClean="0"/>
              <a:t>To evaluate the model, you need to check the accuracy, sensitivity (rate of true positives) and specificity (rate of true negatives).</a:t>
            </a:r>
            <a:endParaRPr lang="en-IN" dirty="0"/>
          </a:p>
        </p:txBody>
      </p:sp>
      <p:sp>
        <p:nvSpPr>
          <p:cNvPr id="4" name="Footer Placeholder 3"/>
          <p:cNvSpPr>
            <a:spLocks noGrp="1"/>
          </p:cNvSpPr>
          <p:nvPr>
            <p:ph type="ftr" sz="quarter" idx="11"/>
          </p:nvPr>
        </p:nvSpPr>
        <p:spPr/>
        <p:txBody>
          <a:bodyPr/>
          <a:lstStyle/>
          <a:p>
            <a:r>
              <a:rPr lang="en-US" dirty="0" err="1" smtClean="0"/>
              <a:t>Y.Lakshmi</a:t>
            </a:r>
            <a:r>
              <a:rPr lang="en-US" dirty="0" smtClean="0"/>
              <a:t> Prasad 08978784848</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IN" dirty="0" smtClean="0"/>
              <a:t>Test our Understanding</a:t>
            </a:r>
            <a:endParaRPr lang="en-IN" dirty="0"/>
          </a:p>
        </p:txBody>
      </p:sp>
      <p:pic>
        <p:nvPicPr>
          <p:cNvPr id="5" name="Content Placeholder 4" descr="Naive Bayes table.JPG"/>
          <p:cNvPicPr>
            <a:picLocks noGrp="1" noChangeAspect="1"/>
          </p:cNvPicPr>
          <p:nvPr>
            <p:ph idx="1"/>
          </p:nvPr>
        </p:nvPicPr>
        <p:blipFill>
          <a:blip r:embed="rId2"/>
          <a:stretch>
            <a:fillRect/>
          </a:stretch>
        </p:blipFill>
        <p:spPr>
          <a:xfrm>
            <a:off x="216735" y="1219200"/>
            <a:ext cx="8549412" cy="4114800"/>
          </a:xfrm>
        </p:spPr>
      </p:pic>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r>
              <a:rPr lang="en-IN" dirty="0" smtClean="0"/>
              <a:t>Accuracy</a:t>
            </a:r>
            <a:endParaRPr lang="en-IN" dirty="0"/>
          </a:p>
        </p:txBody>
      </p:sp>
      <p:sp>
        <p:nvSpPr>
          <p:cNvPr id="3" name="Content Placeholder 2"/>
          <p:cNvSpPr>
            <a:spLocks noGrp="1"/>
          </p:cNvSpPr>
          <p:nvPr>
            <p:ph idx="1"/>
          </p:nvPr>
        </p:nvSpPr>
        <p:spPr>
          <a:xfrm>
            <a:off x="457200" y="1295400"/>
            <a:ext cx="8229600" cy="5029200"/>
          </a:xfrm>
        </p:spPr>
        <p:txBody>
          <a:bodyPr/>
          <a:lstStyle/>
          <a:p>
            <a:pPr>
              <a:buNone/>
            </a:pPr>
            <a:r>
              <a:rPr lang="en-IN" dirty="0" smtClean="0"/>
              <a:t>What is the accuracy of the model?</a:t>
            </a:r>
          </a:p>
          <a:p>
            <a:pPr>
              <a:buNone/>
            </a:pPr>
            <a:endParaRPr lang="en-IN" dirty="0" smtClean="0"/>
          </a:p>
          <a:p>
            <a:pPr fontAlgn="t">
              <a:buNone/>
            </a:pPr>
            <a:r>
              <a:rPr lang="en-IN" dirty="0" smtClean="0"/>
              <a:t>A) 940/1000</a:t>
            </a:r>
          </a:p>
          <a:p>
            <a:pPr fontAlgn="t">
              <a:buNone/>
            </a:pPr>
            <a:r>
              <a:rPr lang="en-IN" dirty="0" smtClean="0"/>
              <a:t>B) 440/480</a:t>
            </a:r>
          </a:p>
          <a:p>
            <a:pPr fontAlgn="t">
              <a:buNone/>
            </a:pPr>
            <a:r>
              <a:rPr lang="en-IN" dirty="0" smtClean="0"/>
              <a:t>C) 500/520</a:t>
            </a:r>
          </a:p>
          <a:p>
            <a:pPr fontAlgn="t">
              <a:buNone/>
            </a:pPr>
            <a:r>
              <a:rPr lang="en-IN" dirty="0" smtClean="0"/>
              <a:t>D) 60/1000</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838200"/>
          </a:xfrm>
        </p:spPr>
        <p:txBody>
          <a:bodyPr/>
          <a:lstStyle/>
          <a:p>
            <a:r>
              <a:rPr lang="en-IN" dirty="0" smtClean="0"/>
              <a:t>Feedback</a:t>
            </a:r>
            <a:endParaRPr lang="en-IN" dirty="0"/>
          </a:p>
        </p:txBody>
      </p:sp>
      <p:sp>
        <p:nvSpPr>
          <p:cNvPr id="3" name="Content Placeholder 2"/>
          <p:cNvSpPr>
            <a:spLocks noGrp="1"/>
          </p:cNvSpPr>
          <p:nvPr>
            <p:ph idx="1"/>
          </p:nvPr>
        </p:nvSpPr>
        <p:spPr>
          <a:xfrm>
            <a:off x="457200" y="1295400"/>
            <a:ext cx="8458200" cy="5029200"/>
          </a:xfrm>
        </p:spPr>
        <p:txBody>
          <a:bodyPr/>
          <a:lstStyle/>
          <a:p>
            <a:pPr>
              <a:buNone/>
            </a:pPr>
            <a:r>
              <a:rPr lang="en-IN" b="1" dirty="0" smtClean="0"/>
              <a:t>Answer A: </a:t>
            </a:r>
            <a:r>
              <a:rPr lang="en-IN" i="1" dirty="0" smtClean="0"/>
              <a:t>440 + 500 points are classified correctly.</a:t>
            </a:r>
            <a:endParaRPr lang="en-IN" dirty="0" smtClean="0"/>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85800"/>
          </a:xfrm>
        </p:spPr>
        <p:txBody>
          <a:bodyPr>
            <a:normAutofit fontScale="90000"/>
          </a:bodyPr>
          <a:lstStyle/>
          <a:p>
            <a:r>
              <a:rPr lang="en-IN" dirty="0" smtClean="0"/>
              <a:t>sensitivity</a:t>
            </a:r>
            <a:endParaRPr lang="en-IN" dirty="0"/>
          </a:p>
        </p:txBody>
      </p:sp>
      <p:sp>
        <p:nvSpPr>
          <p:cNvPr id="3" name="Content Placeholder 2"/>
          <p:cNvSpPr>
            <a:spLocks noGrp="1"/>
          </p:cNvSpPr>
          <p:nvPr>
            <p:ph idx="1"/>
          </p:nvPr>
        </p:nvSpPr>
        <p:spPr>
          <a:xfrm>
            <a:off x="457200" y="1143000"/>
            <a:ext cx="8458200" cy="5181600"/>
          </a:xfrm>
        </p:spPr>
        <p:txBody>
          <a:bodyPr/>
          <a:lstStyle/>
          <a:p>
            <a:pPr>
              <a:buNone/>
            </a:pPr>
            <a:r>
              <a:rPr lang="en-IN" dirty="0" smtClean="0"/>
              <a:t>What is the sensitivity of the model?</a:t>
            </a:r>
          </a:p>
          <a:p>
            <a:endParaRPr lang="en-IN" dirty="0" smtClean="0"/>
          </a:p>
          <a:p>
            <a:pPr fontAlgn="t">
              <a:buNone/>
            </a:pPr>
            <a:r>
              <a:rPr lang="en-IN" dirty="0" smtClean="0"/>
              <a:t>A) 440 / 460</a:t>
            </a:r>
          </a:p>
          <a:p>
            <a:pPr fontAlgn="t">
              <a:buNone/>
            </a:pPr>
            <a:r>
              <a:rPr lang="en-IN" dirty="0" smtClean="0"/>
              <a:t>B) 500 / 520</a:t>
            </a:r>
          </a:p>
          <a:p>
            <a:pPr fontAlgn="t">
              <a:buNone/>
            </a:pPr>
            <a:r>
              <a:rPr lang="en-IN" dirty="0" smtClean="0"/>
              <a:t>C) 440 / 480</a:t>
            </a:r>
          </a:p>
          <a:p>
            <a:pPr fontAlgn="t">
              <a:buNone/>
            </a:pPr>
            <a:r>
              <a:rPr lang="en-IN" dirty="0" smtClean="0"/>
              <a:t>D) 500 / 540</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7543824" cy="609600"/>
          </a:xfrm>
        </p:spPr>
        <p:txBody>
          <a:bodyPr>
            <a:normAutofit fontScale="90000"/>
          </a:bodyPr>
          <a:lstStyle/>
          <a:p>
            <a:r>
              <a:rPr lang="en-IN" dirty="0" smtClean="0"/>
              <a:t> Probability </a:t>
            </a:r>
            <a:endParaRPr lang="en-IN" dirty="0"/>
          </a:p>
        </p:txBody>
      </p:sp>
      <p:sp>
        <p:nvSpPr>
          <p:cNvPr id="3" name="Content Placeholder 2"/>
          <p:cNvSpPr>
            <a:spLocks noGrp="1"/>
          </p:cNvSpPr>
          <p:nvPr>
            <p:ph idx="1"/>
          </p:nvPr>
        </p:nvSpPr>
        <p:spPr>
          <a:xfrm>
            <a:off x="304800" y="990600"/>
            <a:ext cx="8382000" cy="5334000"/>
          </a:xfrm>
        </p:spPr>
        <p:txBody>
          <a:bodyPr/>
          <a:lstStyle/>
          <a:p>
            <a:r>
              <a:rPr lang="en-IN" dirty="0" smtClean="0"/>
              <a:t> Probability is the chance of occurrence of an event, it can be defined as a ratio of the number of desired outcomes to the number of total possible outcomes. </a:t>
            </a:r>
          </a:p>
          <a:p>
            <a:r>
              <a:rPr lang="en-IN" dirty="0" smtClean="0"/>
              <a:t>It is denoted as p(E), indicating the probability of an event E. In the numerator we have the number of favourable outcomes for this event E and in the denominator, we have the total number of outcomes corresponding to our data. </a:t>
            </a:r>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85800"/>
          </a:xfrm>
        </p:spPr>
        <p:txBody>
          <a:bodyPr>
            <a:normAutofit fontScale="90000"/>
          </a:bodyPr>
          <a:lstStyle/>
          <a:p>
            <a:r>
              <a:rPr lang="en-IN" dirty="0" smtClean="0"/>
              <a:t>Feedback</a:t>
            </a:r>
            <a:endParaRPr lang="en-IN" dirty="0"/>
          </a:p>
        </p:txBody>
      </p:sp>
      <p:sp>
        <p:nvSpPr>
          <p:cNvPr id="3" name="Content Placeholder 2"/>
          <p:cNvSpPr>
            <a:spLocks noGrp="1"/>
          </p:cNvSpPr>
          <p:nvPr>
            <p:ph idx="1"/>
          </p:nvPr>
        </p:nvSpPr>
        <p:spPr>
          <a:xfrm>
            <a:off x="457200" y="1219200"/>
            <a:ext cx="8229600" cy="5105400"/>
          </a:xfrm>
        </p:spPr>
        <p:txBody>
          <a:bodyPr/>
          <a:lstStyle/>
          <a:p>
            <a:r>
              <a:rPr lang="en-IN" b="1" dirty="0" smtClean="0"/>
              <a:t>Answer C: Feedback :</a:t>
            </a:r>
            <a:r>
              <a:rPr lang="en-IN" i="1" dirty="0" smtClean="0"/>
              <a:t>440 out of 480 spam have been classified correctly.</a:t>
            </a:r>
            <a:endParaRPr lang="en-IN" dirty="0" smtClean="0"/>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685800"/>
          </a:xfrm>
        </p:spPr>
        <p:txBody>
          <a:bodyPr>
            <a:normAutofit fontScale="90000"/>
          </a:bodyPr>
          <a:lstStyle/>
          <a:p>
            <a:r>
              <a:rPr lang="en-IN" dirty="0" smtClean="0"/>
              <a:t>Specificity</a:t>
            </a:r>
            <a:endParaRPr lang="en-IN" dirty="0"/>
          </a:p>
        </p:txBody>
      </p:sp>
      <p:sp>
        <p:nvSpPr>
          <p:cNvPr id="3" name="Content Placeholder 2"/>
          <p:cNvSpPr>
            <a:spLocks noGrp="1"/>
          </p:cNvSpPr>
          <p:nvPr>
            <p:ph idx="1"/>
          </p:nvPr>
        </p:nvSpPr>
        <p:spPr>
          <a:xfrm>
            <a:off x="457200" y="1219200"/>
            <a:ext cx="8229600" cy="5105400"/>
          </a:xfrm>
        </p:spPr>
        <p:txBody>
          <a:bodyPr/>
          <a:lstStyle/>
          <a:p>
            <a:pPr>
              <a:buNone/>
            </a:pPr>
            <a:r>
              <a:rPr lang="en-IN" dirty="0" smtClean="0"/>
              <a:t>What is the specificity of the model?</a:t>
            </a:r>
          </a:p>
          <a:p>
            <a:pPr>
              <a:buNone/>
            </a:pPr>
            <a:endParaRPr lang="en-IN" dirty="0" smtClean="0"/>
          </a:p>
          <a:p>
            <a:pPr fontAlgn="t">
              <a:buNone/>
            </a:pPr>
            <a:r>
              <a:rPr lang="en-IN" dirty="0" smtClean="0"/>
              <a:t>A) 440 / 480</a:t>
            </a:r>
          </a:p>
          <a:p>
            <a:pPr fontAlgn="t">
              <a:buNone/>
            </a:pPr>
            <a:r>
              <a:rPr lang="en-IN" dirty="0" smtClean="0"/>
              <a:t>B) 440 / 460</a:t>
            </a:r>
          </a:p>
          <a:p>
            <a:pPr fontAlgn="t">
              <a:buNone/>
            </a:pPr>
            <a:r>
              <a:rPr lang="en-IN" dirty="0" smtClean="0"/>
              <a:t>C) 500 / 520</a:t>
            </a:r>
          </a:p>
          <a:p>
            <a:pPr fontAlgn="t">
              <a:buNone/>
            </a:pPr>
            <a:r>
              <a:rPr lang="en-IN" dirty="0" smtClean="0"/>
              <a:t>D) 500 / 540</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762000"/>
          </a:xfrm>
        </p:spPr>
        <p:txBody>
          <a:bodyPr>
            <a:normAutofit fontScale="90000"/>
          </a:bodyPr>
          <a:lstStyle/>
          <a:p>
            <a:r>
              <a:rPr lang="en-IN" dirty="0" smtClean="0"/>
              <a:t>Feedback</a:t>
            </a:r>
            <a:endParaRPr lang="en-IN" dirty="0"/>
          </a:p>
        </p:txBody>
      </p:sp>
      <p:sp>
        <p:nvSpPr>
          <p:cNvPr id="3" name="Content Placeholder 2"/>
          <p:cNvSpPr>
            <a:spLocks noGrp="1"/>
          </p:cNvSpPr>
          <p:nvPr>
            <p:ph idx="1"/>
          </p:nvPr>
        </p:nvSpPr>
        <p:spPr>
          <a:xfrm>
            <a:off x="381000" y="1219200"/>
            <a:ext cx="8305800" cy="5105400"/>
          </a:xfrm>
        </p:spPr>
        <p:txBody>
          <a:bodyPr/>
          <a:lstStyle/>
          <a:p>
            <a:r>
              <a:rPr lang="en-IN" b="1" dirty="0" smtClean="0"/>
              <a:t>Answer C: Feedback :</a:t>
            </a:r>
            <a:r>
              <a:rPr lang="en-IN" i="1" dirty="0" smtClean="0"/>
              <a:t>The fraction of correctly predicted hams = 500 / (500 + 20).</a:t>
            </a:r>
            <a:endParaRPr lang="en-IN" dirty="0" smtClean="0"/>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85800"/>
          </a:xfrm>
        </p:spPr>
        <p:txBody>
          <a:bodyPr>
            <a:normAutofit fontScale="90000"/>
          </a:bodyPr>
          <a:lstStyle/>
          <a:p>
            <a:r>
              <a:rPr lang="en-IN" dirty="0" smtClean="0"/>
              <a:t>Test your Understanding</a:t>
            </a:r>
            <a:endParaRPr lang="en-IN" dirty="0"/>
          </a:p>
        </p:txBody>
      </p:sp>
      <p:sp>
        <p:nvSpPr>
          <p:cNvPr id="3" name="Content Placeholder 2"/>
          <p:cNvSpPr>
            <a:spLocks noGrp="1"/>
          </p:cNvSpPr>
          <p:nvPr>
            <p:ph idx="1"/>
          </p:nvPr>
        </p:nvSpPr>
        <p:spPr>
          <a:xfrm>
            <a:off x="381000" y="1219200"/>
            <a:ext cx="8305800" cy="5105400"/>
          </a:xfrm>
        </p:spPr>
        <p:txBody>
          <a:bodyPr/>
          <a:lstStyle/>
          <a:p>
            <a:r>
              <a:rPr lang="en-IN" dirty="0" smtClean="0"/>
              <a:t>Given that you do not want to misclassify any genuine emails, which metric should be as high as possible?</a:t>
            </a:r>
          </a:p>
          <a:p>
            <a:endParaRPr lang="en-IN" dirty="0" smtClean="0"/>
          </a:p>
          <a:p>
            <a:pPr fontAlgn="t">
              <a:buNone/>
            </a:pPr>
            <a:r>
              <a:rPr lang="en-IN" dirty="0" smtClean="0"/>
              <a:t>A) Accuracy</a:t>
            </a:r>
          </a:p>
          <a:p>
            <a:pPr fontAlgn="t">
              <a:buNone/>
            </a:pPr>
            <a:r>
              <a:rPr lang="en-IN" dirty="0" smtClean="0"/>
              <a:t>B) Sensitivity</a:t>
            </a:r>
          </a:p>
          <a:p>
            <a:pPr fontAlgn="t">
              <a:buNone/>
            </a:pPr>
            <a:r>
              <a:rPr lang="en-IN" dirty="0" smtClean="0"/>
              <a:t>C) Precision</a:t>
            </a:r>
          </a:p>
          <a:p>
            <a:pPr fontAlgn="t">
              <a:buNone/>
            </a:pPr>
            <a:r>
              <a:rPr lang="en-IN" dirty="0" smtClean="0"/>
              <a:t>D) Specificity</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838200"/>
          </a:xfrm>
        </p:spPr>
        <p:txBody>
          <a:bodyPr/>
          <a:lstStyle/>
          <a:p>
            <a:r>
              <a:rPr lang="en-IN" b="1" dirty="0" smtClean="0"/>
              <a:t>Feedback</a:t>
            </a:r>
            <a:endParaRPr lang="en-IN" dirty="0"/>
          </a:p>
        </p:txBody>
      </p:sp>
      <p:sp>
        <p:nvSpPr>
          <p:cNvPr id="3" name="Content Placeholder 2"/>
          <p:cNvSpPr>
            <a:spLocks noGrp="1"/>
          </p:cNvSpPr>
          <p:nvPr>
            <p:ph idx="1"/>
          </p:nvPr>
        </p:nvSpPr>
        <p:spPr>
          <a:xfrm>
            <a:off x="304800" y="1066800"/>
            <a:ext cx="8382000" cy="5257800"/>
          </a:xfrm>
        </p:spPr>
        <p:txBody>
          <a:bodyPr/>
          <a:lstStyle/>
          <a:p>
            <a:r>
              <a:rPr lang="en-IN" b="1" dirty="0" smtClean="0"/>
              <a:t>Answer D: Feedback :</a:t>
            </a:r>
            <a:r>
              <a:rPr lang="en-IN" i="1" dirty="0" smtClean="0"/>
              <a:t>Fraction of correctly classified hams is measured by specificity (true negative rate).</a:t>
            </a:r>
            <a:endParaRPr lang="en-IN" dirty="0" smtClean="0"/>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743712"/>
          </a:xfrm>
        </p:spPr>
        <p:txBody>
          <a:bodyPr>
            <a:normAutofit fontScale="90000"/>
          </a:bodyPr>
          <a:lstStyle/>
          <a:p>
            <a:r>
              <a:rPr lang="en-IN" dirty="0" smtClean="0"/>
              <a:t>PROS of Naive Bayes</a:t>
            </a:r>
            <a:endParaRPr lang="en-IN" dirty="0"/>
          </a:p>
        </p:txBody>
      </p:sp>
      <p:sp>
        <p:nvSpPr>
          <p:cNvPr id="3" name="Content Placeholder 2"/>
          <p:cNvSpPr>
            <a:spLocks noGrp="1"/>
          </p:cNvSpPr>
          <p:nvPr>
            <p:ph idx="1"/>
          </p:nvPr>
        </p:nvSpPr>
        <p:spPr>
          <a:xfrm>
            <a:off x="304800" y="1219200"/>
            <a:ext cx="8382000" cy="5105400"/>
          </a:xfrm>
        </p:spPr>
        <p:txBody>
          <a:bodyPr>
            <a:normAutofit/>
          </a:bodyPr>
          <a:lstStyle/>
          <a:p>
            <a:r>
              <a:rPr lang="en-IN" dirty="0" smtClean="0"/>
              <a:t>Easy to implement, It is easy and fast to predict class of test data set. It also perform well in multi class prediction</a:t>
            </a:r>
          </a:p>
          <a:p>
            <a:r>
              <a:rPr lang="en-IN" dirty="0" smtClean="0"/>
              <a:t>When assumption of independence holds, a Naive Bayes classifier performs better compare to other models like logistic regression and you need less training data to estimate the parameters</a:t>
            </a:r>
          </a:p>
          <a:p>
            <a:r>
              <a:rPr lang="en-IN" dirty="0" smtClean="0"/>
              <a:t>Handle Missing Values by ignoring the instance during the probability estimate calculations</a:t>
            </a:r>
          </a:p>
          <a:p>
            <a:r>
              <a:rPr lang="en-IN" dirty="0" smtClean="0"/>
              <a:t>It perform well in case of categorical input variables compared to numerical variables. For numerical variable, normal distribution is assumed.</a:t>
            </a:r>
          </a:p>
          <a:p>
            <a:endParaRPr lang="en-IN" dirty="0" smtClean="0"/>
          </a:p>
          <a:p>
            <a:endParaRPr lang="en-I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819912"/>
          </a:xfrm>
        </p:spPr>
        <p:txBody>
          <a:bodyPr>
            <a:normAutofit/>
          </a:bodyPr>
          <a:lstStyle/>
          <a:p>
            <a:r>
              <a:rPr lang="en-IN" dirty="0" smtClean="0"/>
              <a:t>CONS of Naive Bayes</a:t>
            </a:r>
            <a:endParaRPr lang="en-IN" dirty="0"/>
          </a:p>
        </p:txBody>
      </p:sp>
      <p:sp>
        <p:nvSpPr>
          <p:cNvPr id="3" name="Content Placeholder 2"/>
          <p:cNvSpPr>
            <a:spLocks noGrp="1"/>
          </p:cNvSpPr>
          <p:nvPr>
            <p:ph idx="1"/>
          </p:nvPr>
        </p:nvSpPr>
        <p:spPr>
          <a:xfrm>
            <a:off x="304800" y="1295400"/>
            <a:ext cx="8382000" cy="5029200"/>
          </a:xfrm>
        </p:spPr>
        <p:txBody>
          <a:bodyPr>
            <a:normAutofit/>
          </a:bodyPr>
          <a:lstStyle/>
          <a:p>
            <a:r>
              <a:rPr lang="en-IN" dirty="0" smtClean="0"/>
              <a:t>Assumes Independence of features, Independence existence may not hold for some attributes.</a:t>
            </a:r>
          </a:p>
          <a:p>
            <a:r>
              <a:rPr lang="en-IN" dirty="0" smtClean="0"/>
              <a:t>Practically Dependencies exist among the variables, So loss of accuracy due to these reasons.</a:t>
            </a:r>
          </a:p>
          <a:p>
            <a:endParaRPr lang="en-IN" dirty="0" smtClean="0"/>
          </a:p>
          <a:p>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685800"/>
          </a:xfrm>
        </p:spPr>
        <p:txBody>
          <a:bodyPr>
            <a:normAutofit fontScale="90000"/>
          </a:bodyPr>
          <a:lstStyle/>
          <a:p>
            <a:r>
              <a:rPr lang="en-IN" dirty="0" smtClean="0"/>
              <a:t>Zero Frequency</a:t>
            </a:r>
            <a:endParaRPr lang="en-IN" dirty="0"/>
          </a:p>
        </p:txBody>
      </p:sp>
      <p:sp>
        <p:nvSpPr>
          <p:cNvPr id="3" name="Content Placeholder 2"/>
          <p:cNvSpPr>
            <a:spLocks noGrp="1"/>
          </p:cNvSpPr>
          <p:nvPr>
            <p:ph idx="1"/>
          </p:nvPr>
        </p:nvSpPr>
        <p:spPr>
          <a:xfrm>
            <a:off x="228600" y="1143000"/>
            <a:ext cx="8458200" cy="5181600"/>
          </a:xfrm>
        </p:spPr>
        <p:txBody>
          <a:bodyPr/>
          <a:lstStyle/>
          <a:p>
            <a:r>
              <a:rPr lang="en-IN" dirty="0" smtClean="0"/>
              <a:t>If categorical variable has a category (in test data set), which was not observed in training data set, then model will assign a 0 (zero) probability and will be unable to make a prediction. </a:t>
            </a:r>
          </a:p>
          <a:p>
            <a:r>
              <a:rPr lang="en-IN" dirty="0" smtClean="0"/>
              <a:t>This is often known as “Zero Frequency”. </a:t>
            </a:r>
          </a:p>
          <a:p>
            <a:r>
              <a:rPr lang="en-IN" dirty="0" smtClean="0"/>
              <a:t>To solve this, we can use the smoothing technique. One of the simplest smoothing techniques is called Laplace estimation.</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534400" cy="762000"/>
          </a:xfrm>
        </p:spPr>
        <p:txBody>
          <a:bodyPr>
            <a:normAutofit fontScale="90000"/>
          </a:bodyPr>
          <a:lstStyle/>
          <a:p>
            <a:r>
              <a:rPr lang="en-IN" sz="3600" dirty="0" smtClean="0"/>
              <a:t>Tips to improve the power of Naive Bayes Model</a:t>
            </a:r>
            <a:endParaRPr lang="en-IN" dirty="0"/>
          </a:p>
        </p:txBody>
      </p:sp>
      <p:sp>
        <p:nvSpPr>
          <p:cNvPr id="3" name="Content Placeholder 2"/>
          <p:cNvSpPr>
            <a:spLocks noGrp="1"/>
          </p:cNvSpPr>
          <p:nvPr>
            <p:ph idx="1"/>
          </p:nvPr>
        </p:nvSpPr>
        <p:spPr>
          <a:xfrm>
            <a:off x="304800" y="1219200"/>
            <a:ext cx="8382000" cy="5105400"/>
          </a:xfrm>
        </p:spPr>
        <p:txBody>
          <a:bodyPr>
            <a:normAutofit/>
          </a:bodyPr>
          <a:lstStyle/>
          <a:p>
            <a:r>
              <a:rPr lang="en-IN" dirty="0" smtClean="0"/>
              <a:t>If continuous features do not have normal distribution, we should use transformation or different methods to convert it in normal distribution.</a:t>
            </a:r>
          </a:p>
          <a:p>
            <a:r>
              <a:rPr lang="en-IN" dirty="0" smtClean="0"/>
              <a:t>If test data set has zero frequency issue, apply smoothing techniques “Laplace Correction” to predict the class of test data set.</a:t>
            </a:r>
          </a:p>
          <a:p>
            <a:r>
              <a:rPr lang="en-IN" dirty="0" smtClean="0"/>
              <a:t>Remove correlated features, as the highly correlated features are voted twice in the model and it can lead to over inflating importance.</a:t>
            </a:r>
          </a:p>
          <a:p>
            <a:pPr>
              <a:buNone/>
            </a:pP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305800" cy="3733800"/>
          </a:xfrm>
        </p:spPr>
        <p:txBody>
          <a:bodyPr>
            <a:normAutofit/>
          </a:bodyPr>
          <a:lstStyle/>
          <a:p>
            <a:pPr marL="109728" indent="0" algn="ctr">
              <a:buNone/>
            </a:pPr>
            <a:endParaRPr lang="en-US" sz="7200" dirty="0" smtClean="0"/>
          </a:p>
          <a:p>
            <a:pPr marL="109728" indent="0" algn="ctr">
              <a:buNone/>
            </a:pPr>
            <a:r>
              <a:rPr lang="en-US" sz="7200" dirty="0" smtClean="0"/>
              <a:t>Questions?</a:t>
            </a:r>
            <a:endParaRPr lang="en-US" sz="7200" dirty="0"/>
          </a:p>
        </p:txBody>
      </p:sp>
    </p:spTree>
    <p:extLst>
      <p:ext uri="{BB962C8B-B14F-4D97-AF65-F5344CB8AC3E}">
        <p14:creationId xmlns="" xmlns:p14="http://schemas.microsoft.com/office/powerpoint/2010/main" val="2345595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329510" cy="714380"/>
          </a:xfrm>
        </p:spPr>
        <p:txBody>
          <a:bodyPr>
            <a:normAutofit fontScale="90000"/>
          </a:bodyPr>
          <a:lstStyle/>
          <a:p>
            <a:r>
              <a:rPr lang="en-IN" dirty="0" smtClean="0"/>
              <a:t>Probability</a:t>
            </a:r>
            <a:endParaRPr lang="en-IN" dirty="0"/>
          </a:p>
        </p:txBody>
      </p:sp>
      <p:sp>
        <p:nvSpPr>
          <p:cNvPr id="3" name="Content Placeholder 2"/>
          <p:cNvSpPr>
            <a:spLocks noGrp="1"/>
          </p:cNvSpPr>
          <p:nvPr>
            <p:ph idx="1"/>
          </p:nvPr>
        </p:nvSpPr>
        <p:spPr>
          <a:xfrm>
            <a:off x="304800" y="1066800"/>
            <a:ext cx="8382000" cy="5257800"/>
          </a:xfrm>
        </p:spPr>
        <p:txBody>
          <a:bodyPr>
            <a:normAutofit/>
          </a:bodyPr>
          <a:lstStyle/>
          <a:p>
            <a:r>
              <a:rPr lang="en-IN" dirty="0" smtClean="0"/>
              <a:t> In the coin toss for the cricket match, we have only two possible outcomes namely Heads and Tails. So the denominator is right away fixed, i.e. the number of possible outcomes is 2. </a:t>
            </a:r>
          </a:p>
          <a:p>
            <a:r>
              <a:rPr lang="en-IN" dirty="0" smtClean="0"/>
              <a:t>When your team captain called for Heads, the number of favourable outcomes become 1. So the probability of a Head occurring in this setup is the number of favourable outcomes which is 1 divided by the number of total possible outcomes which is 2 which gives us 1 over 2 or 0.50. So the probability is 50%.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153400" cy="685800"/>
          </a:xfrm>
        </p:spPr>
        <p:txBody>
          <a:bodyPr>
            <a:normAutofit fontScale="90000"/>
          </a:bodyPr>
          <a:lstStyle/>
          <a:p>
            <a:r>
              <a:rPr lang="en-IN" dirty="0" smtClean="0"/>
              <a:t>Test Our Understanding</a:t>
            </a:r>
            <a:endParaRPr lang="en-IN" dirty="0"/>
          </a:p>
        </p:txBody>
      </p:sp>
      <p:sp>
        <p:nvSpPr>
          <p:cNvPr id="3" name="Content Placeholder 2"/>
          <p:cNvSpPr>
            <a:spLocks noGrp="1"/>
          </p:cNvSpPr>
          <p:nvPr>
            <p:ph idx="1"/>
          </p:nvPr>
        </p:nvSpPr>
        <p:spPr>
          <a:xfrm>
            <a:off x="304800" y="1143000"/>
            <a:ext cx="8534400" cy="5029200"/>
          </a:xfrm>
        </p:spPr>
        <p:txBody>
          <a:bodyPr/>
          <a:lstStyle/>
          <a:p>
            <a:pPr>
              <a:buNone/>
            </a:pPr>
            <a:r>
              <a:rPr lang="en-IN" dirty="0" smtClean="0"/>
              <a:t>A bowl contains 5 red balls, 3 yellow balls, 8 orange balls, and 4 green balls. </a:t>
            </a:r>
          </a:p>
          <a:p>
            <a:pPr>
              <a:buNone/>
            </a:pPr>
            <a:r>
              <a:rPr lang="en-IN" dirty="0" smtClean="0"/>
              <a:t>You pick a ball at random. What is the probability of you picking a yellow ball?</a:t>
            </a:r>
          </a:p>
          <a:p>
            <a:endParaRPr lang="en-IN" dirty="0" smtClean="0"/>
          </a:p>
          <a:p>
            <a:pPr fontAlgn="t">
              <a:buNone/>
            </a:pPr>
            <a:r>
              <a:rPr lang="en-IN" dirty="0" smtClean="0"/>
              <a:t>A) 10%</a:t>
            </a:r>
          </a:p>
          <a:p>
            <a:pPr fontAlgn="t">
              <a:buNone/>
            </a:pPr>
            <a:r>
              <a:rPr lang="en-IN" dirty="0" smtClean="0"/>
              <a:t>B) 15%</a:t>
            </a:r>
          </a:p>
          <a:p>
            <a:pPr fontAlgn="t">
              <a:buNone/>
            </a:pPr>
            <a:r>
              <a:rPr lang="en-IN" dirty="0" smtClean="0"/>
              <a:t>C) 20%</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762000"/>
          </a:xfrm>
        </p:spPr>
        <p:txBody>
          <a:bodyPr>
            <a:normAutofit fontScale="90000"/>
          </a:bodyPr>
          <a:lstStyle/>
          <a:p>
            <a:r>
              <a:rPr lang="en-IN" b="1" dirty="0" smtClean="0"/>
              <a:t>Feedback</a:t>
            </a:r>
            <a:endParaRPr lang="en-IN" dirty="0"/>
          </a:p>
        </p:txBody>
      </p:sp>
      <p:sp>
        <p:nvSpPr>
          <p:cNvPr id="3" name="Content Placeholder 2"/>
          <p:cNvSpPr>
            <a:spLocks noGrp="1"/>
          </p:cNvSpPr>
          <p:nvPr>
            <p:ph idx="1"/>
          </p:nvPr>
        </p:nvSpPr>
        <p:spPr>
          <a:xfrm>
            <a:off x="381000" y="1371600"/>
            <a:ext cx="8305800" cy="4953000"/>
          </a:xfrm>
        </p:spPr>
        <p:txBody>
          <a:bodyPr/>
          <a:lstStyle/>
          <a:p>
            <a:r>
              <a:rPr lang="en-IN" b="1" dirty="0" smtClean="0"/>
              <a:t>Answer B: Feedback :</a:t>
            </a:r>
            <a:r>
              <a:rPr lang="en-IN" i="1" dirty="0" smtClean="0"/>
              <a:t>There are 3 yellow balls out of 20 total balls. Hence 15% is correct.</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389</TotalTime>
  <Words>3043</Words>
  <Application>Microsoft Office PowerPoint</Application>
  <PresentationFormat>On-screen Show (4:3)</PresentationFormat>
  <Paragraphs>348</Paragraphs>
  <Slides>69</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1" baseType="lpstr">
      <vt:lpstr>Flow</vt:lpstr>
      <vt:lpstr>Equation</vt:lpstr>
      <vt:lpstr>NaiveBayes</vt:lpstr>
      <vt:lpstr>Naive Bayes - Introduction</vt:lpstr>
      <vt:lpstr>Naive Bayes - Introduction</vt:lpstr>
      <vt:lpstr>Building Blocks of NaiveBayes</vt:lpstr>
      <vt:lpstr>Probability</vt:lpstr>
      <vt:lpstr> Probability </vt:lpstr>
      <vt:lpstr>Probability</vt:lpstr>
      <vt:lpstr>Test Our Understanding</vt:lpstr>
      <vt:lpstr>Feedback</vt:lpstr>
      <vt:lpstr>Prior Probability</vt:lpstr>
      <vt:lpstr>Posterior Probability</vt:lpstr>
      <vt:lpstr>Prior, posterior Probability</vt:lpstr>
      <vt:lpstr>Conditional Probability</vt:lpstr>
      <vt:lpstr>Conditional Probability</vt:lpstr>
      <vt:lpstr>Conditional Probability</vt:lpstr>
      <vt:lpstr> Conditional probability </vt:lpstr>
      <vt:lpstr>What is a Joint Probability</vt:lpstr>
      <vt:lpstr>Joint probability </vt:lpstr>
      <vt:lpstr>Bayes theorem</vt:lpstr>
      <vt:lpstr>Bayes Theorem</vt:lpstr>
      <vt:lpstr>Bayesian Methods</vt:lpstr>
      <vt:lpstr>Basic Probability Formulas</vt:lpstr>
      <vt:lpstr>What is Naive Bayes algorithm?</vt:lpstr>
      <vt:lpstr>What is Naive Bayes algorithm?</vt:lpstr>
      <vt:lpstr>How Naive Bayes algorithm works?</vt:lpstr>
      <vt:lpstr>Applications of NaiveBayes</vt:lpstr>
      <vt:lpstr>Applications of NaiveBayes</vt:lpstr>
      <vt:lpstr>Desirable Properties of Bayes Classifier</vt:lpstr>
      <vt:lpstr>Model Parameters</vt:lpstr>
      <vt:lpstr>Types of NaiveBayes</vt:lpstr>
      <vt:lpstr>Gaussian Naive Bayes</vt:lpstr>
      <vt:lpstr>Bernoulli Naive Bayes</vt:lpstr>
      <vt:lpstr>Multinomial Naive Bayes</vt:lpstr>
      <vt:lpstr>Test our understanding</vt:lpstr>
      <vt:lpstr>Example of Conditional Probability</vt:lpstr>
      <vt:lpstr>Example of Conditional Probability</vt:lpstr>
      <vt:lpstr>Example of Conditional Probability</vt:lpstr>
      <vt:lpstr>Contingency matrix evaluation</vt:lpstr>
      <vt:lpstr>Contingency matrix evaluation</vt:lpstr>
      <vt:lpstr>Contingency matrix evaluation</vt:lpstr>
      <vt:lpstr>Contingency matrix evaluation</vt:lpstr>
      <vt:lpstr>Contingency matrix evaluation</vt:lpstr>
      <vt:lpstr>Contingency matrix evaluation</vt:lpstr>
      <vt:lpstr>Joint Probability vs Conditional Probability</vt:lpstr>
      <vt:lpstr>Bayes Theorem and Its Building Blocks</vt:lpstr>
      <vt:lpstr>Bayes Theorem and Its Building Blocks</vt:lpstr>
      <vt:lpstr>Case Study</vt:lpstr>
      <vt:lpstr>Case Study</vt:lpstr>
      <vt:lpstr>Feedback :</vt:lpstr>
      <vt:lpstr>Case Study</vt:lpstr>
      <vt:lpstr>Joint and Conditional Probability- Case Study</vt:lpstr>
      <vt:lpstr>Feedback</vt:lpstr>
      <vt:lpstr>Probability – Case Study</vt:lpstr>
      <vt:lpstr>Feedback : </vt:lpstr>
      <vt:lpstr>Test your Knowledge</vt:lpstr>
      <vt:lpstr>Test our Understanding</vt:lpstr>
      <vt:lpstr>Accuracy</vt:lpstr>
      <vt:lpstr>Feedback</vt:lpstr>
      <vt:lpstr>sensitivity</vt:lpstr>
      <vt:lpstr>Feedback</vt:lpstr>
      <vt:lpstr>Specificity</vt:lpstr>
      <vt:lpstr>Feedback</vt:lpstr>
      <vt:lpstr>Test your Understanding</vt:lpstr>
      <vt:lpstr>Feedback</vt:lpstr>
      <vt:lpstr>PROS of Naive Bayes</vt:lpstr>
      <vt:lpstr>CONS of Naive Bayes</vt:lpstr>
      <vt:lpstr>Zero Frequency</vt:lpstr>
      <vt:lpstr>Tips to improve the power of Naive Bayes Model</vt:lpstr>
      <vt:lpstr>Slide 69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88</cp:revision>
  <dcterms:created xsi:type="dcterms:W3CDTF">2006-08-16T00:00:00Z</dcterms:created>
  <dcterms:modified xsi:type="dcterms:W3CDTF">2019-02-13T12:52:22Z</dcterms:modified>
</cp:coreProperties>
</file>