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2"/>
  </p:notesMasterIdLst>
  <p:sldIdLst>
    <p:sldId id="256" r:id="rId2"/>
    <p:sldId id="302" r:id="rId3"/>
    <p:sldId id="303" r:id="rId4"/>
    <p:sldId id="304" r:id="rId5"/>
    <p:sldId id="305" r:id="rId6"/>
    <p:sldId id="306" r:id="rId7"/>
    <p:sldId id="307" r:id="rId8"/>
    <p:sldId id="308" r:id="rId9"/>
    <p:sldId id="309" r:id="rId10"/>
    <p:sldId id="310" r:id="rId11"/>
    <p:sldId id="366" r:id="rId12"/>
    <p:sldId id="360" r:id="rId13"/>
    <p:sldId id="367" r:id="rId14"/>
    <p:sldId id="412" r:id="rId15"/>
    <p:sldId id="311" r:id="rId16"/>
    <p:sldId id="361" r:id="rId17"/>
    <p:sldId id="312" r:id="rId18"/>
    <p:sldId id="313" r:id="rId19"/>
    <p:sldId id="314" r:id="rId20"/>
    <p:sldId id="315" r:id="rId21"/>
    <p:sldId id="363" r:id="rId22"/>
    <p:sldId id="371" r:id="rId23"/>
    <p:sldId id="372" r:id="rId24"/>
    <p:sldId id="323" r:id="rId25"/>
    <p:sldId id="387" r:id="rId26"/>
    <p:sldId id="325" r:id="rId27"/>
    <p:sldId id="328" r:id="rId28"/>
    <p:sldId id="409" r:id="rId29"/>
    <p:sldId id="411" r:id="rId30"/>
    <p:sldId id="405" r:id="rId31"/>
    <p:sldId id="362" r:id="rId32"/>
    <p:sldId id="406" r:id="rId33"/>
    <p:sldId id="329" r:id="rId34"/>
    <p:sldId id="375" r:id="rId35"/>
    <p:sldId id="376" r:id="rId36"/>
    <p:sldId id="401" r:id="rId37"/>
    <p:sldId id="407" r:id="rId38"/>
    <p:sldId id="402" r:id="rId39"/>
    <p:sldId id="378" r:id="rId40"/>
    <p:sldId id="377" r:id="rId41"/>
    <p:sldId id="403" r:id="rId42"/>
    <p:sldId id="413" r:id="rId43"/>
    <p:sldId id="333" r:id="rId44"/>
    <p:sldId id="385" r:id="rId45"/>
    <p:sldId id="408" r:id="rId46"/>
    <p:sldId id="335" r:id="rId47"/>
    <p:sldId id="336" r:id="rId48"/>
    <p:sldId id="394" r:id="rId49"/>
    <p:sldId id="395" r:id="rId50"/>
    <p:sldId id="368" r:id="rId51"/>
    <p:sldId id="386" r:id="rId52"/>
    <p:sldId id="369" r:id="rId53"/>
    <p:sldId id="370" r:id="rId54"/>
    <p:sldId id="339" r:id="rId55"/>
    <p:sldId id="396" r:id="rId56"/>
    <p:sldId id="397" r:id="rId57"/>
    <p:sldId id="398" r:id="rId58"/>
    <p:sldId id="399" r:id="rId59"/>
    <p:sldId id="400" r:id="rId60"/>
    <p:sldId id="342" r:id="rId61"/>
    <p:sldId id="414" r:id="rId62"/>
    <p:sldId id="415" r:id="rId63"/>
    <p:sldId id="343" r:id="rId64"/>
    <p:sldId id="389" r:id="rId65"/>
    <p:sldId id="390" r:id="rId66"/>
    <p:sldId id="391" r:id="rId67"/>
    <p:sldId id="356" r:id="rId68"/>
    <p:sldId id="357" r:id="rId69"/>
    <p:sldId id="358" r:id="rId70"/>
    <p:sldId id="359"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B015-1E7F-4FF7-BA95-49C08237626F}" type="datetimeFigureOut">
              <a:rPr lang="en-US" smtClean="0"/>
              <a:pPr/>
              <a:t>2/13/2019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D122-A938-496A-BE3E-DD1356C2A5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2BFC9F-5C17-4844-A470-F511C9CFF2A4}" type="datetime1">
              <a:rPr lang="en-US" smtClean="0"/>
              <a:pPr/>
              <a:t>2/13/2019</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B142DD-7873-4684-8578-95996306FF0B}"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CF722-F774-4EB7-9509-E6366055B9F2}"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1CEC1-B084-482A-8569-262B7264E72D}"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3D732-72DD-40DB-B5A4-6291B93D93CF}"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92694-C548-4378-BA09-B1CD0E805896}" type="datetime1">
              <a:rPr lang="en-US" smtClean="0"/>
              <a:pPr/>
              <a:t>2/13/2019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62B1D3-8FE7-454C-80B0-E712467EE7B1}" type="datetime1">
              <a:rPr lang="en-US" smtClean="0"/>
              <a:pPr/>
              <a:t>2/13/2019</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61FD2-4631-4C19-AD5B-64DAB8370D2A}" type="datetime1">
              <a:rPr lang="en-US" smtClean="0"/>
              <a:pPr/>
              <a:t>2/13/2019</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6D158-B7B4-4AE7-A56D-F7BD512B0E3B}" type="datetime1">
              <a:rPr lang="en-US" smtClean="0"/>
              <a:pPr/>
              <a:t>2/13/2019</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C5E72-D9A9-4ECF-B3D9-1022DDF7A252}" type="datetime1">
              <a:rPr lang="en-US" smtClean="0"/>
              <a:pPr/>
              <a:t>2/13/2019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D3550-2CC1-41B5-9867-D2F69066BC87}" type="datetime1">
              <a:rPr lang="en-US" smtClean="0"/>
              <a:pPr/>
              <a:t>2/13/2019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6BEFB7-C44A-4513-91A3-2287836189A0}" type="datetime1">
              <a:rPr lang="en-US" smtClean="0"/>
              <a:pPr/>
              <a:t>2/13/2019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7200" dirty="0" smtClean="0"/>
              <a:t>Decision Trees</a:t>
            </a:r>
            <a:endParaRPr lang="en-IN" sz="7200" dirty="0"/>
          </a:p>
        </p:txBody>
      </p:sp>
      <p:sp>
        <p:nvSpPr>
          <p:cNvPr id="3" name="Subtitle 2"/>
          <p:cNvSpPr>
            <a:spLocks noGrp="1"/>
          </p:cNvSpPr>
          <p:nvPr>
            <p:ph type="subTitle" idx="1"/>
          </p:nvPr>
        </p:nvSpPr>
        <p:spPr>
          <a:xfrm>
            <a:off x="1524000" y="5105400"/>
            <a:ext cx="7315200" cy="1143000"/>
          </a:xfrm>
        </p:spPr>
        <p:txBody>
          <a:bodyPr/>
          <a:lstStyle/>
          <a:p>
            <a:r>
              <a:rPr lang="en-IN" dirty="0" smtClean="0"/>
              <a:t>Y.LAKSHMI PRASAD</a:t>
            </a:r>
          </a:p>
          <a:p>
            <a:r>
              <a:rPr lang="en-IN" dirty="0" smtClean="0"/>
              <a:t>08978784848</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762000"/>
          </a:xfrm>
        </p:spPr>
        <p:txBody>
          <a:bodyPr>
            <a:noAutofit/>
          </a:bodyPr>
          <a:lstStyle/>
          <a:p>
            <a:r>
              <a:rPr lang="en-IN" sz="3600" dirty="0" smtClean="0"/>
              <a:t>Limitations of Nonparametric ML Algorithms</a:t>
            </a:r>
            <a:endParaRPr lang="en-IN" sz="3600" dirty="0"/>
          </a:p>
        </p:txBody>
      </p:sp>
      <p:sp>
        <p:nvSpPr>
          <p:cNvPr id="3" name="Content Placeholder 2"/>
          <p:cNvSpPr>
            <a:spLocks noGrp="1"/>
          </p:cNvSpPr>
          <p:nvPr>
            <p:ph idx="1"/>
          </p:nvPr>
        </p:nvSpPr>
        <p:spPr>
          <a:xfrm>
            <a:off x="285720" y="1571612"/>
            <a:ext cx="8401080" cy="4071966"/>
          </a:xfrm>
        </p:spPr>
        <p:txBody>
          <a:bodyPr/>
          <a:lstStyle/>
          <a:p>
            <a:pPr fontAlgn="base"/>
            <a:r>
              <a:rPr lang="en-IN" b="1" dirty="0" smtClean="0"/>
              <a:t>More data</a:t>
            </a:r>
            <a:r>
              <a:rPr lang="en-IN" dirty="0" smtClean="0"/>
              <a:t>: Require a lot more training data to estimate the mapping function.</a:t>
            </a:r>
          </a:p>
          <a:p>
            <a:pPr fontAlgn="base"/>
            <a:r>
              <a:rPr lang="en-IN" b="1" dirty="0" smtClean="0"/>
              <a:t>Slower</a:t>
            </a:r>
            <a:r>
              <a:rPr lang="en-IN" dirty="0" smtClean="0"/>
              <a:t>: A lot slower to train as they often have far more parameters to train.</a:t>
            </a:r>
          </a:p>
          <a:p>
            <a:pPr fontAlgn="base"/>
            <a:r>
              <a:rPr lang="en-IN" b="1" dirty="0" smtClean="0"/>
              <a:t>Over-fitting</a:t>
            </a:r>
            <a:r>
              <a:rPr lang="en-IN" dirty="0" smtClean="0"/>
              <a:t>: More of a risk to overfit the training data and it is harder to explain why specific predictions are made.</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fontScale="90000"/>
          </a:bodyPr>
          <a:lstStyle/>
          <a:p>
            <a:r>
              <a:rPr lang="en-IN" dirty="0" smtClean="0"/>
              <a:t>Introduction to Decision trees</a:t>
            </a:r>
            <a:endParaRPr lang="en-IN" dirty="0"/>
          </a:p>
        </p:txBody>
      </p:sp>
      <p:sp>
        <p:nvSpPr>
          <p:cNvPr id="3" name="Content Placeholder 2"/>
          <p:cNvSpPr>
            <a:spLocks noGrp="1"/>
          </p:cNvSpPr>
          <p:nvPr>
            <p:ph idx="1"/>
          </p:nvPr>
        </p:nvSpPr>
        <p:spPr>
          <a:xfrm>
            <a:off x="304800" y="1066800"/>
            <a:ext cx="8458200" cy="5257800"/>
          </a:xfrm>
        </p:spPr>
        <p:txBody>
          <a:bodyPr/>
          <a:lstStyle/>
          <a:p>
            <a:r>
              <a:rPr lang="en-IN" dirty="0" smtClean="0"/>
              <a:t>Decision tree uses a tree-like model to make predictions. It resembles an upside-down tree. It is also very similar to how you make decisions in real life: you ask a series of questions to arrive at a decision.</a:t>
            </a:r>
          </a:p>
          <a:p>
            <a:pPr>
              <a:buNone/>
            </a:pPr>
            <a:endParaRPr lang="en-IN" dirty="0" smtClean="0"/>
          </a:p>
          <a:p>
            <a:r>
              <a:rPr lang="en-IN" dirty="0" smtClean="0"/>
              <a:t> A decision tree splits the data into multiple sets. Then, each of these sets is further split into subsets to arrive at a decision.</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r>
              <a:rPr lang="en-IN" dirty="0" smtClean="0"/>
              <a:t>Introduction to Decision trees</a:t>
            </a:r>
            <a:endParaRPr lang="en-IN" dirty="0"/>
          </a:p>
        </p:txBody>
      </p:sp>
      <p:sp>
        <p:nvSpPr>
          <p:cNvPr id="3" name="Content Placeholder 2"/>
          <p:cNvSpPr>
            <a:spLocks noGrp="1"/>
          </p:cNvSpPr>
          <p:nvPr>
            <p:ph idx="1"/>
          </p:nvPr>
        </p:nvSpPr>
        <p:spPr>
          <a:xfrm>
            <a:off x="228600" y="1143000"/>
            <a:ext cx="8458200" cy="5181600"/>
          </a:xfrm>
        </p:spPr>
        <p:txBody>
          <a:bodyPr/>
          <a:lstStyle/>
          <a:p>
            <a:r>
              <a:rPr lang="en-IN" dirty="0" smtClean="0"/>
              <a:t>High interpretability and an intuitive algorithm, decision trees mimic the human decision-making process and excel in dealing with categorical data.</a:t>
            </a:r>
          </a:p>
          <a:p>
            <a:r>
              <a:rPr lang="en-IN" dirty="0" smtClean="0"/>
              <a:t>Unlike other algorithms such as logistic regression, decision trees do not find a linear relationship between the independent and the target variable. Rather, they can be used to </a:t>
            </a:r>
            <a:r>
              <a:rPr lang="en-IN" b="1" dirty="0" smtClean="0"/>
              <a:t>model highly nonlinear data.</a:t>
            </a:r>
          </a:p>
          <a:p>
            <a:r>
              <a:rPr lang="en-IN" dirty="0" smtClean="0"/>
              <a:t>With decision trees, you can easily explain all the factors leading to a particular decision/prediction. Hence, they are easily understood by business people.</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Introduction to Decision trees</a:t>
            </a:r>
            <a:endParaRPr lang="en-IN" dirty="0"/>
          </a:p>
        </p:txBody>
      </p:sp>
      <p:sp>
        <p:nvSpPr>
          <p:cNvPr id="3" name="Content Placeholder 2"/>
          <p:cNvSpPr>
            <a:spLocks noGrp="1"/>
          </p:cNvSpPr>
          <p:nvPr>
            <p:ph idx="1"/>
          </p:nvPr>
        </p:nvSpPr>
        <p:spPr>
          <a:xfrm>
            <a:off x="228600" y="1143000"/>
            <a:ext cx="8458200" cy="5181600"/>
          </a:xfrm>
        </p:spPr>
        <p:txBody>
          <a:bodyPr/>
          <a:lstStyle/>
          <a:p>
            <a:r>
              <a:rPr lang="en-IN" dirty="0" smtClean="0"/>
              <a:t>As </a:t>
            </a:r>
            <a:r>
              <a:rPr lang="en-IN" dirty="0" smtClean="0"/>
              <a:t>a rule of thumb, if interpretability by laymen is what you're looking for in a model, decision trees should be at the top of your list.</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Decision Tree</a:t>
            </a:r>
            <a:endParaRPr lang="en-IN" dirty="0"/>
          </a:p>
        </p:txBody>
      </p:sp>
      <p:pic>
        <p:nvPicPr>
          <p:cNvPr id="5" name="Content Placeholder 4" descr="decision_tree.png"/>
          <p:cNvPicPr>
            <a:picLocks noGrp="1" noChangeAspect="1"/>
          </p:cNvPicPr>
          <p:nvPr>
            <p:ph idx="1"/>
          </p:nvPr>
        </p:nvPicPr>
        <p:blipFill>
          <a:blip r:embed="rId2"/>
          <a:stretch>
            <a:fillRect/>
          </a:stretch>
        </p:blipFill>
        <p:spPr>
          <a:xfrm>
            <a:off x="762000" y="1066801"/>
            <a:ext cx="7848600" cy="5257800"/>
          </a:xfrm>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7786710" cy="795342"/>
          </a:xfrm>
        </p:spPr>
        <p:txBody>
          <a:bodyPr>
            <a:normAutofit/>
          </a:bodyPr>
          <a:lstStyle/>
          <a:p>
            <a:r>
              <a:rPr lang="en-US" sz="4000" dirty="0"/>
              <a:t>Decision Tree- </a:t>
            </a:r>
            <a:r>
              <a:rPr lang="en-US" sz="4000" dirty="0" smtClean="0"/>
              <a:t>Terminology</a:t>
            </a:r>
            <a:endParaRPr lang="en-US" sz="4000" dirty="0"/>
          </a:p>
        </p:txBody>
      </p:sp>
      <p:sp>
        <p:nvSpPr>
          <p:cNvPr id="2" name="Content Placeholder 1"/>
          <p:cNvSpPr>
            <a:spLocks noGrp="1"/>
          </p:cNvSpPr>
          <p:nvPr>
            <p:ph idx="1"/>
          </p:nvPr>
        </p:nvSpPr>
        <p:spPr>
          <a:xfrm>
            <a:off x="152400" y="1066800"/>
            <a:ext cx="8686800" cy="4906963"/>
          </a:xfrm>
        </p:spPr>
        <p:txBody>
          <a:bodyPr>
            <a:normAutofit/>
          </a:bodyPr>
          <a:lstStyle/>
          <a:p>
            <a:pPr marL="109728" indent="0">
              <a:buNone/>
            </a:pPr>
            <a:r>
              <a:rPr lang="en-US" dirty="0" smtClean="0"/>
              <a:t>1. A </a:t>
            </a:r>
            <a:r>
              <a:rPr lang="en-US" dirty="0"/>
              <a:t>decision </a:t>
            </a:r>
            <a:r>
              <a:rPr lang="en-US" dirty="0" smtClean="0"/>
              <a:t>tree uses </a:t>
            </a:r>
            <a:r>
              <a:rPr lang="en-US" dirty="0"/>
              <a:t>a tree structure to specify sequences of decisions and consequences. </a:t>
            </a:r>
          </a:p>
          <a:p>
            <a:pPr marL="109728" indent="0">
              <a:buNone/>
            </a:pPr>
            <a:r>
              <a:rPr lang="en-US" dirty="0" smtClean="0"/>
              <a:t>2. The </a:t>
            </a:r>
            <a:r>
              <a:rPr lang="en-US" dirty="0"/>
              <a:t>input values of a decision tree can be categorical or continuous. </a:t>
            </a:r>
            <a:endParaRPr lang="en-US" dirty="0" smtClean="0"/>
          </a:p>
          <a:p>
            <a:pPr marL="109728" indent="0">
              <a:buNone/>
            </a:pPr>
            <a:r>
              <a:rPr lang="en-US" dirty="0" smtClean="0"/>
              <a:t>3. A </a:t>
            </a:r>
            <a:r>
              <a:rPr lang="en-US" dirty="0"/>
              <a:t>decision tree employs a structure of </a:t>
            </a:r>
            <a:r>
              <a:rPr lang="en-US" dirty="0" smtClean="0"/>
              <a:t>nodes and branches, represent </a:t>
            </a:r>
            <a:r>
              <a:rPr lang="en-US" dirty="0"/>
              <a:t>the decision being made. </a:t>
            </a:r>
            <a:r>
              <a:rPr lang="en-IN" dirty="0" smtClean="0"/>
              <a:t>A decision node has two or more branches.</a:t>
            </a:r>
          </a:p>
          <a:p>
            <a:pPr marL="109728" indent="0">
              <a:buNone/>
            </a:pPr>
            <a:r>
              <a:rPr lang="en-IN" dirty="0" smtClean="0"/>
              <a:t>4. The topmost decision node in a tree which corresponds to the best predictor called </a:t>
            </a:r>
            <a:r>
              <a:rPr lang="en-IN" b="1" dirty="0" smtClean="0"/>
              <a:t>root node</a:t>
            </a:r>
            <a:r>
              <a:rPr lang="en-IN" dirty="0" smtClean="0"/>
              <a:t>. </a:t>
            </a:r>
          </a:p>
          <a:p>
            <a:pPr marL="109728" indent="0">
              <a:buNone/>
            </a:pPr>
            <a:r>
              <a:rPr lang="en-IN" dirty="0" smtClean="0"/>
              <a:t>5. </a:t>
            </a:r>
            <a:r>
              <a:rPr lang="en-US" dirty="0" smtClean="0"/>
              <a:t>A </a:t>
            </a:r>
            <a:r>
              <a:rPr lang="en-US" dirty="0"/>
              <a:t>node without further branches is called a </a:t>
            </a:r>
            <a:r>
              <a:rPr lang="en-US" b="1" dirty="0"/>
              <a:t>leaf node</a:t>
            </a:r>
            <a:r>
              <a:rPr lang="en-US" b="1" dirty="0" smtClean="0"/>
              <a:t>. </a:t>
            </a:r>
            <a:r>
              <a:rPr lang="en-IN" dirty="0" smtClean="0"/>
              <a:t>The leaf nodes represent the final decisions. </a:t>
            </a:r>
          </a:p>
          <a:p>
            <a:pPr marL="109728"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2116545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sz="5400" dirty="0" smtClean="0"/>
              <a:t>Decision Tree- Terminology</a:t>
            </a:r>
            <a:endParaRPr lang="en-IN" dirty="0"/>
          </a:p>
        </p:txBody>
      </p:sp>
      <p:sp>
        <p:nvSpPr>
          <p:cNvPr id="3" name="Content Placeholder 2"/>
          <p:cNvSpPr>
            <a:spLocks noGrp="1"/>
          </p:cNvSpPr>
          <p:nvPr>
            <p:ph idx="1"/>
          </p:nvPr>
        </p:nvSpPr>
        <p:spPr>
          <a:xfrm>
            <a:off x="457200" y="1219200"/>
            <a:ext cx="8229600" cy="5105400"/>
          </a:xfrm>
        </p:spPr>
        <p:txBody>
          <a:bodyPr/>
          <a:lstStyle/>
          <a:p>
            <a:r>
              <a:rPr lang="en-IN" dirty="0" smtClean="0"/>
              <a:t>Decision </a:t>
            </a:r>
            <a:r>
              <a:rPr lang="en-IN" dirty="0" smtClean="0"/>
              <a:t>trees use a very natural decision-making process: asking a series of questions in a nested if-then-else structure.</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1"/>
            <a:ext cx="7893949" cy="762000"/>
          </a:xfrm>
        </p:spPr>
        <p:txBody>
          <a:bodyPr>
            <a:normAutofit/>
          </a:bodyPr>
          <a:lstStyle/>
          <a:p>
            <a:r>
              <a:rPr lang="en-US" sz="4000" dirty="0"/>
              <a:t>Decision Tree- </a:t>
            </a:r>
            <a:r>
              <a:rPr lang="en-US" sz="4000" dirty="0" smtClean="0"/>
              <a:t>Types</a:t>
            </a:r>
            <a:endParaRPr lang="en-US" sz="4000" dirty="0"/>
          </a:p>
        </p:txBody>
      </p:sp>
      <p:sp>
        <p:nvSpPr>
          <p:cNvPr id="2" name="Content Placeholder 1"/>
          <p:cNvSpPr>
            <a:spLocks noGrp="1"/>
          </p:cNvSpPr>
          <p:nvPr>
            <p:ph idx="1"/>
          </p:nvPr>
        </p:nvSpPr>
        <p:spPr>
          <a:xfrm>
            <a:off x="285720" y="1143000"/>
            <a:ext cx="8401080" cy="5181600"/>
          </a:xfrm>
        </p:spPr>
        <p:txBody>
          <a:bodyPr>
            <a:normAutofit/>
          </a:bodyPr>
          <a:lstStyle/>
          <a:p>
            <a:pPr marL="109728" indent="0">
              <a:buNone/>
            </a:pPr>
            <a:r>
              <a:rPr lang="en-US" dirty="0" smtClean="0"/>
              <a:t>1. Decision </a:t>
            </a:r>
            <a:r>
              <a:rPr lang="en-US" dirty="0"/>
              <a:t>trees have two varieties: classification trees and regression trees. </a:t>
            </a:r>
          </a:p>
          <a:p>
            <a:pPr marL="109728" indent="0">
              <a:buNone/>
            </a:pPr>
            <a:r>
              <a:rPr lang="en-US" dirty="0" smtClean="0"/>
              <a:t>2. </a:t>
            </a:r>
            <a:r>
              <a:rPr lang="en-US" b="1" dirty="0" smtClean="0"/>
              <a:t>Classification </a:t>
            </a:r>
            <a:r>
              <a:rPr lang="en-US" b="1" dirty="0"/>
              <a:t>trees </a:t>
            </a:r>
            <a:r>
              <a:rPr lang="en-US" dirty="0"/>
              <a:t>usually apply to output variables that are </a:t>
            </a:r>
            <a:r>
              <a:rPr lang="en-US" dirty="0" smtClean="0"/>
              <a:t>categorical such </a:t>
            </a:r>
            <a:r>
              <a:rPr lang="en-US" dirty="0"/>
              <a:t>as yes or no, purchase or not purchase, and so on. </a:t>
            </a:r>
          </a:p>
          <a:p>
            <a:pPr marL="109728" indent="0">
              <a:buNone/>
            </a:pPr>
            <a:r>
              <a:rPr lang="en-US" dirty="0" smtClean="0"/>
              <a:t>3. </a:t>
            </a:r>
            <a:r>
              <a:rPr lang="en-US" b="1" dirty="0" smtClean="0"/>
              <a:t>Regression </a:t>
            </a:r>
            <a:r>
              <a:rPr lang="en-US" b="1" dirty="0"/>
              <a:t>trees</a:t>
            </a:r>
            <a:r>
              <a:rPr lang="en-US" dirty="0"/>
              <a:t>, </a:t>
            </a:r>
            <a:r>
              <a:rPr lang="en-US" dirty="0" smtClean="0"/>
              <a:t>can </a:t>
            </a:r>
            <a:r>
              <a:rPr lang="en-US" dirty="0"/>
              <a:t>apply to output variables that are numeric or continuous, such as the predicted price of a consumer good or the likelihood a subscription will be purchased.</a:t>
            </a:r>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383651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7332823" cy="762000"/>
          </a:xfrm>
        </p:spPr>
        <p:txBody>
          <a:bodyPr>
            <a:normAutofit/>
          </a:bodyPr>
          <a:lstStyle/>
          <a:p>
            <a:r>
              <a:rPr lang="en-US" sz="4000" dirty="0"/>
              <a:t>Data Pre-process</a:t>
            </a:r>
          </a:p>
        </p:txBody>
      </p:sp>
      <p:sp>
        <p:nvSpPr>
          <p:cNvPr id="2" name="Content Placeholder 1"/>
          <p:cNvSpPr>
            <a:spLocks noGrp="1"/>
          </p:cNvSpPr>
          <p:nvPr>
            <p:ph idx="1"/>
          </p:nvPr>
        </p:nvSpPr>
        <p:spPr>
          <a:xfrm>
            <a:off x="214282" y="1066800"/>
            <a:ext cx="8643998" cy="4791006"/>
          </a:xfrm>
        </p:spPr>
        <p:txBody>
          <a:bodyPr>
            <a:normAutofit/>
          </a:bodyPr>
          <a:lstStyle/>
          <a:p>
            <a:pPr marL="393192" lvl="1" indent="0">
              <a:buNone/>
            </a:pPr>
            <a:r>
              <a:rPr lang="en-US" sz="2700" dirty="0" smtClean="0"/>
              <a:t>1. Re-code </a:t>
            </a:r>
            <a:r>
              <a:rPr lang="en-US" sz="2700" dirty="0"/>
              <a:t>multi-category targets into a 1-of-N scheme - make each binary</a:t>
            </a:r>
          </a:p>
          <a:p>
            <a:pPr marL="393192" lvl="1" indent="0">
              <a:buNone/>
            </a:pPr>
            <a:r>
              <a:rPr lang="en-US" sz="2700" dirty="0" smtClean="0"/>
              <a:t>2. Convert </a:t>
            </a:r>
            <a:r>
              <a:rPr lang="en-US" sz="2700" dirty="0"/>
              <a:t>dates and time data into a computable form</a:t>
            </a:r>
          </a:p>
          <a:p>
            <a:pPr marL="393192" lvl="1" indent="0">
              <a:buNone/>
            </a:pPr>
            <a:r>
              <a:rPr lang="en-US" sz="2700" dirty="0" smtClean="0"/>
              <a:t>3. Avoid </a:t>
            </a:r>
            <a:r>
              <a:rPr lang="en-US" sz="2700" dirty="0"/>
              <a:t>information </a:t>
            </a:r>
            <a:r>
              <a:rPr lang="en-US" sz="2700" dirty="0" smtClean="0"/>
              <a:t>loss</a:t>
            </a:r>
          </a:p>
          <a:p>
            <a:pPr marL="393192" lvl="1" indent="0">
              <a:buNone/>
            </a:pPr>
            <a:r>
              <a:rPr lang="en-US" sz="2700" dirty="0" smtClean="0"/>
              <a:t>4. Define the target Variable.</a:t>
            </a:r>
          </a:p>
          <a:p>
            <a:pPr marL="393192" lvl="1" indent="0">
              <a:buNone/>
            </a:pPr>
            <a:r>
              <a:rPr lang="en-US" sz="2700" dirty="0" smtClean="0"/>
              <a:t>5. Identify the Predictor Variables.</a:t>
            </a:r>
          </a:p>
          <a:p>
            <a:pPr marL="393192" lvl="1" indent="0">
              <a:buNone/>
            </a:pPr>
            <a:r>
              <a:rPr lang="en-US" sz="2700" dirty="0" smtClean="0"/>
              <a:t>6. Understand </a:t>
            </a:r>
            <a:r>
              <a:rPr lang="en-US" sz="2700" dirty="0"/>
              <a:t>correctly the missing </a:t>
            </a:r>
            <a:r>
              <a:rPr lang="en-US" sz="2700" dirty="0" smtClean="0"/>
              <a:t>value.</a:t>
            </a:r>
          </a:p>
          <a:p>
            <a:pPr marL="393192" lvl="1" indent="0">
              <a:buNone/>
            </a:pPr>
            <a:r>
              <a:rPr lang="en-US" sz="2700" dirty="0" smtClean="0"/>
              <a:t>7. Partition data into train and validation datasets.</a:t>
            </a:r>
            <a:endParaRPr lang="en-US" sz="2700" dirty="0"/>
          </a:p>
          <a:p>
            <a:pPr marL="109728" indent="0">
              <a:buNone/>
            </a:pPr>
            <a:endParaRPr lang="en-US" dirty="0"/>
          </a:p>
        </p:txBody>
      </p:sp>
      <p:sp>
        <p:nvSpPr>
          <p:cNvPr id="4" name="Footer Placeholder 3"/>
          <p:cNvSpPr>
            <a:spLocks noGrp="1"/>
          </p:cNvSpPr>
          <p:nvPr>
            <p:ph type="ftr" sz="quarter" idx="11"/>
          </p:nvPr>
        </p:nvSpPr>
        <p:spPr/>
        <p:txBody>
          <a:bodyPr/>
          <a:lstStyle/>
          <a:p>
            <a:r>
              <a:rPr lang="en-US" dirty="0" smtClean="0"/>
              <a:t>Y.LAKSHMI PRASAD 08978784848</a:t>
            </a:r>
            <a:endParaRPr lang="en-US" dirty="0"/>
          </a:p>
        </p:txBody>
      </p:sp>
    </p:spTree>
    <p:extLst>
      <p:ext uri="{BB962C8B-B14F-4D97-AF65-F5344CB8AC3E}">
        <p14:creationId xmlns:p14="http://schemas.microsoft.com/office/powerpoint/2010/main" xmlns="" val="232200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572296" cy="714380"/>
          </a:xfrm>
        </p:spPr>
        <p:txBody>
          <a:bodyPr>
            <a:normAutofit/>
          </a:bodyPr>
          <a:lstStyle/>
          <a:p>
            <a:r>
              <a:rPr lang="en-IN" sz="4000" dirty="0" smtClean="0"/>
              <a:t>How to create Decision trees</a:t>
            </a:r>
            <a:endParaRPr lang="en-IN" sz="4000" dirty="0"/>
          </a:p>
        </p:txBody>
      </p:sp>
      <p:sp>
        <p:nvSpPr>
          <p:cNvPr id="3" name="Content Placeholder 2"/>
          <p:cNvSpPr>
            <a:spLocks noGrp="1"/>
          </p:cNvSpPr>
          <p:nvPr>
            <p:ph idx="1"/>
          </p:nvPr>
        </p:nvSpPr>
        <p:spPr>
          <a:xfrm>
            <a:off x="214282" y="1143000"/>
            <a:ext cx="8472518" cy="4214826"/>
          </a:xfrm>
        </p:spPr>
        <p:txBody>
          <a:bodyPr/>
          <a:lstStyle/>
          <a:p>
            <a:pPr>
              <a:buNone/>
            </a:pPr>
            <a:r>
              <a:rPr lang="en-IN" dirty="0" smtClean="0"/>
              <a:t>1. Find the Split: Identify all possible split options, Choose the best split.</a:t>
            </a:r>
          </a:p>
          <a:p>
            <a:pPr>
              <a:buNone/>
            </a:pPr>
            <a:r>
              <a:rPr lang="en-IN" dirty="0" smtClean="0"/>
              <a:t>2. Grow the tree: Continue growing the tree till it meets a criterion. Grow the tree large and prune it.</a:t>
            </a:r>
          </a:p>
          <a:p>
            <a:pPr>
              <a:buNone/>
            </a:pPr>
            <a:r>
              <a:rPr lang="en-IN" dirty="0" smtClean="0"/>
              <a:t>3.Prune the tree: Create candidate sub-trees. Identify best candidate.</a:t>
            </a:r>
          </a:p>
          <a:p>
            <a:pPr>
              <a:buNone/>
            </a:pPr>
            <a:r>
              <a:rPr lang="en-IN" dirty="0" smtClean="0"/>
              <a:t>4. Extract Rules: Generate rule set corresponding to the tree, simplify the rules.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CC8BF96-BF28-41F6-83B4-0A64F7535E0F}"/>
              </a:ext>
            </a:extLst>
          </p:cNvPr>
          <p:cNvSpPr>
            <a:spLocks noGrp="1"/>
          </p:cNvSpPr>
          <p:nvPr>
            <p:ph type="title"/>
          </p:nvPr>
        </p:nvSpPr>
        <p:spPr>
          <a:xfrm>
            <a:off x="381000" y="152400"/>
            <a:ext cx="7467600" cy="858078"/>
          </a:xfrm>
        </p:spPr>
        <p:txBody>
          <a:bodyPr/>
          <a:lstStyle/>
          <a:p>
            <a:r>
              <a:rPr lang="en-US" dirty="0"/>
              <a:t>Objectives</a:t>
            </a:r>
          </a:p>
        </p:txBody>
      </p:sp>
      <p:sp>
        <p:nvSpPr>
          <p:cNvPr id="2" name="Content Placeholder 1">
            <a:extLst>
              <a:ext uri="{FF2B5EF4-FFF2-40B4-BE49-F238E27FC236}">
                <a16:creationId xmlns:a16="http://schemas.microsoft.com/office/drawing/2014/main" xmlns="" id="{E2FE5924-9D52-40A2-9728-73D6BFA95D7E}"/>
              </a:ext>
            </a:extLst>
          </p:cNvPr>
          <p:cNvSpPr>
            <a:spLocks noGrp="1"/>
          </p:cNvSpPr>
          <p:nvPr>
            <p:ph idx="1"/>
          </p:nvPr>
        </p:nvSpPr>
        <p:spPr>
          <a:xfrm>
            <a:off x="228600" y="1371600"/>
            <a:ext cx="8229600" cy="4525963"/>
          </a:xfrm>
        </p:spPr>
        <p:txBody>
          <a:bodyPr/>
          <a:lstStyle/>
          <a:p>
            <a:r>
              <a:rPr lang="en-US" dirty="0"/>
              <a:t>What is </a:t>
            </a:r>
            <a:r>
              <a:rPr lang="en-US" dirty="0" smtClean="0"/>
              <a:t>Classification</a:t>
            </a:r>
          </a:p>
          <a:p>
            <a:r>
              <a:rPr lang="en-US" dirty="0" smtClean="0"/>
              <a:t>Parametric Vs Nonparametric Models</a:t>
            </a:r>
            <a:endParaRPr lang="en-US" dirty="0"/>
          </a:p>
          <a:p>
            <a:r>
              <a:rPr lang="en-US" dirty="0"/>
              <a:t>Introduction to Decision Trees</a:t>
            </a:r>
          </a:p>
          <a:p>
            <a:r>
              <a:rPr lang="en-US" dirty="0"/>
              <a:t>Decision Tree Terminology</a:t>
            </a:r>
          </a:p>
          <a:p>
            <a:r>
              <a:rPr lang="en-US" dirty="0"/>
              <a:t>Building Decision Trees</a:t>
            </a:r>
          </a:p>
          <a:p>
            <a:r>
              <a:rPr lang="en-US" dirty="0"/>
              <a:t>Purity measures of Decision Trees</a:t>
            </a:r>
          </a:p>
          <a:p>
            <a:r>
              <a:rPr lang="en-US" dirty="0"/>
              <a:t>Different decision Tree </a:t>
            </a:r>
            <a:r>
              <a:rPr lang="en-US" dirty="0" smtClean="0"/>
              <a:t>Algorithms</a:t>
            </a:r>
          </a:p>
          <a:p>
            <a:r>
              <a:rPr lang="en-US" dirty="0" smtClean="0"/>
              <a:t>Advantages and Limitations of decision trees.</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4266322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400948" cy="685800"/>
          </a:xfrm>
        </p:spPr>
        <p:txBody>
          <a:bodyPr>
            <a:normAutofit fontScale="90000"/>
          </a:bodyPr>
          <a:lstStyle/>
          <a:p>
            <a:r>
              <a:rPr lang="en-IN" dirty="0" smtClean="0"/>
              <a:t>Basic modelling steps</a:t>
            </a:r>
            <a:endParaRPr lang="en-IN" dirty="0"/>
          </a:p>
        </p:txBody>
      </p:sp>
      <p:sp>
        <p:nvSpPr>
          <p:cNvPr id="2" name="Content Placeholder 1"/>
          <p:cNvSpPr>
            <a:spLocks noGrp="1"/>
          </p:cNvSpPr>
          <p:nvPr>
            <p:ph idx="1"/>
          </p:nvPr>
        </p:nvSpPr>
        <p:spPr>
          <a:xfrm>
            <a:off x="357158" y="1143000"/>
            <a:ext cx="8329642" cy="4929206"/>
          </a:xfrm>
        </p:spPr>
        <p:txBody>
          <a:bodyPr>
            <a:normAutofit lnSpcReduction="10000"/>
          </a:bodyPr>
          <a:lstStyle/>
          <a:p>
            <a:pPr>
              <a:buNone/>
            </a:pPr>
            <a:r>
              <a:rPr lang="en-IN" dirty="0" smtClean="0"/>
              <a:t>1. Bring the data into your environment</a:t>
            </a:r>
          </a:p>
          <a:p>
            <a:pPr>
              <a:buNone/>
            </a:pPr>
            <a:r>
              <a:rPr lang="en-IN" dirty="0" smtClean="0"/>
              <a:t>2. Understand the data(data Exploration)</a:t>
            </a:r>
          </a:p>
          <a:p>
            <a:pPr>
              <a:buNone/>
            </a:pPr>
            <a:r>
              <a:rPr lang="en-IN" dirty="0" smtClean="0"/>
              <a:t>3. Deal with missing Values and Outliers (Data manipulation)</a:t>
            </a:r>
          </a:p>
          <a:p>
            <a:pPr>
              <a:buNone/>
            </a:pPr>
            <a:r>
              <a:rPr lang="en-IN" dirty="0" smtClean="0"/>
              <a:t>4. Choose the algorithm</a:t>
            </a:r>
          </a:p>
          <a:p>
            <a:pPr>
              <a:buNone/>
            </a:pPr>
            <a:r>
              <a:rPr lang="en-IN" dirty="0" smtClean="0"/>
              <a:t>5. Choose the Purity metric</a:t>
            </a:r>
          </a:p>
          <a:p>
            <a:pPr>
              <a:buNone/>
            </a:pPr>
            <a:r>
              <a:rPr lang="en-IN" dirty="0" smtClean="0"/>
              <a:t>6. Build Basic model</a:t>
            </a:r>
          </a:p>
          <a:p>
            <a:pPr>
              <a:buNone/>
            </a:pPr>
            <a:r>
              <a:rPr lang="en-IN" dirty="0" smtClean="0"/>
              <a:t>7. Choose the Hyper parameters</a:t>
            </a:r>
          </a:p>
          <a:p>
            <a:pPr>
              <a:buNone/>
            </a:pPr>
            <a:r>
              <a:rPr lang="en-IN" dirty="0" smtClean="0"/>
              <a:t>8. Choose you features (Complexity)</a:t>
            </a:r>
          </a:p>
          <a:p>
            <a:pPr>
              <a:buNone/>
            </a:pPr>
            <a:r>
              <a:rPr lang="en-IN" dirty="0" smtClean="0"/>
              <a:t>9. Perform Feature engineering</a:t>
            </a:r>
          </a:p>
          <a:p>
            <a:pPr>
              <a:buNone/>
            </a:pPr>
            <a:r>
              <a:rPr lang="en-IN" dirty="0" smtClean="0"/>
              <a:t>10. Rebuild the Model</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normAutofit fontScale="90000"/>
          </a:bodyPr>
          <a:lstStyle/>
          <a:p>
            <a:r>
              <a:rPr lang="en-IN" dirty="0" smtClean="0"/>
              <a:t>Decision Tree steps</a:t>
            </a:r>
            <a:endParaRPr lang="en-IN" dirty="0"/>
          </a:p>
        </p:txBody>
      </p:sp>
      <p:sp>
        <p:nvSpPr>
          <p:cNvPr id="3" name="Content Placeholder 2"/>
          <p:cNvSpPr>
            <a:spLocks noGrp="1"/>
          </p:cNvSpPr>
          <p:nvPr>
            <p:ph idx="1"/>
          </p:nvPr>
        </p:nvSpPr>
        <p:spPr>
          <a:xfrm>
            <a:off x="304800" y="1143000"/>
            <a:ext cx="8534400" cy="5181600"/>
          </a:xfrm>
        </p:spPr>
        <p:txBody>
          <a:bodyPr>
            <a:normAutofit fontScale="92500" lnSpcReduction="10000"/>
          </a:bodyPr>
          <a:lstStyle/>
          <a:p>
            <a:r>
              <a:rPr lang="en-IN" dirty="0" smtClean="0"/>
              <a:t>The leaf nodes represent the final decisions. </a:t>
            </a:r>
          </a:p>
          <a:p>
            <a:r>
              <a:rPr lang="en-IN" dirty="0" smtClean="0"/>
              <a:t>Each intermediate node represents a simple test on one of the attributes. </a:t>
            </a:r>
          </a:p>
          <a:p>
            <a:r>
              <a:rPr lang="en-IN" dirty="0" smtClean="0"/>
              <a:t>The path from the root to a leaf corresponds to a conjunction of tests at each of the nodes on the path.</a:t>
            </a:r>
          </a:p>
          <a:p>
            <a:r>
              <a:rPr lang="en-IN" dirty="0" smtClean="0"/>
              <a:t>We say a test data point ’follows a path’ on a decision tree if it passes all the tests on the path in the decision tree. </a:t>
            </a:r>
          </a:p>
          <a:p>
            <a:r>
              <a:rPr lang="en-IN" dirty="0" smtClean="0"/>
              <a:t>The branches out of an intermediate node are exclusive — the test data point can follow exactly one branch out of every intermediate node it encounters. </a:t>
            </a:r>
          </a:p>
          <a:p>
            <a:r>
              <a:rPr lang="en-IN" dirty="0" smtClean="0"/>
              <a:t>The prediction by a decision tree on a data point is the one corresponding to the leaf at which the path followed by the data point ends. </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fontScale="90000"/>
          </a:bodyPr>
          <a:lstStyle/>
          <a:p>
            <a:r>
              <a:rPr lang="en-IN" dirty="0" smtClean="0"/>
              <a:t>Concept of Homogeneity</a:t>
            </a:r>
            <a:endParaRPr lang="en-IN" dirty="0"/>
          </a:p>
        </p:txBody>
      </p:sp>
      <p:sp>
        <p:nvSpPr>
          <p:cNvPr id="3" name="Content Placeholder 2"/>
          <p:cNvSpPr>
            <a:spLocks noGrp="1"/>
          </p:cNvSpPr>
          <p:nvPr>
            <p:ph idx="1"/>
          </p:nvPr>
        </p:nvSpPr>
        <p:spPr>
          <a:xfrm>
            <a:off x="304800" y="1219200"/>
            <a:ext cx="8382000" cy="5105400"/>
          </a:xfrm>
        </p:spPr>
        <p:txBody>
          <a:bodyPr/>
          <a:lstStyle/>
          <a:p>
            <a:r>
              <a:rPr lang="en-IN" dirty="0" smtClean="0"/>
              <a:t>Given 10 attributes, how do you decide which attribute to split on first? Should you randomly select an attribute and split the data set on it?</a:t>
            </a:r>
          </a:p>
          <a:p>
            <a:r>
              <a:rPr lang="en-IN" dirty="0" smtClean="0"/>
              <a:t> Or should there be a selection criterion to choose a particular attribute ahead of the other nine attributes?</a:t>
            </a:r>
          </a:p>
          <a:p>
            <a:r>
              <a:rPr lang="en-IN" dirty="0" smtClean="0"/>
              <a:t>So try to do the best you can, i.e. try to split the nodes such that the resulting nodes are </a:t>
            </a:r>
            <a:r>
              <a:rPr lang="en-IN" b="1" dirty="0" smtClean="0"/>
              <a:t>as homogenous as possible.</a:t>
            </a:r>
          </a:p>
          <a:p>
            <a:r>
              <a:rPr lang="en-IN" dirty="0" smtClean="0"/>
              <a:t>Always try to generate partitions that result in homogeneous data points. For classification tasks, a data set is </a:t>
            </a:r>
            <a:r>
              <a:rPr lang="en-IN" b="1" dirty="0" smtClean="0"/>
              <a:t>completely</a:t>
            </a:r>
            <a:r>
              <a:rPr lang="en-IN" dirty="0" smtClean="0"/>
              <a:t> </a:t>
            </a:r>
            <a:r>
              <a:rPr lang="en-IN" b="1" dirty="0" smtClean="0"/>
              <a:t>homogeneous </a:t>
            </a:r>
            <a:r>
              <a:rPr lang="en-IN" dirty="0" smtClean="0"/>
              <a:t>if it </a:t>
            </a:r>
            <a:r>
              <a:rPr lang="en-IN" b="1" dirty="0" smtClean="0"/>
              <a:t>contains only a single class label.</a:t>
            </a:r>
            <a:r>
              <a:rPr lang="en-IN" dirty="0" smtClean="0"/>
              <a:t> </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normAutofit fontScale="90000"/>
          </a:bodyPr>
          <a:lstStyle/>
          <a:p>
            <a:r>
              <a:rPr lang="en-IN" dirty="0" smtClean="0"/>
              <a:t>Concept of Homogeneity</a:t>
            </a:r>
            <a:endParaRPr lang="en-IN" dirty="0"/>
          </a:p>
        </p:txBody>
      </p:sp>
      <p:sp>
        <p:nvSpPr>
          <p:cNvPr id="3" name="Content Placeholder 2"/>
          <p:cNvSpPr>
            <a:spLocks noGrp="1"/>
          </p:cNvSpPr>
          <p:nvPr>
            <p:ph idx="1"/>
          </p:nvPr>
        </p:nvSpPr>
        <p:spPr>
          <a:xfrm>
            <a:off x="304800" y="1066800"/>
            <a:ext cx="8534400" cy="5105400"/>
          </a:xfrm>
        </p:spPr>
        <p:txBody>
          <a:bodyPr/>
          <a:lstStyle/>
          <a:p>
            <a:r>
              <a:rPr lang="en-IN" dirty="0" smtClean="0"/>
              <a:t>So you go step-by-step, picking an attribute and splitting the data such that the homogeneity increases after every split. You stop splitting when the resulting leaves are sufficiently homogenous. </a:t>
            </a:r>
          </a:p>
          <a:p>
            <a:r>
              <a:rPr lang="en-IN" dirty="0" smtClean="0"/>
              <a:t>What is sufficiently homogenous? Well, you define the amount of homogeneity which, when achieved, the tree should stop splitting further. </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001000" cy="785810"/>
          </a:xfrm>
        </p:spPr>
        <p:txBody>
          <a:bodyPr>
            <a:normAutofit fontScale="90000"/>
          </a:bodyPr>
          <a:lstStyle/>
          <a:p>
            <a:r>
              <a:rPr lang="en-IN" dirty="0" smtClean="0"/>
              <a:t>Purity Metrics for Decision Trees</a:t>
            </a:r>
            <a:endParaRPr lang="en-IN" dirty="0"/>
          </a:p>
        </p:txBody>
      </p:sp>
      <p:sp>
        <p:nvSpPr>
          <p:cNvPr id="3" name="Content Placeholder 2"/>
          <p:cNvSpPr>
            <a:spLocks noGrp="1"/>
          </p:cNvSpPr>
          <p:nvPr>
            <p:ph idx="1"/>
          </p:nvPr>
        </p:nvSpPr>
        <p:spPr>
          <a:xfrm>
            <a:off x="357158" y="1295400"/>
            <a:ext cx="8358246" cy="3348046"/>
          </a:xfrm>
        </p:spPr>
        <p:txBody>
          <a:bodyPr>
            <a:normAutofit/>
          </a:bodyPr>
          <a:lstStyle/>
          <a:p>
            <a:r>
              <a:rPr lang="en-IN" sz="3200" dirty="0" smtClean="0"/>
              <a:t>GINI coefficient</a:t>
            </a:r>
          </a:p>
          <a:p>
            <a:r>
              <a:rPr lang="en-IN" sz="3200" dirty="0" smtClean="0"/>
              <a:t>Entropy (Information Gain)</a:t>
            </a:r>
          </a:p>
          <a:p>
            <a:r>
              <a:rPr lang="en-IN" sz="3200" dirty="0" smtClean="0"/>
              <a:t>Reduction </a:t>
            </a:r>
            <a:r>
              <a:rPr lang="en-IN" sz="3200" dirty="0" smtClean="0"/>
              <a:t>in Variance (MSE)</a:t>
            </a:r>
            <a:endParaRPr lang="en-IN" sz="3200" dirty="0"/>
          </a:p>
        </p:txBody>
      </p:sp>
      <p:sp>
        <p:nvSpPr>
          <p:cNvPr id="4" name="Footer Placeholder 3"/>
          <p:cNvSpPr>
            <a:spLocks noGrp="1"/>
          </p:cNvSpPr>
          <p:nvPr>
            <p:ph type="ftr" sz="quarter" idx="11"/>
          </p:nvPr>
        </p:nvSpPr>
        <p:spPr>
          <a:xfrm>
            <a:off x="2667000" y="6215082"/>
            <a:ext cx="3690950" cy="506393"/>
          </a:xfrm>
        </p:spPr>
        <p:txBody>
          <a:bodyPr/>
          <a:lstStyle/>
          <a:p>
            <a:r>
              <a:rPr lang="en-US" sz="1600" dirty="0" smtClean="0"/>
              <a:t>Y.LAKSHMI PRASAD 08978784848</a:t>
            </a: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172199" cy="623814"/>
          </a:xfrm>
        </p:spPr>
        <p:txBody>
          <a:bodyPr>
            <a:normAutofit fontScale="90000"/>
          </a:bodyPr>
          <a:lstStyle/>
          <a:p>
            <a:r>
              <a:rPr lang="en-US" dirty="0"/>
              <a:t>“Toy” Dataset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88430739"/>
              </p:ext>
            </p:extLst>
          </p:nvPr>
        </p:nvGraphicFramePr>
        <p:xfrm>
          <a:off x="571472" y="2643182"/>
          <a:ext cx="6574001" cy="3940261"/>
        </p:xfrm>
        <a:graphic>
          <a:graphicData uri="http://schemas.openxmlformats.org/drawingml/2006/table">
            <a:tbl>
              <a:tblPr/>
              <a:tblGrid>
                <a:gridCol w="1517077">
                  <a:extLst>
                    <a:ext uri="{9D8B030D-6E8A-4147-A177-3AD203B41FA5}">
                      <a16:colId xmlns:a16="http://schemas.microsoft.com/office/drawing/2014/main" xmlns="" val="20000"/>
                    </a:ext>
                  </a:extLst>
                </a:gridCol>
                <a:gridCol w="1264231">
                  <a:extLst>
                    <a:ext uri="{9D8B030D-6E8A-4147-A177-3AD203B41FA5}">
                      <a16:colId xmlns:a16="http://schemas.microsoft.com/office/drawing/2014/main" xmlns="" val="20001"/>
                    </a:ext>
                  </a:extLst>
                </a:gridCol>
                <a:gridCol w="1264231">
                  <a:extLst>
                    <a:ext uri="{9D8B030D-6E8A-4147-A177-3AD203B41FA5}">
                      <a16:colId xmlns:a16="http://schemas.microsoft.com/office/drawing/2014/main" xmlns="" val="20002"/>
                    </a:ext>
                  </a:extLst>
                </a:gridCol>
                <a:gridCol w="1264231">
                  <a:extLst>
                    <a:ext uri="{9D8B030D-6E8A-4147-A177-3AD203B41FA5}">
                      <a16:colId xmlns:a16="http://schemas.microsoft.com/office/drawing/2014/main" xmlns="" val="20003"/>
                    </a:ext>
                  </a:extLst>
                </a:gridCol>
                <a:gridCol w="1264231">
                  <a:extLst>
                    <a:ext uri="{9D8B030D-6E8A-4147-A177-3AD203B41FA5}">
                      <a16:colId xmlns:a16="http://schemas.microsoft.com/office/drawing/2014/main" xmlns="" val="20004"/>
                    </a:ext>
                  </a:extLst>
                </a:gridCol>
              </a:tblGrid>
              <a:tr h="538162">
                <a:tc>
                  <a:txBody>
                    <a:bodyPr/>
                    <a:lstStyle/>
                    <a:p>
                      <a:pPr algn="ctr" fontAlgn="ctr"/>
                      <a:r>
                        <a:rPr lang="en-US" sz="2000" b="1" i="0" u="none" strike="noStrike" dirty="0">
                          <a:solidFill>
                            <a:srgbClr val="FFFFFF"/>
                          </a:solidFill>
                          <a:effectLst/>
                          <a:latin typeface="Century Gothic"/>
                        </a:rPr>
                        <a:t>#EXAMPLES</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2000" b="1" i="0" u="none" strike="noStrike" dirty="0">
                          <a:solidFill>
                            <a:srgbClr val="FFFFFF"/>
                          </a:solidFill>
                          <a:effectLst/>
                          <a:latin typeface="Century Gothic"/>
                        </a:rPr>
                        <a:t>COLOR</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2000" b="1" i="0" u="none" strike="noStrike" dirty="0">
                          <a:solidFill>
                            <a:srgbClr val="FFFFFF"/>
                          </a:solidFill>
                          <a:effectLst/>
                          <a:latin typeface="Century Gothic"/>
                        </a:rPr>
                        <a:t>SHAPE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2000" b="1" i="0" u="none" strike="noStrike" dirty="0">
                          <a:solidFill>
                            <a:srgbClr val="FFFFFF"/>
                          </a:solidFill>
                          <a:effectLst/>
                          <a:latin typeface="Century Gothic"/>
                        </a:rPr>
                        <a:t>LIKE = Y</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2000" b="1" i="0" u="none" strike="noStrike" dirty="0">
                          <a:solidFill>
                            <a:srgbClr val="FFFFFF"/>
                          </a:solidFill>
                          <a:effectLst/>
                          <a:latin typeface="Century Gothic"/>
                        </a:rPr>
                        <a:t>LIKE = N</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378011">
                <a:tc>
                  <a:txBody>
                    <a:bodyPr/>
                    <a:lstStyle/>
                    <a:p>
                      <a:pPr algn="ctr"/>
                      <a:r>
                        <a:rPr lang="en-US" b="1" dirty="0"/>
                        <a:t>30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Red</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Square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a:r>
                        <a:rPr lang="en-US" b="1" dirty="0"/>
                        <a:t>15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000" b="1" i="0" u="none" strike="noStrike" dirty="0">
                          <a:solidFill>
                            <a:srgbClr val="000000"/>
                          </a:solidFill>
                          <a:effectLst/>
                          <a:latin typeface="Century Gothic"/>
                        </a:rPr>
                        <a:t>15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7860"/>
                    </a:solidFill>
                  </a:tcPr>
                </a:tc>
                <a:extLst>
                  <a:ext uri="{0D108BD9-81ED-4DB2-BD59-A6C34878D82A}">
                    <a16:rowId xmlns:a16="http://schemas.microsoft.com/office/drawing/2014/main" xmlns="" val="10001"/>
                  </a:ext>
                </a:extLst>
              </a:tr>
              <a:tr h="378011">
                <a:tc>
                  <a:txBody>
                    <a:bodyPr/>
                    <a:lstStyle/>
                    <a:p>
                      <a:pPr algn="ctr"/>
                      <a:r>
                        <a:rPr lang="en-US" b="1" dirty="0"/>
                        <a:t>10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Red</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Circle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a:r>
                        <a:rPr lang="en-US" b="1" dirty="0"/>
                        <a:t>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000" b="1" i="0" u="none" strike="noStrike" dirty="0">
                          <a:solidFill>
                            <a:srgbClr val="000000"/>
                          </a:solidFill>
                          <a:effectLst/>
                          <a:latin typeface="Century Gothic"/>
                        </a:rPr>
                        <a:t>10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7860"/>
                    </a:solidFill>
                  </a:tcPr>
                </a:tc>
                <a:extLst>
                  <a:ext uri="{0D108BD9-81ED-4DB2-BD59-A6C34878D82A}">
                    <a16:rowId xmlns:a16="http://schemas.microsoft.com/office/drawing/2014/main" xmlns="" val="10002"/>
                  </a:ext>
                </a:extLst>
              </a:tr>
              <a:tr h="378011">
                <a:tc>
                  <a:txBody>
                    <a:bodyPr/>
                    <a:lstStyle/>
                    <a:p>
                      <a:pPr algn="ctr"/>
                      <a:r>
                        <a:rPr lang="en-US" b="1" dirty="0"/>
                        <a:t>20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Red</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Triangle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a:r>
                        <a:rPr lang="en-US" b="1" dirty="0"/>
                        <a:t>15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000" b="1" i="0" u="none" strike="noStrike" dirty="0">
                          <a:solidFill>
                            <a:srgbClr val="000000"/>
                          </a:solidFill>
                          <a:effectLst/>
                          <a:latin typeface="Century Gothic"/>
                        </a:rPr>
                        <a:t>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7860"/>
                    </a:solidFill>
                  </a:tcPr>
                </a:tc>
                <a:extLst>
                  <a:ext uri="{0D108BD9-81ED-4DB2-BD59-A6C34878D82A}">
                    <a16:rowId xmlns:a16="http://schemas.microsoft.com/office/drawing/2014/main" xmlns="" val="10003"/>
                  </a:ext>
                </a:extLst>
              </a:tr>
              <a:tr h="378011">
                <a:tc>
                  <a:txBody>
                    <a:bodyPr/>
                    <a:lstStyle/>
                    <a:p>
                      <a:pPr algn="ctr"/>
                      <a:r>
                        <a:rPr lang="en-US" b="1" dirty="0"/>
                        <a:t>10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Green</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Square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a:r>
                        <a:rPr lang="en-US" b="1" dirty="0"/>
                        <a:t>10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000" b="1" i="0" u="none" strike="noStrike" dirty="0">
                          <a:solidFill>
                            <a:srgbClr val="000000"/>
                          </a:solidFill>
                          <a:effectLst/>
                          <a:latin typeface="Century Gothic"/>
                        </a:rPr>
                        <a:t>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7860"/>
                    </a:solidFill>
                  </a:tcPr>
                </a:tc>
                <a:extLst>
                  <a:ext uri="{0D108BD9-81ED-4DB2-BD59-A6C34878D82A}">
                    <a16:rowId xmlns:a16="http://schemas.microsoft.com/office/drawing/2014/main" xmlns="" val="10004"/>
                  </a:ext>
                </a:extLst>
              </a:tr>
              <a:tr h="378011">
                <a:tc>
                  <a:txBody>
                    <a:bodyPr/>
                    <a:lstStyle/>
                    <a:p>
                      <a:pPr algn="ctr"/>
                      <a:r>
                        <a:rPr lang="en-US" b="1" dirty="0"/>
                        <a:t>30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a:solidFill>
                            <a:srgbClr val="000000"/>
                          </a:solidFill>
                          <a:effectLst/>
                          <a:latin typeface="Century Gothic"/>
                        </a:rPr>
                        <a:t>Green</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Circle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a:r>
                        <a:rPr lang="en-US" b="1" dirty="0"/>
                        <a:t>20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000" b="1" i="0" u="none" strike="noStrike" dirty="0">
                          <a:solidFill>
                            <a:srgbClr val="000000"/>
                          </a:solidFill>
                          <a:effectLst/>
                          <a:latin typeface="Century Gothic"/>
                        </a:rPr>
                        <a:t>10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7860"/>
                    </a:solidFill>
                  </a:tcPr>
                </a:tc>
                <a:extLst>
                  <a:ext uri="{0D108BD9-81ED-4DB2-BD59-A6C34878D82A}">
                    <a16:rowId xmlns:a16="http://schemas.microsoft.com/office/drawing/2014/main" xmlns="" val="10005"/>
                  </a:ext>
                </a:extLst>
              </a:tr>
              <a:tr h="378011">
                <a:tc>
                  <a:txBody>
                    <a:bodyPr/>
                    <a:lstStyle/>
                    <a:p>
                      <a:pPr algn="ctr"/>
                      <a:r>
                        <a:rPr lang="en-US" b="1" dirty="0"/>
                        <a:t>10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a:solidFill>
                            <a:srgbClr val="000000"/>
                          </a:solidFill>
                          <a:effectLst/>
                          <a:latin typeface="Century Gothic"/>
                        </a:rPr>
                        <a:t>Green</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Triangle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a:r>
                        <a:rPr lang="en-US" b="1" dirty="0"/>
                        <a:t>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000" b="1" i="0" u="none" strike="noStrike" dirty="0">
                          <a:solidFill>
                            <a:srgbClr val="000000"/>
                          </a:solidFill>
                          <a:effectLst/>
                          <a:latin typeface="Century Gothic"/>
                        </a:rPr>
                        <a:t>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7860"/>
                    </a:solidFill>
                  </a:tcPr>
                </a:tc>
                <a:extLst>
                  <a:ext uri="{0D108BD9-81ED-4DB2-BD59-A6C34878D82A}">
                    <a16:rowId xmlns:a16="http://schemas.microsoft.com/office/drawing/2014/main" xmlns="" val="10006"/>
                  </a:ext>
                </a:extLst>
              </a:tr>
              <a:tr h="378011">
                <a:tc>
                  <a:txBody>
                    <a:bodyPr/>
                    <a:lstStyle/>
                    <a:p>
                      <a:pPr algn="ctr"/>
                      <a:r>
                        <a:rPr lang="en-US" b="1" dirty="0"/>
                        <a:t>20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Blue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Square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a:r>
                        <a:rPr lang="en-US" b="1" dirty="0"/>
                        <a:t>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000" b="1" i="0" u="none" strike="noStrike" dirty="0">
                          <a:solidFill>
                            <a:srgbClr val="000000"/>
                          </a:solidFill>
                          <a:effectLst/>
                          <a:latin typeface="Century Gothic"/>
                        </a:rPr>
                        <a:t>15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7860"/>
                    </a:solidFill>
                  </a:tcPr>
                </a:tc>
                <a:extLst>
                  <a:ext uri="{0D108BD9-81ED-4DB2-BD59-A6C34878D82A}">
                    <a16:rowId xmlns:a16="http://schemas.microsoft.com/office/drawing/2014/main" xmlns="" val="10007"/>
                  </a:ext>
                </a:extLst>
              </a:tr>
              <a:tr h="378011">
                <a:tc>
                  <a:txBody>
                    <a:bodyPr/>
                    <a:lstStyle/>
                    <a:p>
                      <a:pPr algn="ctr"/>
                      <a:r>
                        <a:rPr lang="en-US" b="1" dirty="0"/>
                        <a:t>20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a:solidFill>
                            <a:srgbClr val="000000"/>
                          </a:solidFill>
                          <a:effectLst/>
                          <a:latin typeface="Century Gothic"/>
                        </a:rPr>
                        <a:t>Blue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Circle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a:r>
                        <a:rPr lang="en-US" b="1" dirty="0"/>
                        <a:t>15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000" b="1" i="0" u="none" strike="noStrike" dirty="0">
                          <a:solidFill>
                            <a:srgbClr val="000000"/>
                          </a:solidFill>
                          <a:effectLst/>
                          <a:latin typeface="Century Gothic"/>
                        </a:rPr>
                        <a:t>5</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7860"/>
                    </a:solidFill>
                  </a:tcPr>
                </a:tc>
                <a:extLst>
                  <a:ext uri="{0D108BD9-81ED-4DB2-BD59-A6C34878D82A}">
                    <a16:rowId xmlns:a16="http://schemas.microsoft.com/office/drawing/2014/main" xmlns="" val="10008"/>
                  </a:ext>
                </a:extLst>
              </a:tr>
              <a:tr h="378011">
                <a:tc>
                  <a:txBody>
                    <a:bodyPr/>
                    <a:lstStyle/>
                    <a:p>
                      <a:pPr algn="ctr"/>
                      <a:r>
                        <a:rPr lang="en-US" b="1" dirty="0"/>
                        <a:t>30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a:solidFill>
                            <a:srgbClr val="000000"/>
                          </a:solidFill>
                          <a:effectLst/>
                          <a:latin typeface="Century Gothic"/>
                        </a:rPr>
                        <a:t>Blue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2000" b="0" i="0" u="none" strike="noStrike" dirty="0">
                          <a:solidFill>
                            <a:srgbClr val="000000"/>
                          </a:solidFill>
                          <a:effectLst/>
                          <a:latin typeface="Century Gothic"/>
                        </a:rPr>
                        <a:t>Triangle</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a:r>
                        <a:rPr lang="en-US" b="1" dirty="0"/>
                        <a:t>30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000" b="1" i="0" u="none" strike="noStrike" dirty="0">
                          <a:solidFill>
                            <a:srgbClr val="000000"/>
                          </a:solidFill>
                          <a:effectLst/>
                          <a:latin typeface="Century Gothic"/>
                        </a:rPr>
                        <a:t>0</a:t>
                      </a:r>
                    </a:p>
                  </a:txBody>
                  <a:tcPr marL="10361" marR="10361" marT="10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7860"/>
                    </a:solidFill>
                  </a:tcPr>
                </a:tc>
                <a:extLst>
                  <a:ext uri="{0D108BD9-81ED-4DB2-BD59-A6C34878D82A}">
                    <a16:rowId xmlns:a16="http://schemas.microsoft.com/office/drawing/2014/main" xmlns="" val="10009"/>
                  </a:ext>
                </a:extLst>
              </a:tr>
            </a:tbl>
          </a:graphicData>
        </a:graphic>
      </p:graphicFrame>
      <p:sp>
        <p:nvSpPr>
          <p:cNvPr id="7" name="Rectangle 6"/>
          <p:cNvSpPr/>
          <p:nvPr/>
        </p:nvSpPr>
        <p:spPr>
          <a:xfrm>
            <a:off x="228600" y="914400"/>
            <a:ext cx="8534399" cy="1569660"/>
          </a:xfrm>
          <a:prstGeom prst="rect">
            <a:avLst/>
          </a:prstGeom>
        </p:spPr>
        <p:txBody>
          <a:bodyPr wrap="square">
            <a:spAutoFit/>
          </a:bodyPr>
          <a:lstStyle/>
          <a:p>
            <a:r>
              <a:rPr lang="en-US" sz="2400" dirty="0"/>
              <a:t>Consider </a:t>
            </a:r>
            <a:r>
              <a:rPr lang="en-US" sz="2400" dirty="0" smtClean="0"/>
              <a:t> a </a:t>
            </a:r>
            <a:r>
              <a:rPr lang="en-US" sz="2400" dirty="0"/>
              <a:t>dataset of toys given by three attributes:</a:t>
            </a:r>
          </a:p>
          <a:p>
            <a:pPr marL="285750" lvl="0" indent="-285750">
              <a:buFont typeface="Arial"/>
              <a:buChar char="•"/>
            </a:pPr>
            <a:r>
              <a:rPr lang="en-US" sz="2400" b="1" dirty="0"/>
              <a:t>COLOR</a:t>
            </a:r>
            <a:r>
              <a:rPr lang="en-US" sz="2400" dirty="0"/>
              <a:t> = {Red, Green, Blue}, </a:t>
            </a:r>
          </a:p>
          <a:p>
            <a:pPr marL="285750" lvl="0" indent="-285750">
              <a:buFont typeface="Arial"/>
              <a:buChar char="•"/>
            </a:pPr>
            <a:r>
              <a:rPr lang="en-US" sz="2400" b="1" dirty="0"/>
              <a:t>SHAPE</a:t>
            </a:r>
            <a:r>
              <a:rPr lang="en-US" sz="2400" dirty="0"/>
              <a:t> = {Square, Circle, Triangle</a:t>
            </a:r>
            <a:r>
              <a:rPr lang="en-US" sz="2400" dirty="0" smtClean="0"/>
              <a:t>}</a:t>
            </a:r>
            <a:endParaRPr lang="en-US" sz="2400" dirty="0"/>
          </a:p>
          <a:p>
            <a:pPr marL="285750" lvl="0" indent="-285750">
              <a:buFont typeface="Arial"/>
              <a:buChar char="•"/>
            </a:pPr>
            <a:r>
              <a:rPr lang="en-US" sz="2400" b="1" dirty="0"/>
              <a:t>LIKE</a:t>
            </a:r>
            <a:r>
              <a:rPr lang="en-US" sz="2400" dirty="0"/>
              <a:t> = {Yes, No} of whether a kid likes the toy or not.</a:t>
            </a:r>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82040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3657600" cy="700086"/>
          </a:xfrm>
        </p:spPr>
        <p:txBody>
          <a:bodyPr lIns="91440"/>
          <a:lstStyle/>
          <a:p>
            <a:r>
              <a:rPr lang="en-US" sz="3600" b="1" dirty="0" smtClean="0"/>
              <a:t>Partition this</a:t>
            </a:r>
            <a:r>
              <a:rPr lang="en-US" sz="3600" b="1" dirty="0"/>
              <a:t>!</a:t>
            </a:r>
          </a:p>
        </p:txBody>
      </p:sp>
      <p:graphicFrame>
        <p:nvGraphicFramePr>
          <p:cNvPr id="8" name="Table 7"/>
          <p:cNvGraphicFramePr>
            <a:graphicFrameLocks noGrp="1"/>
          </p:cNvGraphicFramePr>
          <p:nvPr>
            <p:extLst>
              <p:ext uri="{D42A27DB-BD31-4B8C-83A1-F6EECF244321}">
                <p14:modId xmlns:p14="http://schemas.microsoft.com/office/powerpoint/2010/main" xmlns="" val="789998238"/>
              </p:ext>
            </p:extLst>
          </p:nvPr>
        </p:nvGraphicFramePr>
        <p:xfrm>
          <a:off x="4114800" y="687449"/>
          <a:ext cx="4799013" cy="1925675"/>
        </p:xfrm>
        <a:graphic>
          <a:graphicData uri="http://schemas.openxmlformats.org/drawingml/2006/table">
            <a:tbl>
              <a:tblPr/>
              <a:tblGrid>
                <a:gridCol w="891213">
                  <a:extLst>
                    <a:ext uri="{9D8B030D-6E8A-4147-A177-3AD203B41FA5}">
                      <a16:colId xmlns:a16="http://schemas.microsoft.com/office/drawing/2014/main" xmlns="" val="20000"/>
                    </a:ext>
                  </a:extLst>
                </a:gridCol>
                <a:gridCol w="1073524">
                  <a:extLst>
                    <a:ext uri="{9D8B030D-6E8A-4147-A177-3AD203B41FA5}">
                      <a16:colId xmlns:a16="http://schemas.microsoft.com/office/drawing/2014/main" xmlns="" val="20001"/>
                    </a:ext>
                  </a:extLst>
                </a:gridCol>
                <a:gridCol w="899364">
                  <a:extLst>
                    <a:ext uri="{9D8B030D-6E8A-4147-A177-3AD203B41FA5}">
                      <a16:colId xmlns:a16="http://schemas.microsoft.com/office/drawing/2014/main" xmlns="" val="20002"/>
                    </a:ext>
                  </a:extLst>
                </a:gridCol>
                <a:gridCol w="899364">
                  <a:extLst>
                    <a:ext uri="{9D8B030D-6E8A-4147-A177-3AD203B41FA5}">
                      <a16:colId xmlns:a16="http://schemas.microsoft.com/office/drawing/2014/main" xmlns="" val="20003"/>
                    </a:ext>
                  </a:extLst>
                </a:gridCol>
                <a:gridCol w="1035548">
                  <a:extLst>
                    <a:ext uri="{9D8B030D-6E8A-4147-A177-3AD203B41FA5}">
                      <a16:colId xmlns:a16="http://schemas.microsoft.com/office/drawing/2014/main" xmlns="" val="20004"/>
                    </a:ext>
                  </a:extLst>
                </a:gridCol>
              </a:tblGrid>
              <a:tr h="259267">
                <a:tc>
                  <a:txBody>
                    <a:bodyPr/>
                    <a:lstStyle/>
                    <a:p>
                      <a:pPr algn="ctr" fontAlgn="b"/>
                      <a:r>
                        <a:rPr lang="en-US" sz="2000" b="1"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Red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algn="ctr" fontAlgn="b"/>
                      <a:r>
                        <a:rPr lang="en-US" sz="2000" b="1" i="0" u="none" strike="noStrike" dirty="0">
                          <a:solidFill>
                            <a:srgbClr val="000000"/>
                          </a:solidFill>
                          <a:effectLst/>
                          <a:latin typeface="Calibri"/>
                        </a:rPr>
                        <a:t>Blue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algn="ctr" fontAlgn="b"/>
                      <a:r>
                        <a:rPr lang="en-US" sz="2000" b="1" i="0" u="none" strike="noStrike" dirty="0">
                          <a:solidFill>
                            <a:srgbClr val="000000"/>
                          </a:solidFill>
                          <a:effectLst/>
                          <a:latin typeface="Calibri"/>
                        </a:rPr>
                        <a:t>Green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algn="ctr" fontAlgn="b"/>
                      <a:r>
                        <a:rPr lang="en-US" sz="2000" b="1" i="0" u="none" strike="noStrike" dirty="0">
                          <a:solidFill>
                            <a:srgbClr val="000000"/>
                          </a:solidFill>
                          <a:effectLst/>
                          <a:latin typeface="Calibri"/>
                        </a:rPr>
                        <a:t>TOTAL</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xmlns="" val="10000"/>
                  </a:ext>
                </a:extLst>
              </a:tr>
              <a:tr h="430225">
                <a:tc>
                  <a:txBody>
                    <a:bodyPr/>
                    <a:lstStyle/>
                    <a:p>
                      <a:pPr algn="r" fontAlgn="ctr"/>
                      <a:r>
                        <a:rPr lang="en-US" sz="2000" b="1" i="0" u="none" strike="noStrike" dirty="0">
                          <a:solidFill>
                            <a:srgbClr val="000000"/>
                          </a:solidFill>
                          <a:effectLst/>
                          <a:latin typeface="Calibri"/>
                        </a:rPr>
                        <a:t>Circle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9CD"/>
                    </a:solidFill>
                  </a:tcPr>
                </a:tc>
                <a:tc>
                  <a:txBody>
                    <a:bodyPr/>
                    <a:lstStyle/>
                    <a:p>
                      <a:pPr algn="ctr" fontAlgn="b"/>
                      <a:r>
                        <a:rPr lang="en-US" sz="2000" b="1" i="0" u="none" strike="noStrike" dirty="0">
                          <a:solidFill>
                            <a:schemeClr val="tx1"/>
                          </a:solidFill>
                          <a:effectLst/>
                          <a:latin typeface="Calibri"/>
                        </a:rPr>
                        <a:t>0 / 10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000" b="1" i="0" u="none" strike="noStrike" dirty="0">
                          <a:solidFill>
                            <a:schemeClr val="tx1"/>
                          </a:solidFill>
                          <a:effectLst/>
                          <a:latin typeface="Calibri"/>
                        </a:rPr>
                        <a:t>5 / 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000" b="1" i="0" u="none" strike="noStrike" dirty="0">
                          <a:solidFill>
                            <a:schemeClr val="tx1"/>
                          </a:solidFill>
                          <a:effectLst/>
                          <a:latin typeface="Calibri"/>
                        </a:rPr>
                        <a:t>0 / 30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000" b="1" i="0" u="none" strike="noStrike" dirty="0">
                          <a:solidFill>
                            <a:srgbClr val="FFFFFF"/>
                          </a:solidFill>
                          <a:effectLst/>
                          <a:latin typeface="Calibri"/>
                        </a:rPr>
                        <a:t>5</a:t>
                      </a:r>
                      <a:r>
                        <a:rPr lang="en-US" sz="2000" b="1" i="0" u="none" strike="noStrike" baseline="0" dirty="0">
                          <a:solidFill>
                            <a:srgbClr val="FFFFFF"/>
                          </a:solidFill>
                          <a:effectLst/>
                          <a:latin typeface="Calibri"/>
                        </a:rPr>
                        <a:t> / 60</a:t>
                      </a:r>
                      <a:endParaRPr lang="en-US" sz="20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5902"/>
                    </a:solidFill>
                  </a:tcPr>
                </a:tc>
                <a:extLst>
                  <a:ext uri="{0D108BD9-81ED-4DB2-BD59-A6C34878D82A}">
                    <a16:rowId xmlns:a16="http://schemas.microsoft.com/office/drawing/2014/main" xmlns="" val="10001"/>
                  </a:ext>
                </a:extLst>
              </a:tr>
              <a:tr h="430225">
                <a:tc>
                  <a:txBody>
                    <a:bodyPr/>
                    <a:lstStyle/>
                    <a:p>
                      <a:pPr algn="r" fontAlgn="ctr"/>
                      <a:r>
                        <a:rPr lang="en-US" sz="2000" b="1" i="0" u="none" strike="noStrike" dirty="0">
                          <a:solidFill>
                            <a:srgbClr val="000000"/>
                          </a:solidFill>
                          <a:effectLst/>
                          <a:latin typeface="Calibri"/>
                        </a:rPr>
                        <a:t>Square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9CD"/>
                    </a:solidFill>
                  </a:tcPr>
                </a:tc>
                <a:tc>
                  <a:txBody>
                    <a:bodyPr/>
                    <a:lstStyle/>
                    <a:p>
                      <a:pPr algn="ctr" fontAlgn="b"/>
                      <a:r>
                        <a:rPr lang="en-US" sz="2000" b="1" i="0" u="none" strike="noStrike" dirty="0">
                          <a:solidFill>
                            <a:schemeClr val="tx1"/>
                          </a:solidFill>
                          <a:effectLst/>
                          <a:latin typeface="Calibri"/>
                        </a:rPr>
                        <a:t>15 / 15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000" b="1" i="0" u="none" strike="noStrike" dirty="0">
                          <a:solidFill>
                            <a:schemeClr val="tx1"/>
                          </a:solidFill>
                          <a:effectLst/>
                          <a:latin typeface="Calibri"/>
                        </a:rPr>
                        <a:t>10 / 15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000" b="1" i="0" u="none" strike="noStrike" dirty="0">
                          <a:solidFill>
                            <a:schemeClr val="tx1"/>
                          </a:solidFill>
                          <a:effectLst/>
                          <a:latin typeface="Calibri"/>
                        </a:rPr>
                        <a:t>15 / 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000" b="1" i="0" u="none" strike="noStrike" dirty="0">
                          <a:solidFill>
                            <a:srgbClr val="FFFFFF"/>
                          </a:solidFill>
                          <a:effectLst/>
                          <a:latin typeface="Calibri"/>
                        </a:rPr>
                        <a:t>40</a:t>
                      </a:r>
                      <a:r>
                        <a:rPr lang="en-US" sz="2000" b="1" i="0" u="none" strike="noStrike" baseline="0" dirty="0">
                          <a:solidFill>
                            <a:srgbClr val="FFFFFF"/>
                          </a:solidFill>
                          <a:effectLst/>
                          <a:latin typeface="Calibri"/>
                        </a:rPr>
                        <a:t> / 40</a:t>
                      </a:r>
                      <a:endParaRPr lang="en-US" sz="20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5902"/>
                    </a:solidFill>
                  </a:tcPr>
                </a:tc>
                <a:extLst>
                  <a:ext uri="{0D108BD9-81ED-4DB2-BD59-A6C34878D82A}">
                    <a16:rowId xmlns:a16="http://schemas.microsoft.com/office/drawing/2014/main" xmlns="" val="10002"/>
                  </a:ext>
                </a:extLst>
              </a:tr>
              <a:tr h="430225">
                <a:tc>
                  <a:txBody>
                    <a:bodyPr/>
                    <a:lstStyle/>
                    <a:p>
                      <a:pPr algn="r" fontAlgn="ctr"/>
                      <a:r>
                        <a:rPr lang="en-US" sz="2000" b="1" i="0" u="none" strike="noStrike" dirty="0">
                          <a:solidFill>
                            <a:srgbClr val="000000"/>
                          </a:solidFill>
                          <a:effectLst/>
                          <a:latin typeface="Calibri"/>
                        </a:rPr>
                        <a:t>Triangle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9CD"/>
                    </a:solidFill>
                  </a:tcPr>
                </a:tc>
                <a:tc>
                  <a:txBody>
                    <a:bodyPr/>
                    <a:lstStyle/>
                    <a:p>
                      <a:pPr algn="ctr" fontAlgn="b"/>
                      <a:r>
                        <a:rPr lang="en-US" sz="2000" b="1" i="0" u="none" strike="noStrike" dirty="0">
                          <a:solidFill>
                            <a:schemeClr val="tx1"/>
                          </a:solidFill>
                          <a:effectLst/>
                          <a:latin typeface="Calibri"/>
                        </a:rPr>
                        <a:t> 20 / 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000" b="1" i="0" u="none" strike="noStrike" dirty="0">
                          <a:solidFill>
                            <a:schemeClr val="tx1"/>
                          </a:solidFill>
                          <a:effectLst/>
                          <a:latin typeface="Calibri"/>
                        </a:rPr>
                        <a:t>30 / 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000" b="1" i="0" u="none" strike="noStrike" baseline="0" dirty="0">
                          <a:solidFill>
                            <a:schemeClr val="tx1"/>
                          </a:solidFill>
                          <a:effectLst/>
                          <a:latin typeface="Calibri"/>
                        </a:rPr>
                        <a:t>10 / 5</a:t>
                      </a:r>
                      <a:endParaRPr lang="en-US" sz="2000" b="1" i="0" u="none" strike="noStrike" dirty="0">
                        <a:solidFill>
                          <a:schemeClr val="tx1"/>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000" b="1" i="0" u="none" strike="noStrike" dirty="0">
                          <a:solidFill>
                            <a:srgbClr val="FFFFFF"/>
                          </a:solidFill>
                          <a:effectLst/>
                          <a:latin typeface="Calibri"/>
                        </a:rPr>
                        <a:t>60</a:t>
                      </a:r>
                      <a:r>
                        <a:rPr lang="en-US" sz="2000" b="1" i="0" u="none" strike="noStrike" baseline="0" dirty="0">
                          <a:solidFill>
                            <a:srgbClr val="FFFFFF"/>
                          </a:solidFill>
                          <a:effectLst/>
                          <a:latin typeface="Calibri"/>
                        </a:rPr>
                        <a:t> / 10</a:t>
                      </a:r>
                      <a:endParaRPr lang="en-US" sz="20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5902"/>
                    </a:solidFill>
                  </a:tcPr>
                </a:tc>
                <a:extLst>
                  <a:ext uri="{0D108BD9-81ED-4DB2-BD59-A6C34878D82A}">
                    <a16:rowId xmlns:a16="http://schemas.microsoft.com/office/drawing/2014/main" xmlns="" val="10003"/>
                  </a:ext>
                </a:extLst>
              </a:tr>
              <a:tr h="279968">
                <a:tc>
                  <a:txBody>
                    <a:bodyPr/>
                    <a:lstStyle/>
                    <a:p>
                      <a:pPr algn="r" fontAlgn="ctr"/>
                      <a:r>
                        <a:rPr lang="en-US" sz="2000" b="1" i="0" u="none" strike="noStrike" dirty="0">
                          <a:solidFill>
                            <a:srgbClr val="000000"/>
                          </a:solidFill>
                          <a:effectLst/>
                          <a:latin typeface="Calibri"/>
                        </a:rPr>
                        <a:t>TOTAL</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9CD"/>
                    </a:solidFill>
                  </a:tcPr>
                </a:tc>
                <a:tc>
                  <a:txBody>
                    <a:bodyPr/>
                    <a:lstStyle/>
                    <a:p>
                      <a:pPr algn="ctr" fontAlgn="b"/>
                      <a:r>
                        <a:rPr lang="en-US" sz="2000" b="1" i="0" u="none" strike="noStrike" dirty="0">
                          <a:solidFill>
                            <a:schemeClr val="bg1"/>
                          </a:solidFill>
                          <a:effectLst/>
                          <a:latin typeface="Calibri"/>
                        </a:rPr>
                        <a:t>35</a:t>
                      </a:r>
                      <a:r>
                        <a:rPr lang="en-US" sz="2000" b="1" i="0" u="none" strike="noStrike" baseline="0" dirty="0">
                          <a:solidFill>
                            <a:schemeClr val="bg1"/>
                          </a:solidFill>
                          <a:effectLst/>
                          <a:latin typeface="Calibri"/>
                        </a:rPr>
                        <a:t> / 30</a:t>
                      </a:r>
                      <a:endParaRPr lang="en-US" sz="2000" b="1" i="0" u="none" strike="noStrike" dirty="0">
                        <a:solidFill>
                          <a:schemeClr val="bg1"/>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a:solidFill>
                            <a:schemeClr val="bg1"/>
                          </a:solidFill>
                          <a:effectLst/>
                          <a:latin typeface="Calibri"/>
                        </a:rPr>
                        <a:t>45</a:t>
                      </a:r>
                      <a:r>
                        <a:rPr lang="en-US" sz="2000" b="1" i="0" u="none" strike="noStrike" baseline="0" dirty="0">
                          <a:solidFill>
                            <a:schemeClr val="bg1"/>
                          </a:solidFill>
                          <a:effectLst/>
                          <a:latin typeface="Calibri"/>
                        </a:rPr>
                        <a:t> / 35</a:t>
                      </a:r>
                      <a:endParaRPr lang="en-US" sz="2000" b="1" i="0" u="none" strike="noStrike" dirty="0">
                        <a:solidFill>
                          <a:schemeClr val="bg1"/>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a:solidFill>
                            <a:schemeClr val="bg1"/>
                          </a:solidFill>
                          <a:effectLst/>
                          <a:latin typeface="Calibri"/>
                        </a:rPr>
                        <a:t>25</a:t>
                      </a:r>
                      <a:r>
                        <a:rPr lang="en-US" sz="2000" b="1" i="0" u="none" strike="noStrike" baseline="0" dirty="0">
                          <a:solidFill>
                            <a:schemeClr val="bg1"/>
                          </a:solidFill>
                          <a:effectLst/>
                          <a:latin typeface="Calibri"/>
                        </a:rPr>
                        <a:t> / 45</a:t>
                      </a:r>
                      <a:endParaRPr lang="en-US" sz="2000" b="1" i="0" u="none" strike="noStrike" dirty="0">
                        <a:solidFill>
                          <a:schemeClr val="bg1"/>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a:solidFill>
                            <a:schemeClr val="bg1"/>
                          </a:solidFill>
                          <a:effectLst/>
                          <a:latin typeface="Calibri"/>
                        </a:rPr>
                        <a:t>105</a:t>
                      </a:r>
                      <a:r>
                        <a:rPr lang="en-US" sz="2000" b="1" i="0" u="none" strike="noStrike" baseline="0" dirty="0">
                          <a:solidFill>
                            <a:schemeClr val="bg1"/>
                          </a:solidFill>
                          <a:effectLst/>
                          <a:latin typeface="Calibri"/>
                        </a:rPr>
                        <a:t> / 110</a:t>
                      </a:r>
                      <a:endParaRPr lang="en-US" sz="2000" b="1" i="0" u="none" strike="noStrike" dirty="0">
                        <a:solidFill>
                          <a:schemeClr val="bg1"/>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xmlns="" val="10004"/>
                  </a:ext>
                </a:extLst>
              </a:tr>
            </a:tbl>
          </a:graphicData>
        </a:graphic>
      </p:graphicFrame>
      <p:sp>
        <p:nvSpPr>
          <p:cNvPr id="13" name="Rounded Rectangle 12"/>
          <p:cNvSpPr/>
          <p:nvPr/>
        </p:nvSpPr>
        <p:spPr>
          <a:xfrm>
            <a:off x="2133600" y="1524000"/>
            <a:ext cx="1700665" cy="82784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a:solidFill>
                  <a:srgbClr val="000000"/>
                </a:solidFill>
              </a:rPr>
              <a:t>R(?, ?)</a:t>
            </a:r>
          </a:p>
          <a:p>
            <a:pPr algn="ctr"/>
            <a:r>
              <a:rPr lang="en-US" sz="2400" b="1" dirty="0">
                <a:solidFill>
                  <a:srgbClr val="008000"/>
                </a:solidFill>
              </a:rPr>
              <a:t>105</a:t>
            </a:r>
            <a:r>
              <a:rPr lang="en-US" sz="2400" dirty="0">
                <a:solidFill>
                  <a:srgbClr val="008000"/>
                </a:solidFill>
              </a:rPr>
              <a:t> </a:t>
            </a:r>
            <a:r>
              <a:rPr lang="en-US" sz="2400" dirty="0">
                <a:solidFill>
                  <a:schemeClr val="tx1"/>
                </a:solidFill>
              </a:rPr>
              <a:t>/</a:t>
            </a:r>
            <a:r>
              <a:rPr lang="en-US" sz="2400" dirty="0"/>
              <a:t> </a:t>
            </a:r>
            <a:r>
              <a:rPr lang="en-US" sz="2400" b="1" dirty="0">
                <a:solidFill>
                  <a:srgbClr val="FF0000"/>
                </a:solidFill>
              </a:rPr>
              <a:t>110</a:t>
            </a:r>
          </a:p>
        </p:txBody>
      </p:sp>
      <p:sp>
        <p:nvSpPr>
          <p:cNvPr id="15" name="Rounded Rectangle 14"/>
          <p:cNvSpPr/>
          <p:nvPr/>
        </p:nvSpPr>
        <p:spPr>
          <a:xfrm>
            <a:off x="238499" y="3187246"/>
            <a:ext cx="1678934" cy="76409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a:solidFill>
                  <a:srgbClr val="000000"/>
                </a:solidFill>
              </a:rPr>
              <a:t>R(Cir, ?)</a:t>
            </a:r>
          </a:p>
          <a:p>
            <a:pPr algn="ctr"/>
            <a:r>
              <a:rPr lang="en-US" sz="2400" b="1" dirty="0">
                <a:solidFill>
                  <a:srgbClr val="008000"/>
                </a:solidFill>
              </a:rPr>
              <a:t>5 </a:t>
            </a:r>
            <a:r>
              <a:rPr lang="en-US" sz="2400" dirty="0">
                <a:solidFill>
                  <a:schemeClr val="tx1"/>
                </a:solidFill>
              </a:rPr>
              <a:t>/</a:t>
            </a:r>
            <a:r>
              <a:rPr lang="en-US" sz="2400" dirty="0"/>
              <a:t> </a:t>
            </a:r>
            <a:r>
              <a:rPr lang="en-US" sz="2400" b="1" dirty="0">
                <a:solidFill>
                  <a:srgbClr val="FF0000"/>
                </a:solidFill>
              </a:rPr>
              <a:t>60</a:t>
            </a:r>
          </a:p>
        </p:txBody>
      </p:sp>
      <p:sp>
        <p:nvSpPr>
          <p:cNvPr id="16" name="Rounded Rectangle 15"/>
          <p:cNvSpPr/>
          <p:nvPr/>
        </p:nvSpPr>
        <p:spPr>
          <a:xfrm>
            <a:off x="2155931" y="3187246"/>
            <a:ext cx="1678934" cy="76409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a:solidFill>
                  <a:srgbClr val="000000"/>
                </a:solidFill>
              </a:rPr>
              <a:t>R(</a:t>
            </a:r>
            <a:r>
              <a:rPr lang="en-US" sz="2400" b="1" dirty="0" err="1">
                <a:solidFill>
                  <a:srgbClr val="000000"/>
                </a:solidFill>
              </a:rPr>
              <a:t>Sqr</a:t>
            </a:r>
            <a:r>
              <a:rPr lang="en-US" sz="2400" b="1" dirty="0">
                <a:solidFill>
                  <a:srgbClr val="000000"/>
                </a:solidFill>
              </a:rPr>
              <a:t>, ?)</a:t>
            </a:r>
          </a:p>
          <a:p>
            <a:pPr algn="ctr"/>
            <a:r>
              <a:rPr lang="en-US" sz="2400" b="1" dirty="0">
                <a:solidFill>
                  <a:srgbClr val="008000"/>
                </a:solidFill>
              </a:rPr>
              <a:t>40 </a:t>
            </a:r>
            <a:r>
              <a:rPr lang="en-US" sz="2400" dirty="0">
                <a:solidFill>
                  <a:schemeClr val="tx1"/>
                </a:solidFill>
              </a:rPr>
              <a:t>/</a:t>
            </a:r>
            <a:r>
              <a:rPr lang="en-US" sz="2400" dirty="0"/>
              <a:t> </a:t>
            </a:r>
            <a:r>
              <a:rPr lang="en-US" sz="2400" b="1" dirty="0">
                <a:solidFill>
                  <a:srgbClr val="FF0000"/>
                </a:solidFill>
              </a:rPr>
              <a:t>40</a:t>
            </a:r>
          </a:p>
        </p:txBody>
      </p:sp>
      <p:sp>
        <p:nvSpPr>
          <p:cNvPr id="17" name="Rounded Rectangle 16"/>
          <p:cNvSpPr/>
          <p:nvPr/>
        </p:nvSpPr>
        <p:spPr>
          <a:xfrm>
            <a:off x="4073364" y="3187246"/>
            <a:ext cx="1678934" cy="76409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a:solidFill>
                  <a:srgbClr val="000000"/>
                </a:solidFill>
              </a:rPr>
              <a:t>R(Tri, ?)</a:t>
            </a:r>
          </a:p>
          <a:p>
            <a:pPr algn="ctr"/>
            <a:r>
              <a:rPr lang="en-US" sz="2400" b="1" dirty="0">
                <a:solidFill>
                  <a:srgbClr val="008000"/>
                </a:solidFill>
              </a:rPr>
              <a:t>60 </a:t>
            </a:r>
            <a:r>
              <a:rPr lang="en-US" sz="2400" dirty="0">
                <a:solidFill>
                  <a:schemeClr val="tx1"/>
                </a:solidFill>
              </a:rPr>
              <a:t>/</a:t>
            </a:r>
            <a:r>
              <a:rPr lang="en-US" sz="2400" dirty="0"/>
              <a:t> </a:t>
            </a:r>
            <a:r>
              <a:rPr lang="en-US" sz="2400" b="1" dirty="0">
                <a:solidFill>
                  <a:srgbClr val="FF0000"/>
                </a:solidFill>
              </a:rPr>
              <a:t>10</a:t>
            </a:r>
          </a:p>
        </p:txBody>
      </p:sp>
      <p:cxnSp>
        <p:nvCxnSpPr>
          <p:cNvPr id="19" name="Straight Arrow Connector 18"/>
          <p:cNvCxnSpPr>
            <a:stCxn id="13" idx="2"/>
            <a:endCxn id="15" idx="0"/>
          </p:cNvCxnSpPr>
          <p:nvPr/>
        </p:nvCxnSpPr>
        <p:spPr>
          <a:xfrm rot="5400000">
            <a:off x="1613248" y="1816561"/>
            <a:ext cx="835404" cy="1905967"/>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6" idx="0"/>
          </p:cNvCxnSpPr>
          <p:nvPr/>
        </p:nvCxnSpPr>
        <p:spPr>
          <a:xfrm>
            <a:off x="2995398" y="2378373"/>
            <a:ext cx="0" cy="808873"/>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7" idx="0"/>
          </p:cNvCxnSpPr>
          <p:nvPr/>
        </p:nvCxnSpPr>
        <p:spPr>
          <a:xfrm>
            <a:off x="2995398" y="2378373"/>
            <a:ext cx="1917433" cy="808873"/>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1917433" y="4150256"/>
            <a:ext cx="1921846" cy="764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rgbClr val="000000"/>
                </a:solidFill>
              </a:rPr>
              <a:t>R(?, ?)</a:t>
            </a:r>
          </a:p>
          <a:p>
            <a:pPr algn="ctr"/>
            <a:r>
              <a:rPr lang="en-US" sz="2400" b="1" dirty="0">
                <a:solidFill>
                  <a:srgbClr val="008000"/>
                </a:solidFill>
              </a:rPr>
              <a:t>105</a:t>
            </a:r>
            <a:r>
              <a:rPr lang="en-US" sz="2400" dirty="0">
                <a:solidFill>
                  <a:srgbClr val="008000"/>
                </a:solidFill>
              </a:rPr>
              <a:t> </a:t>
            </a:r>
            <a:r>
              <a:rPr lang="en-US" sz="2400" dirty="0">
                <a:solidFill>
                  <a:schemeClr val="tx1"/>
                </a:solidFill>
              </a:rPr>
              <a:t>/</a:t>
            </a:r>
            <a:r>
              <a:rPr lang="en-US" sz="2400" dirty="0"/>
              <a:t> </a:t>
            </a:r>
            <a:r>
              <a:rPr lang="en-US" sz="2400" b="1" dirty="0">
                <a:solidFill>
                  <a:srgbClr val="FF0000"/>
                </a:solidFill>
              </a:rPr>
              <a:t>110</a:t>
            </a:r>
          </a:p>
        </p:txBody>
      </p:sp>
      <p:sp>
        <p:nvSpPr>
          <p:cNvPr id="27" name="Rounded Rectangle 26"/>
          <p:cNvSpPr/>
          <p:nvPr/>
        </p:nvSpPr>
        <p:spPr>
          <a:xfrm>
            <a:off x="242913" y="5723223"/>
            <a:ext cx="1678934" cy="764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rgbClr val="000000"/>
                </a:solidFill>
              </a:rPr>
              <a:t>R(?, Red)</a:t>
            </a:r>
          </a:p>
          <a:p>
            <a:pPr algn="ctr"/>
            <a:r>
              <a:rPr lang="en-US" sz="2400" b="1" dirty="0">
                <a:solidFill>
                  <a:srgbClr val="008000"/>
                </a:solidFill>
              </a:rPr>
              <a:t>35 </a:t>
            </a:r>
            <a:r>
              <a:rPr lang="en-US" sz="2400" dirty="0">
                <a:solidFill>
                  <a:schemeClr val="tx1"/>
                </a:solidFill>
              </a:rPr>
              <a:t>/</a:t>
            </a:r>
            <a:r>
              <a:rPr lang="en-US" sz="2400" dirty="0"/>
              <a:t> </a:t>
            </a:r>
            <a:r>
              <a:rPr lang="en-US" sz="2400" b="1" dirty="0">
                <a:solidFill>
                  <a:srgbClr val="FF0000"/>
                </a:solidFill>
              </a:rPr>
              <a:t>30</a:t>
            </a:r>
          </a:p>
        </p:txBody>
      </p:sp>
      <p:sp>
        <p:nvSpPr>
          <p:cNvPr id="28" name="Rounded Rectangle 27"/>
          <p:cNvSpPr/>
          <p:nvPr/>
        </p:nvSpPr>
        <p:spPr>
          <a:xfrm>
            <a:off x="2160345" y="5723223"/>
            <a:ext cx="1678934" cy="764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rgbClr val="000000"/>
                </a:solidFill>
              </a:rPr>
              <a:t>R(?, </a:t>
            </a:r>
            <a:r>
              <a:rPr lang="en-US" sz="2400" b="1" dirty="0" err="1">
                <a:solidFill>
                  <a:srgbClr val="000000"/>
                </a:solidFill>
              </a:rPr>
              <a:t>Blu</a:t>
            </a:r>
            <a:r>
              <a:rPr lang="en-US" sz="2400" b="1" dirty="0">
                <a:solidFill>
                  <a:srgbClr val="000000"/>
                </a:solidFill>
              </a:rPr>
              <a:t>)</a:t>
            </a:r>
          </a:p>
          <a:p>
            <a:pPr algn="ctr"/>
            <a:r>
              <a:rPr lang="en-US" sz="2400" b="1" dirty="0">
                <a:solidFill>
                  <a:srgbClr val="008000"/>
                </a:solidFill>
              </a:rPr>
              <a:t>45</a:t>
            </a:r>
            <a:r>
              <a:rPr lang="en-US" sz="2400" dirty="0">
                <a:solidFill>
                  <a:schemeClr val="tx1"/>
                </a:solidFill>
              </a:rPr>
              <a:t>/</a:t>
            </a:r>
            <a:r>
              <a:rPr lang="en-US" sz="2400" dirty="0"/>
              <a:t> </a:t>
            </a:r>
            <a:r>
              <a:rPr lang="en-US" sz="2400" b="1" dirty="0">
                <a:solidFill>
                  <a:srgbClr val="FF0000"/>
                </a:solidFill>
              </a:rPr>
              <a:t>35</a:t>
            </a:r>
          </a:p>
        </p:txBody>
      </p:sp>
      <p:sp>
        <p:nvSpPr>
          <p:cNvPr id="29" name="Rounded Rectangle 28"/>
          <p:cNvSpPr/>
          <p:nvPr/>
        </p:nvSpPr>
        <p:spPr>
          <a:xfrm>
            <a:off x="4077778" y="5723223"/>
            <a:ext cx="1678934" cy="764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rgbClr val="000000"/>
                </a:solidFill>
              </a:rPr>
              <a:t>R(?, </a:t>
            </a:r>
            <a:r>
              <a:rPr lang="en-US" sz="2400" b="1" dirty="0" err="1">
                <a:solidFill>
                  <a:srgbClr val="000000"/>
                </a:solidFill>
              </a:rPr>
              <a:t>Gre</a:t>
            </a:r>
            <a:r>
              <a:rPr lang="en-US" sz="2400" b="1" dirty="0">
                <a:solidFill>
                  <a:srgbClr val="000000"/>
                </a:solidFill>
              </a:rPr>
              <a:t>)</a:t>
            </a:r>
          </a:p>
          <a:p>
            <a:pPr algn="ctr"/>
            <a:r>
              <a:rPr lang="en-US" sz="2400" b="1" dirty="0">
                <a:solidFill>
                  <a:srgbClr val="008000"/>
                </a:solidFill>
              </a:rPr>
              <a:t>25</a:t>
            </a:r>
            <a:r>
              <a:rPr lang="en-US" sz="2400" dirty="0">
                <a:solidFill>
                  <a:schemeClr val="tx1"/>
                </a:solidFill>
              </a:rPr>
              <a:t>/</a:t>
            </a:r>
            <a:r>
              <a:rPr lang="en-US" sz="2400" dirty="0"/>
              <a:t> </a:t>
            </a:r>
            <a:r>
              <a:rPr lang="en-US" sz="2400" b="1" dirty="0">
                <a:solidFill>
                  <a:srgbClr val="FF0000"/>
                </a:solidFill>
              </a:rPr>
              <a:t>45</a:t>
            </a:r>
          </a:p>
        </p:txBody>
      </p:sp>
      <p:cxnSp>
        <p:nvCxnSpPr>
          <p:cNvPr id="30" name="Straight Arrow Connector 29"/>
          <p:cNvCxnSpPr>
            <a:stCxn id="26" idx="2"/>
            <a:endCxn id="27" idx="0"/>
          </p:cNvCxnSpPr>
          <p:nvPr/>
        </p:nvCxnSpPr>
        <p:spPr>
          <a:xfrm flipH="1">
            <a:off x="1082380" y="4914350"/>
            <a:ext cx="1795976" cy="808873"/>
          </a:xfrm>
          <a:prstGeom prst="straightConnector1">
            <a:avLst/>
          </a:prstGeom>
          <a:ln>
            <a:solidFill>
              <a:srgbClr val="000000"/>
            </a:solidFill>
            <a:headEnd type="none"/>
            <a:tailEnd type="triangle" w="lg" len="lg"/>
          </a:ln>
        </p:spPr>
        <p:style>
          <a:lnRef idx="2">
            <a:schemeClr val="accent4">
              <a:shade val="50000"/>
            </a:schemeClr>
          </a:lnRef>
          <a:fillRef idx="1">
            <a:schemeClr val="accent4"/>
          </a:fillRef>
          <a:effectRef idx="0">
            <a:schemeClr val="accent4"/>
          </a:effectRef>
          <a:fontRef idx="minor">
            <a:schemeClr val="lt1"/>
          </a:fontRef>
        </p:style>
      </p:cxnSp>
      <p:cxnSp>
        <p:nvCxnSpPr>
          <p:cNvPr id="31" name="Straight Arrow Connector 30"/>
          <p:cNvCxnSpPr>
            <a:endCxn id="28" idx="0"/>
          </p:cNvCxnSpPr>
          <p:nvPr/>
        </p:nvCxnSpPr>
        <p:spPr>
          <a:xfrm>
            <a:off x="2999812" y="4914350"/>
            <a:ext cx="0" cy="808873"/>
          </a:xfrm>
          <a:prstGeom prst="straightConnector1">
            <a:avLst/>
          </a:prstGeom>
          <a:ln>
            <a:solidFill>
              <a:srgbClr val="000000"/>
            </a:solidFill>
            <a:headEnd type="none"/>
            <a:tailEnd type="triangle" w="lg" len="lg"/>
          </a:ln>
        </p:spPr>
        <p:style>
          <a:lnRef idx="2">
            <a:schemeClr val="accent4">
              <a:shade val="50000"/>
            </a:schemeClr>
          </a:lnRef>
          <a:fillRef idx="1">
            <a:schemeClr val="accent4"/>
          </a:fillRef>
          <a:effectRef idx="0">
            <a:schemeClr val="accent4"/>
          </a:effectRef>
          <a:fontRef idx="minor">
            <a:schemeClr val="lt1"/>
          </a:fontRef>
        </p:style>
      </p:cxnSp>
      <p:cxnSp>
        <p:nvCxnSpPr>
          <p:cNvPr id="32" name="Straight Arrow Connector 31"/>
          <p:cNvCxnSpPr>
            <a:endCxn id="29" idx="0"/>
          </p:cNvCxnSpPr>
          <p:nvPr/>
        </p:nvCxnSpPr>
        <p:spPr>
          <a:xfrm>
            <a:off x="2999812" y="4914350"/>
            <a:ext cx="1917433" cy="808873"/>
          </a:xfrm>
          <a:prstGeom prst="straightConnector1">
            <a:avLst/>
          </a:prstGeom>
          <a:ln>
            <a:solidFill>
              <a:srgbClr val="000000"/>
            </a:solidFill>
            <a:headEnd type="none"/>
            <a:tailEnd type="triangle" w="lg" len="lg"/>
          </a:ln>
        </p:spPr>
        <p:style>
          <a:lnRef idx="2">
            <a:schemeClr val="accent4">
              <a:shade val="50000"/>
            </a:schemeClr>
          </a:lnRef>
          <a:fillRef idx="1">
            <a:schemeClr val="accent4"/>
          </a:fillRef>
          <a:effectRef idx="0">
            <a:schemeClr val="accent4"/>
          </a:effectRef>
          <a:fontRef idx="minor">
            <a:schemeClr val="lt1"/>
          </a:fontRef>
        </p:style>
      </p:cxnSp>
      <p:sp>
        <p:nvSpPr>
          <p:cNvPr id="33" name="TextBox 32"/>
          <p:cNvSpPr txBox="1"/>
          <p:nvPr/>
        </p:nvSpPr>
        <p:spPr>
          <a:xfrm>
            <a:off x="4276305" y="4333497"/>
            <a:ext cx="4637508" cy="8309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400" dirty="0"/>
              <a:t>Which is a “better” partition?</a:t>
            </a:r>
          </a:p>
          <a:p>
            <a:r>
              <a:rPr lang="en-US" sz="2400" dirty="0"/>
              <a:t>What is “purity” of a partition?</a:t>
            </a:r>
          </a:p>
        </p:txBody>
      </p:sp>
      <p:sp>
        <p:nvSpPr>
          <p:cNvPr id="21" name="Footer Placeholder 20"/>
          <p:cNvSpPr>
            <a:spLocks noGrp="1"/>
          </p:cNvSpPr>
          <p:nvPr>
            <p:ph type="ftr" sz="quarter" idx="11"/>
          </p:nvPr>
        </p:nvSpPr>
        <p:spPr/>
        <p:txBody>
          <a:bodyPr/>
          <a:lstStyle/>
          <a:p>
            <a:r>
              <a:rPr lang="en-US" dirty="0" smtClean="0"/>
              <a:t>Y.LAKSHMI PRASAD 08978784848</a:t>
            </a:r>
            <a:endParaRPr lang="en-US" dirty="0"/>
          </a:p>
        </p:txBody>
      </p:sp>
    </p:spTree>
    <p:extLst>
      <p:ext uri="{BB962C8B-B14F-4D97-AF65-F5344CB8AC3E}">
        <p14:creationId xmlns:p14="http://schemas.microsoft.com/office/powerpoint/2010/main" xmlns="" val="167131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par>
                                <p:cTn id="47" presetID="10"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26" grpId="0" animBg="1"/>
      <p:bldP spid="27" grpId="0" animBg="1"/>
      <p:bldP spid="28" grpId="0" animBg="1"/>
      <p:bldP spid="29"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786478" cy="785818"/>
          </a:xfrm>
        </p:spPr>
        <p:txBody>
          <a:bodyPr>
            <a:normAutofit fontScale="90000"/>
          </a:bodyPr>
          <a:lstStyle/>
          <a:p>
            <a:r>
              <a:rPr lang="en-IN" dirty="0" smtClean="0"/>
              <a:t>Gini Index</a:t>
            </a:r>
            <a:endParaRPr lang="en-IN" dirty="0"/>
          </a:p>
        </p:txBody>
      </p:sp>
      <p:sp>
        <p:nvSpPr>
          <p:cNvPr id="3" name="Content Placeholder 2"/>
          <p:cNvSpPr>
            <a:spLocks noGrp="1"/>
          </p:cNvSpPr>
          <p:nvPr>
            <p:ph idx="1"/>
          </p:nvPr>
        </p:nvSpPr>
        <p:spPr>
          <a:xfrm>
            <a:off x="304800" y="1066800"/>
            <a:ext cx="8382000" cy="5257800"/>
          </a:xfrm>
        </p:spPr>
        <p:txBody>
          <a:bodyPr>
            <a:normAutofit/>
          </a:bodyPr>
          <a:lstStyle/>
          <a:p>
            <a:r>
              <a:rPr lang="en-IN" b="1" dirty="0" smtClean="0"/>
              <a:t>Gini coefficient</a:t>
            </a:r>
            <a:r>
              <a:rPr lang="en-IN" dirty="0" smtClean="0"/>
              <a:t>, sometimes called </a:t>
            </a:r>
            <a:r>
              <a:rPr lang="en-IN" b="1" dirty="0" smtClean="0"/>
              <a:t>Gini index</a:t>
            </a:r>
            <a:r>
              <a:rPr lang="en-IN" dirty="0" smtClean="0"/>
              <a:t>, or </a:t>
            </a:r>
            <a:r>
              <a:rPr lang="en-IN" b="1" dirty="0" smtClean="0"/>
              <a:t>Gini ratio</a:t>
            </a:r>
            <a:r>
              <a:rPr lang="en-IN" dirty="0" smtClean="0"/>
              <a:t>, is a measure of statistical dispersion intended to represent the income or wealth distribution of a nation's residents, and is the most commonly used measurement of inequality</a:t>
            </a:r>
            <a:r>
              <a:rPr lang="en-IN" dirty="0" smtClean="0"/>
              <a:t>.</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Lorenz Curve</a:t>
            </a:r>
            <a:endParaRPr lang="en-IN" dirty="0"/>
          </a:p>
        </p:txBody>
      </p:sp>
      <p:pic>
        <p:nvPicPr>
          <p:cNvPr id="5" name="Content Placeholder 4" descr="Lorenz curve.gif"/>
          <p:cNvPicPr>
            <a:picLocks noGrp="1" noChangeAspect="1"/>
          </p:cNvPicPr>
          <p:nvPr>
            <p:ph idx="1"/>
          </p:nvPr>
        </p:nvPicPr>
        <p:blipFill>
          <a:blip r:embed="rId2"/>
          <a:stretch>
            <a:fillRect/>
          </a:stretch>
        </p:blipFill>
        <p:spPr>
          <a:xfrm>
            <a:off x="3429000" y="762000"/>
            <a:ext cx="4181475" cy="5025231"/>
          </a:xfrm>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r>
              <a:rPr lang="en-IN" dirty="0" smtClean="0"/>
              <a:t>Gini Coefficient</a:t>
            </a:r>
            <a:endParaRPr lang="en-IN" dirty="0"/>
          </a:p>
        </p:txBody>
      </p:sp>
      <p:pic>
        <p:nvPicPr>
          <p:cNvPr id="5" name="Content Placeholder 4" descr="Gini Lorenz.gif"/>
          <p:cNvPicPr>
            <a:picLocks noGrp="1" noChangeAspect="1"/>
          </p:cNvPicPr>
          <p:nvPr>
            <p:ph idx="1"/>
          </p:nvPr>
        </p:nvPicPr>
        <p:blipFill>
          <a:blip r:embed="rId2"/>
          <a:stretch>
            <a:fillRect/>
          </a:stretch>
        </p:blipFill>
        <p:spPr>
          <a:xfrm>
            <a:off x="679106" y="1066800"/>
            <a:ext cx="8002328" cy="4619216"/>
          </a:xfrm>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467600" cy="914400"/>
          </a:xfrm>
        </p:spPr>
        <p:txBody>
          <a:bodyPr/>
          <a:lstStyle/>
          <a:p>
            <a:r>
              <a:rPr lang="en-US" dirty="0"/>
              <a:t>What is Classification?</a:t>
            </a:r>
          </a:p>
        </p:txBody>
      </p:sp>
      <p:sp>
        <p:nvSpPr>
          <p:cNvPr id="2" name="Content Placeholder 1"/>
          <p:cNvSpPr>
            <a:spLocks noGrp="1"/>
          </p:cNvSpPr>
          <p:nvPr>
            <p:ph idx="1"/>
          </p:nvPr>
        </p:nvSpPr>
        <p:spPr>
          <a:xfrm>
            <a:off x="457200" y="1935480"/>
            <a:ext cx="8229600" cy="2922280"/>
          </a:xfrm>
        </p:spPr>
        <p:txBody>
          <a:bodyPr/>
          <a:lstStyle/>
          <a:p>
            <a:endParaRPr lang="en-US" sz="2400" b="1" dirty="0">
              <a:solidFill>
                <a:srgbClr val="3366FF"/>
              </a:solidFill>
            </a:endParaRPr>
          </a:p>
          <a:p>
            <a:endParaRPr lang="en-US" sz="2400" b="1" dirty="0">
              <a:solidFill>
                <a:srgbClr val="3366FF"/>
              </a:solidFill>
            </a:endParaRPr>
          </a:p>
          <a:p>
            <a:r>
              <a:rPr lang="en-US" dirty="0"/>
              <a:t>PARTITIONING the (FEATURE) SPACE into PURE REGIONS assigned to each </a:t>
            </a:r>
            <a:r>
              <a:rPr lang="en-US" dirty="0" smtClean="0"/>
              <a:t>CLASS.</a:t>
            </a:r>
            <a:endParaRPr lang="en-US" dirty="0"/>
          </a:p>
          <a:p>
            <a:endParaRPr lang="en-US"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2136485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IN" dirty="0" smtClean="0"/>
              <a:t>Gini-Measure of Inequality</a:t>
            </a:r>
            <a:endParaRPr lang="en-IN" dirty="0"/>
          </a:p>
        </p:txBody>
      </p:sp>
      <p:pic>
        <p:nvPicPr>
          <p:cNvPr id="5" name="Content Placeholder 4" descr="gini-index-formula.png"/>
          <p:cNvPicPr>
            <a:picLocks noGrp="1" noChangeAspect="1"/>
          </p:cNvPicPr>
          <p:nvPr>
            <p:ph idx="1"/>
          </p:nvPr>
        </p:nvPicPr>
        <p:blipFill>
          <a:blip r:embed="rId2"/>
          <a:stretch>
            <a:fillRect/>
          </a:stretch>
        </p:blipFill>
        <p:spPr>
          <a:xfrm>
            <a:off x="1219200" y="1905000"/>
            <a:ext cx="6494218" cy="1905000"/>
          </a:xfrm>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85800"/>
          </a:xfrm>
        </p:spPr>
        <p:txBody>
          <a:bodyPr>
            <a:normAutofit fontScale="90000"/>
          </a:bodyPr>
          <a:lstStyle/>
          <a:p>
            <a:r>
              <a:rPr lang="en-IN" dirty="0" smtClean="0"/>
              <a:t>Gini Index</a:t>
            </a:r>
            <a:endParaRPr lang="en-IN" dirty="0"/>
          </a:p>
        </p:txBody>
      </p:sp>
      <p:sp>
        <p:nvSpPr>
          <p:cNvPr id="3" name="Content Placeholder 2"/>
          <p:cNvSpPr>
            <a:spLocks noGrp="1"/>
          </p:cNvSpPr>
          <p:nvPr>
            <p:ph idx="1"/>
          </p:nvPr>
        </p:nvSpPr>
        <p:spPr>
          <a:xfrm>
            <a:off x="304800" y="990600"/>
            <a:ext cx="8382000" cy="5334000"/>
          </a:xfrm>
        </p:spPr>
        <p:txBody>
          <a:bodyPr/>
          <a:lstStyle/>
          <a:p>
            <a:r>
              <a:rPr lang="en-IN" dirty="0" smtClean="0"/>
              <a:t>In a Gini based decision tree algorithm, we therefore find the split that maximizes the weighted sum (weighted by the size of the partition) of the Gini indices of the two partitions created by the split.</a:t>
            </a:r>
          </a:p>
          <a:p>
            <a:r>
              <a:rPr lang="en-IN" dirty="0" smtClean="0"/>
              <a:t>So Lower the Gini index higher the homogeneity.</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IN" dirty="0" smtClean="0"/>
              <a:t>Gini Index</a:t>
            </a:r>
            <a:endParaRPr lang="en-IN" dirty="0"/>
          </a:p>
        </p:txBody>
      </p:sp>
      <p:sp>
        <p:nvSpPr>
          <p:cNvPr id="3" name="Content Placeholder 2"/>
          <p:cNvSpPr>
            <a:spLocks noGrp="1"/>
          </p:cNvSpPr>
          <p:nvPr>
            <p:ph idx="1"/>
          </p:nvPr>
        </p:nvSpPr>
        <p:spPr>
          <a:xfrm>
            <a:off x="304800" y="1371600"/>
            <a:ext cx="8382000" cy="4953000"/>
          </a:xfrm>
        </p:spPr>
        <p:txBody>
          <a:bodyPr/>
          <a:lstStyle/>
          <a:p>
            <a:r>
              <a:rPr lang="en-IN" dirty="0" smtClean="0"/>
              <a:t>Favours larger partitions.</a:t>
            </a:r>
          </a:p>
          <a:p>
            <a:r>
              <a:rPr lang="en-IN" dirty="0" smtClean="0"/>
              <a:t>Uses squared proportion of classes.</a:t>
            </a:r>
          </a:p>
          <a:p>
            <a:r>
              <a:rPr lang="en-IN" dirty="0" smtClean="0"/>
              <a:t>Perfectly classified, Gini Index would be zero.</a:t>
            </a:r>
          </a:p>
          <a:p>
            <a:r>
              <a:rPr lang="en-IN" dirty="0" smtClean="0"/>
              <a:t>Evenly distributed would be 1 – (1/ No. Of Classes).</a:t>
            </a:r>
          </a:p>
          <a:p>
            <a:r>
              <a:rPr lang="en-IN" dirty="0" smtClean="0"/>
              <a:t>You want a variable split that has a low Gini Index.</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477000" cy="609600"/>
          </a:xfrm>
        </p:spPr>
        <p:txBody>
          <a:bodyPr>
            <a:normAutofit fontScale="90000"/>
          </a:bodyPr>
          <a:lstStyle/>
          <a:p>
            <a:r>
              <a:rPr lang="en-IN" dirty="0" smtClean="0"/>
              <a:t>GINI Index</a:t>
            </a:r>
            <a:endParaRPr lang="en-IN" dirty="0"/>
          </a:p>
        </p:txBody>
      </p:sp>
      <p:pic>
        <p:nvPicPr>
          <p:cNvPr id="50180" name="Picture 4"/>
          <p:cNvPicPr>
            <a:picLocks noGrp="1" noChangeAspect="1" noChangeArrowheads="1"/>
          </p:cNvPicPr>
          <p:nvPr>
            <p:ph idx="1"/>
          </p:nvPr>
        </p:nvPicPr>
        <p:blipFill>
          <a:blip r:embed="rId2"/>
          <a:srcRect/>
          <a:stretch>
            <a:fillRect/>
          </a:stretch>
        </p:blipFill>
        <p:spPr bwMode="auto">
          <a:xfrm>
            <a:off x="214282" y="857161"/>
            <a:ext cx="8705859" cy="5391239"/>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Y.LAKSHMI PRASAD 08978784848</a:t>
            </a:r>
            <a:endParaRPr lang="en-US"/>
          </a:p>
        </p:txBody>
      </p:sp>
      <p:cxnSp>
        <p:nvCxnSpPr>
          <p:cNvPr id="6" name="Straight Arrow Connector 5"/>
          <p:cNvCxnSpPr/>
          <p:nvPr/>
        </p:nvCxnSpPr>
        <p:spPr>
          <a:xfrm rot="10800000" flipV="1">
            <a:off x="3810000" y="21336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95800" y="21336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fontScale="90000"/>
          </a:bodyPr>
          <a:lstStyle/>
          <a:p>
            <a:r>
              <a:rPr lang="en-IN" dirty="0" smtClean="0"/>
              <a:t>GINI Index</a:t>
            </a:r>
            <a:endParaRPr lang="en-IN" dirty="0"/>
          </a:p>
        </p:txBody>
      </p:sp>
      <p:sp>
        <p:nvSpPr>
          <p:cNvPr id="3" name="Content Placeholder 2"/>
          <p:cNvSpPr>
            <a:spLocks noGrp="1"/>
          </p:cNvSpPr>
          <p:nvPr>
            <p:ph idx="1"/>
          </p:nvPr>
        </p:nvSpPr>
        <p:spPr>
          <a:xfrm>
            <a:off x="381000" y="1066800"/>
            <a:ext cx="8305800" cy="5257800"/>
          </a:xfrm>
        </p:spPr>
        <p:txBody>
          <a:bodyPr/>
          <a:lstStyle/>
          <a:p>
            <a:r>
              <a:rPr lang="en-IN" dirty="0" smtClean="0"/>
              <a:t>Let us use a simple hypothetical example of people in an organization and we want to build a model for who among them plays football. </a:t>
            </a:r>
          </a:p>
          <a:p>
            <a:r>
              <a:rPr lang="en-IN" dirty="0" smtClean="0"/>
              <a:t>Each employee has two explanatory attributes Gender and Age. </a:t>
            </a:r>
          </a:p>
          <a:p>
            <a:r>
              <a:rPr lang="en-IN" dirty="0" smtClean="0"/>
              <a:t>The target attribute is whether they play football. </a:t>
            </a:r>
          </a:p>
          <a:p>
            <a:r>
              <a:rPr lang="en-IN" dirty="0" smtClean="0"/>
              <a:t>T</a:t>
            </a:r>
            <a:r>
              <a:rPr lang="en-IN" dirty="0" smtClean="0"/>
              <a:t>he </a:t>
            </a:r>
            <a:r>
              <a:rPr lang="en-IN" dirty="0" smtClean="0"/>
              <a:t>numbers against P and N indicate the numbers of employees who play football and those who don’t respectively, for each combination of gender and age.</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GINI Index</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pic>
        <p:nvPicPr>
          <p:cNvPr id="72706" name="Picture 2"/>
          <p:cNvPicPr>
            <a:picLocks noGrp="1" noChangeAspect="1" noChangeArrowheads="1"/>
          </p:cNvPicPr>
          <p:nvPr>
            <p:ph idx="1"/>
          </p:nvPr>
        </p:nvPicPr>
        <p:blipFill>
          <a:blip r:embed="rId2"/>
          <a:srcRect/>
          <a:stretch>
            <a:fillRect/>
          </a:stretch>
        </p:blipFill>
        <p:spPr bwMode="auto">
          <a:xfrm>
            <a:off x="132324" y="1295400"/>
            <a:ext cx="8706876" cy="483170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normAutofit fontScale="90000"/>
          </a:bodyPr>
          <a:lstStyle/>
          <a:p>
            <a:r>
              <a:rPr lang="en-IN" dirty="0" smtClean="0"/>
              <a:t>Gini Index</a:t>
            </a:r>
            <a:endParaRPr lang="en-IN" dirty="0"/>
          </a:p>
        </p:txBody>
      </p:sp>
      <p:sp>
        <p:nvSpPr>
          <p:cNvPr id="3" name="Content Placeholder 2"/>
          <p:cNvSpPr>
            <a:spLocks noGrp="1"/>
          </p:cNvSpPr>
          <p:nvPr>
            <p:ph idx="1"/>
          </p:nvPr>
        </p:nvSpPr>
        <p:spPr>
          <a:xfrm>
            <a:off x="304800" y="838200"/>
            <a:ext cx="8534400" cy="5486400"/>
          </a:xfrm>
        </p:spPr>
        <p:txBody>
          <a:bodyPr>
            <a:normAutofit/>
          </a:bodyPr>
          <a:lstStyle/>
          <a:p>
            <a:pPr>
              <a:buNone/>
            </a:pPr>
            <a:r>
              <a:rPr lang="en-IN" dirty="0" smtClean="0"/>
              <a:t>There </a:t>
            </a:r>
            <a:r>
              <a:rPr lang="en-IN" dirty="0" smtClean="0"/>
              <a:t>are 1000 employees in total. Let's say, you split the data on gender. On splitting, you get two nodes with 500 observations each, call them male-node and female-node. </a:t>
            </a:r>
          </a:p>
          <a:p>
            <a:pPr>
              <a:buNone/>
            </a:pPr>
            <a:r>
              <a:rPr lang="en-IN" dirty="0" smtClean="0"/>
              <a:t>In the male-node, 300/500 play football. In the female node, only 10/500 play football.</a:t>
            </a:r>
          </a:p>
          <a:p>
            <a:pPr>
              <a:buNone/>
            </a:pPr>
            <a:r>
              <a:rPr lang="en-IN" dirty="0" smtClean="0"/>
              <a:t> </a:t>
            </a:r>
          </a:p>
          <a:p>
            <a:pPr>
              <a:buNone/>
            </a:pPr>
            <a:r>
              <a:rPr lang="en-IN" dirty="0" smtClean="0"/>
              <a:t>Gini index of male-node = 1- P(play football)^2 + P(doesn't play football)^2 = 1- (0.6)^2 + (0.4)^2 = 0.48. </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lstStyle/>
          <a:p>
            <a:r>
              <a:rPr lang="en-IN" dirty="0" smtClean="0"/>
              <a:t>Gini Index</a:t>
            </a:r>
            <a:endParaRPr lang="en-IN" dirty="0"/>
          </a:p>
        </p:txBody>
      </p:sp>
      <p:sp>
        <p:nvSpPr>
          <p:cNvPr id="3" name="Content Placeholder 2"/>
          <p:cNvSpPr>
            <a:spLocks noGrp="1"/>
          </p:cNvSpPr>
          <p:nvPr>
            <p:ph idx="1"/>
          </p:nvPr>
        </p:nvSpPr>
        <p:spPr>
          <a:xfrm>
            <a:off x="381000" y="1295400"/>
            <a:ext cx="8305800" cy="5029200"/>
          </a:xfrm>
        </p:spPr>
        <p:txBody>
          <a:bodyPr/>
          <a:lstStyle/>
          <a:p>
            <a:pPr>
              <a:buNone/>
            </a:pPr>
            <a:r>
              <a:rPr lang="en-IN" dirty="0" smtClean="0"/>
              <a:t>What is the Gini index of female-node?</a:t>
            </a:r>
          </a:p>
          <a:p>
            <a:pPr>
              <a:buNone/>
            </a:pPr>
            <a:r>
              <a:rPr lang="en-IN" dirty="0" smtClean="0"/>
              <a:t> </a:t>
            </a:r>
          </a:p>
          <a:p>
            <a:pPr fontAlgn="t">
              <a:buNone/>
            </a:pPr>
            <a:r>
              <a:rPr lang="en-IN" dirty="0" smtClean="0"/>
              <a:t>A) 1- (0.02)^2 + (0.6)^2</a:t>
            </a:r>
          </a:p>
          <a:p>
            <a:pPr fontAlgn="t">
              <a:buNone/>
            </a:pPr>
            <a:r>
              <a:rPr lang="en-IN" dirty="0" smtClean="0"/>
              <a:t>B) 1- (0.02)^2 + (0.98)^2</a:t>
            </a:r>
          </a:p>
          <a:p>
            <a:pPr fontAlgn="t">
              <a:buNone/>
            </a:pPr>
            <a:r>
              <a:rPr lang="en-IN" dirty="0" smtClean="0"/>
              <a:t>C) 1- (0.6)^2 + (0.98)^2</a:t>
            </a:r>
          </a:p>
          <a:p>
            <a:pPr fontAlgn="t">
              <a:buNone/>
            </a:pPr>
            <a:r>
              <a:rPr lang="en-IN" dirty="0" smtClean="0"/>
              <a:t>D) 1- (0.98)^2 + (0.4)^2</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533400"/>
          </a:xfrm>
        </p:spPr>
        <p:txBody>
          <a:bodyPr>
            <a:normAutofit fontScale="90000"/>
          </a:bodyPr>
          <a:lstStyle/>
          <a:p>
            <a:r>
              <a:rPr lang="en-IN" dirty="0" smtClean="0"/>
              <a:t>Feedback</a:t>
            </a:r>
            <a:endParaRPr lang="en-IN" dirty="0"/>
          </a:p>
        </p:txBody>
      </p:sp>
      <p:sp>
        <p:nvSpPr>
          <p:cNvPr id="3" name="Content Placeholder 2"/>
          <p:cNvSpPr>
            <a:spLocks noGrp="1"/>
          </p:cNvSpPr>
          <p:nvPr>
            <p:ph idx="1"/>
          </p:nvPr>
        </p:nvSpPr>
        <p:spPr>
          <a:xfrm>
            <a:off x="304800" y="914400"/>
            <a:ext cx="8382000" cy="5410200"/>
          </a:xfrm>
        </p:spPr>
        <p:txBody>
          <a:bodyPr/>
          <a:lstStyle/>
          <a:p>
            <a:r>
              <a:rPr lang="en-IN" b="1" dirty="0" smtClean="0"/>
              <a:t>Answer B: Feedback :</a:t>
            </a:r>
            <a:r>
              <a:rPr lang="en-IN" i="1" dirty="0" smtClean="0"/>
              <a:t>The probability that a female plays football = 0.02 and the probability that a female doesn't play football = 0.98.</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rmAutofit fontScale="90000"/>
          </a:bodyPr>
          <a:lstStyle/>
          <a:p>
            <a:r>
              <a:rPr lang="en-IN" dirty="0" smtClean="0"/>
              <a:t>Gini Index on Gender</a:t>
            </a:r>
            <a:endParaRPr lang="en-IN" dirty="0"/>
          </a:p>
        </p:txBody>
      </p:sp>
      <p:sp>
        <p:nvSpPr>
          <p:cNvPr id="3" name="Content Placeholder 2"/>
          <p:cNvSpPr>
            <a:spLocks noGrp="1"/>
          </p:cNvSpPr>
          <p:nvPr>
            <p:ph idx="1"/>
          </p:nvPr>
        </p:nvSpPr>
        <p:spPr>
          <a:xfrm>
            <a:off x="304800" y="1143000"/>
            <a:ext cx="8382000" cy="5181600"/>
          </a:xfrm>
        </p:spPr>
        <p:txBody>
          <a:bodyPr>
            <a:normAutofit/>
          </a:bodyPr>
          <a:lstStyle/>
          <a:p>
            <a:r>
              <a:rPr lang="en-IN" dirty="0" smtClean="0"/>
              <a:t>Split on gender: the two partitions will have 10/500 and 300/500 as the probabilities of finding a football player respectively. Each partition is half the total population.</a:t>
            </a:r>
          </a:p>
          <a:p>
            <a:endParaRPr lang="en-IN" dirty="0" smtClean="0"/>
          </a:p>
          <a:p>
            <a:r>
              <a:rPr lang="en-IN" dirty="0" smtClean="0"/>
              <a:t>The </a:t>
            </a:r>
            <a:r>
              <a:rPr lang="en-IN" b="1" dirty="0" smtClean="0"/>
              <a:t>total Gini index</a:t>
            </a:r>
            <a:r>
              <a:rPr lang="en-IN" dirty="0" smtClean="0"/>
              <a:t> if you split on gender will be</a:t>
            </a:r>
          </a:p>
          <a:p>
            <a:r>
              <a:rPr lang="en-IN" dirty="0" smtClean="0"/>
              <a:t>Gini Index(gender) = (fraction of total observations in male-node)*Gini index of male-node + (fraction of total observations in female-node)*Gini index of female-node</a:t>
            </a:r>
            <a:r>
              <a:rPr lang="en-IN" dirty="0" smtClean="0"/>
              <a:t>.</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29552" cy="838200"/>
          </a:xfrm>
        </p:spPr>
        <p:txBody>
          <a:bodyPr>
            <a:normAutofit fontScale="90000"/>
          </a:bodyPr>
          <a:lstStyle/>
          <a:p>
            <a:r>
              <a:rPr lang="en-IN" sz="4000" dirty="0" smtClean="0"/>
              <a:t>Parametric Vs Non- Parametric Models</a:t>
            </a:r>
            <a:endParaRPr lang="en-IN" sz="4000" dirty="0"/>
          </a:p>
        </p:txBody>
      </p:sp>
      <p:sp>
        <p:nvSpPr>
          <p:cNvPr id="3" name="Content Placeholder 2"/>
          <p:cNvSpPr>
            <a:spLocks noGrp="1"/>
          </p:cNvSpPr>
          <p:nvPr>
            <p:ph idx="1"/>
          </p:nvPr>
        </p:nvSpPr>
        <p:spPr>
          <a:xfrm>
            <a:off x="285720" y="1428736"/>
            <a:ext cx="8401080" cy="3857652"/>
          </a:xfrm>
        </p:spPr>
        <p:txBody>
          <a:bodyPr>
            <a:normAutofit/>
          </a:bodyPr>
          <a:lstStyle/>
          <a:p>
            <a:r>
              <a:rPr lang="en-IN" dirty="0" smtClean="0"/>
              <a:t>A </a:t>
            </a:r>
            <a:r>
              <a:rPr lang="en-IN" b="1" dirty="0" smtClean="0"/>
              <a:t>parametric model </a:t>
            </a:r>
            <a:r>
              <a:rPr lang="en-IN" dirty="0" smtClean="0"/>
              <a:t>is Learning a fixed Number of parameters.  In Linear Regression, as well as Logistic regression, If we given </a:t>
            </a:r>
            <a:r>
              <a:rPr lang="en-IN" b="1" dirty="0" smtClean="0"/>
              <a:t>1 feature </a:t>
            </a:r>
            <a:r>
              <a:rPr lang="en-IN" dirty="0" smtClean="0"/>
              <a:t>to the model, we are sure that the model is learning </a:t>
            </a:r>
            <a:r>
              <a:rPr lang="en-IN" b="1" dirty="0" smtClean="0"/>
              <a:t>2 parameters </a:t>
            </a:r>
            <a:r>
              <a:rPr lang="en-IN" dirty="0" smtClean="0"/>
              <a:t>i.e., </a:t>
            </a:r>
            <a:r>
              <a:rPr lang="en-IN" b="1" dirty="0" smtClean="0"/>
              <a:t>Intercept </a:t>
            </a:r>
            <a:r>
              <a:rPr lang="en-IN" dirty="0" smtClean="0"/>
              <a:t>and </a:t>
            </a:r>
            <a:r>
              <a:rPr lang="en-IN" b="1" dirty="0" smtClean="0"/>
              <a:t>Slope.</a:t>
            </a:r>
          </a:p>
          <a:p>
            <a:endParaRPr lang="en-IN" dirty="0" smtClean="0"/>
          </a:p>
          <a:p>
            <a:r>
              <a:rPr lang="en-IN" dirty="0" smtClean="0"/>
              <a:t>Whereas a non parametric model may learn more or less number of parameters based on the given data. Examples: KNN, Decision Tree,  SVM with Kernels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38200"/>
          </a:xfrm>
        </p:spPr>
        <p:txBody>
          <a:bodyPr/>
          <a:lstStyle/>
          <a:p>
            <a:r>
              <a:rPr lang="en-IN" dirty="0" smtClean="0"/>
              <a:t>Gini Index on Age</a:t>
            </a:r>
            <a:endParaRPr lang="en-IN" dirty="0"/>
          </a:p>
        </p:txBody>
      </p:sp>
      <p:sp>
        <p:nvSpPr>
          <p:cNvPr id="3" name="Content Placeholder 2"/>
          <p:cNvSpPr>
            <a:spLocks noGrp="1"/>
          </p:cNvSpPr>
          <p:nvPr>
            <p:ph idx="1"/>
          </p:nvPr>
        </p:nvSpPr>
        <p:spPr>
          <a:xfrm>
            <a:off x="304800" y="1143000"/>
            <a:ext cx="8382000" cy="5181600"/>
          </a:xfrm>
        </p:spPr>
        <p:txBody>
          <a:bodyPr/>
          <a:lstStyle/>
          <a:p>
            <a:r>
              <a:rPr lang="en-IN" dirty="0" smtClean="0"/>
              <a:t>Split on Age: the two partitions will have 260/700 and 50/250 as the probabilities, and 700 and 300 as the sizes </a:t>
            </a:r>
            <a:r>
              <a:rPr lang="en-IN" dirty="0" smtClean="0"/>
              <a:t>respectively.</a:t>
            </a:r>
            <a:endParaRPr lang="en-IN" dirty="0" smtClean="0"/>
          </a:p>
          <a:p>
            <a:pPr>
              <a:buNone/>
            </a:pPr>
            <a:endParaRPr lang="en-IN" dirty="0" smtClean="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09600"/>
          </a:xfrm>
        </p:spPr>
        <p:txBody>
          <a:bodyPr>
            <a:normAutofit fontScale="90000"/>
          </a:bodyPr>
          <a:lstStyle/>
          <a:p>
            <a:r>
              <a:rPr lang="en-IN" dirty="0" smtClean="0"/>
              <a:t>Gini Calculation</a:t>
            </a:r>
            <a:endParaRPr lang="en-IN" dirty="0"/>
          </a:p>
        </p:txBody>
      </p:sp>
      <p:pic>
        <p:nvPicPr>
          <p:cNvPr id="5" name="Content Placeholder 4" descr="gini.png"/>
          <p:cNvPicPr>
            <a:picLocks noGrp="1" noChangeAspect="1"/>
          </p:cNvPicPr>
          <p:nvPr>
            <p:ph idx="1"/>
          </p:nvPr>
        </p:nvPicPr>
        <p:blipFill>
          <a:blip r:embed="rId2"/>
          <a:stretch>
            <a:fillRect/>
          </a:stretch>
        </p:blipFill>
        <p:spPr>
          <a:xfrm>
            <a:off x="345722" y="838200"/>
            <a:ext cx="8341078" cy="5486401"/>
          </a:xfrm>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838200"/>
          </a:xfrm>
        </p:spPr>
        <p:txBody>
          <a:bodyPr/>
          <a:lstStyle/>
          <a:p>
            <a:r>
              <a:rPr lang="en-IN" dirty="0" smtClean="0"/>
              <a:t>Which feature to use for split?</a:t>
            </a:r>
            <a:endParaRPr lang="en-IN" dirty="0"/>
          </a:p>
        </p:txBody>
      </p:sp>
      <p:sp>
        <p:nvSpPr>
          <p:cNvPr id="3" name="Content Placeholder 2"/>
          <p:cNvSpPr>
            <a:spLocks noGrp="1"/>
          </p:cNvSpPr>
          <p:nvPr>
            <p:ph idx="1"/>
          </p:nvPr>
        </p:nvSpPr>
        <p:spPr>
          <a:xfrm>
            <a:off x="381000" y="1295400"/>
            <a:ext cx="8305800" cy="5029200"/>
          </a:xfrm>
        </p:spPr>
        <p:txBody>
          <a:bodyPr/>
          <a:lstStyle/>
          <a:p>
            <a:r>
              <a:rPr lang="en-IN" dirty="0" smtClean="0"/>
              <a:t>Therefore we would first need to split on the gender, this split gives a higher GINI index for the partitions.</a:t>
            </a:r>
          </a:p>
          <a:p>
            <a:r>
              <a:rPr lang="en-IN" dirty="0" smtClean="0"/>
              <a:t> Gini index can only be used on classification problems where the target attribute is Binary. </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15262" cy="685800"/>
          </a:xfrm>
        </p:spPr>
        <p:txBody>
          <a:bodyPr>
            <a:normAutofit fontScale="90000"/>
          </a:bodyPr>
          <a:lstStyle/>
          <a:p>
            <a:r>
              <a:rPr lang="en-IN" dirty="0" smtClean="0"/>
              <a:t>Entropy</a:t>
            </a:r>
            <a:endParaRPr lang="en-IN" dirty="0"/>
          </a:p>
        </p:txBody>
      </p:sp>
      <p:sp>
        <p:nvSpPr>
          <p:cNvPr id="3" name="Content Placeholder 2"/>
          <p:cNvSpPr>
            <a:spLocks noGrp="1"/>
          </p:cNvSpPr>
          <p:nvPr>
            <p:ph idx="1"/>
          </p:nvPr>
        </p:nvSpPr>
        <p:spPr>
          <a:xfrm>
            <a:off x="304800" y="990600"/>
            <a:ext cx="8610600" cy="4438664"/>
          </a:xfrm>
        </p:spPr>
        <p:txBody>
          <a:bodyPr/>
          <a:lstStyle/>
          <a:p>
            <a:r>
              <a:rPr lang="en-IN" dirty="0" smtClean="0"/>
              <a:t>Entropy which is a central concept in information theory. </a:t>
            </a:r>
          </a:p>
          <a:p>
            <a:r>
              <a:rPr lang="en-IN" dirty="0" smtClean="0"/>
              <a:t>Entropy quantifies the degree of disorder in the data.</a:t>
            </a:r>
          </a:p>
          <a:p>
            <a:r>
              <a:rPr lang="en-IN" dirty="0" smtClean="0"/>
              <a:t>Entropy is always a positive number between zero and 1.</a:t>
            </a:r>
          </a:p>
          <a:p>
            <a:r>
              <a:rPr lang="en-IN" dirty="0" smtClean="0"/>
              <a:t>Another interpretation of entropy is in terms of information content. </a:t>
            </a:r>
          </a:p>
          <a:p>
            <a:r>
              <a:rPr lang="en-IN" dirty="0" smtClean="0"/>
              <a:t>A completely homogeneous dataset has no information content in </a:t>
            </a:r>
            <a:r>
              <a:rPr lang="en-IN" dirty="0" smtClean="0"/>
              <a:t>it, whereas </a:t>
            </a:r>
            <a:r>
              <a:rPr lang="en-IN" dirty="0" smtClean="0"/>
              <a:t>a dataset with a lot of disorder has a lot of latent information waiting to be learnt.</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Entropy</a:t>
            </a:r>
            <a:endParaRPr lang="en-IN" dirty="0"/>
          </a:p>
        </p:txBody>
      </p:sp>
      <p:pic>
        <p:nvPicPr>
          <p:cNvPr id="5" name="Content Placeholder 4" descr="entropy.png"/>
          <p:cNvPicPr>
            <a:picLocks noGrp="1" noChangeAspect="1"/>
          </p:cNvPicPr>
          <p:nvPr>
            <p:ph idx="1"/>
          </p:nvPr>
        </p:nvPicPr>
        <p:blipFill>
          <a:blip r:embed="rId2"/>
          <a:stretch>
            <a:fillRect/>
          </a:stretch>
        </p:blipFill>
        <p:spPr>
          <a:xfrm>
            <a:off x="436202" y="1676400"/>
            <a:ext cx="7259998" cy="2586037"/>
          </a:xfrm>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fontScale="90000"/>
          </a:bodyPr>
          <a:lstStyle/>
          <a:p>
            <a:r>
              <a:rPr lang="en-IN" dirty="0" smtClean="0"/>
              <a:t>Entropy</a:t>
            </a:r>
            <a:endParaRPr lang="en-IN" dirty="0"/>
          </a:p>
        </p:txBody>
      </p:sp>
      <p:sp>
        <p:nvSpPr>
          <p:cNvPr id="3" name="Content Placeholder 2"/>
          <p:cNvSpPr>
            <a:spLocks noGrp="1"/>
          </p:cNvSpPr>
          <p:nvPr>
            <p:ph idx="1"/>
          </p:nvPr>
        </p:nvSpPr>
        <p:spPr>
          <a:xfrm>
            <a:off x="304800" y="990600"/>
            <a:ext cx="8458200" cy="5334000"/>
          </a:xfrm>
        </p:spPr>
        <p:txBody>
          <a:bodyPr>
            <a:normAutofit/>
          </a:bodyPr>
          <a:lstStyle/>
          <a:p>
            <a:r>
              <a:rPr lang="en-IN" dirty="0" smtClean="0"/>
              <a:t>Favours splits with small counts but many unique values.</a:t>
            </a:r>
          </a:p>
          <a:p>
            <a:r>
              <a:rPr lang="en-IN" dirty="0" smtClean="0"/>
              <a:t>Weights probability of class by log(base=2) of the class probability</a:t>
            </a:r>
          </a:p>
          <a:p>
            <a:r>
              <a:rPr lang="en-IN" dirty="0" smtClean="0"/>
              <a:t>A smaller value of Entropy is better.  That makes the difference between the parent node’s entropy larger.</a:t>
            </a:r>
          </a:p>
          <a:p>
            <a:r>
              <a:rPr lang="en-IN" dirty="0" smtClean="0"/>
              <a:t>Information Gain is the Entropy of the parent node minus the entropy of the child nodes.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500858" cy="785818"/>
          </a:xfrm>
        </p:spPr>
        <p:txBody>
          <a:bodyPr>
            <a:normAutofit fontScale="90000"/>
          </a:bodyPr>
          <a:lstStyle/>
          <a:p>
            <a:r>
              <a:rPr lang="en-IN" dirty="0" smtClean="0"/>
              <a:t>Information Gain</a:t>
            </a:r>
            <a:endParaRPr lang="en-IN" dirty="0"/>
          </a:p>
        </p:txBody>
      </p:sp>
      <p:sp>
        <p:nvSpPr>
          <p:cNvPr id="3" name="Content Placeholder 2"/>
          <p:cNvSpPr>
            <a:spLocks noGrp="1"/>
          </p:cNvSpPr>
          <p:nvPr>
            <p:ph idx="1"/>
          </p:nvPr>
        </p:nvSpPr>
        <p:spPr>
          <a:xfrm>
            <a:off x="304800" y="1295400"/>
            <a:ext cx="8382000" cy="5029200"/>
          </a:xfrm>
        </p:spPr>
        <p:txBody>
          <a:bodyPr/>
          <a:lstStyle/>
          <a:p>
            <a:r>
              <a:rPr lang="en-IN" dirty="0" smtClean="0"/>
              <a:t>The information gain is based on the decrease in entropy after a dataset is split on an attribute.</a:t>
            </a:r>
          </a:p>
          <a:p>
            <a:r>
              <a:rPr lang="en-IN" dirty="0" smtClean="0"/>
              <a:t>Constructing a decision tree is all about finding attribute that returns the highest information gain (i.e., the most homogeneous branches).</a:t>
            </a:r>
          </a:p>
          <a:p>
            <a:r>
              <a:rPr lang="en-IN" b="1" dirty="0" smtClean="0"/>
              <a:t> Information gain </a:t>
            </a:r>
            <a:r>
              <a:rPr lang="en-IN" dirty="0" smtClean="0"/>
              <a:t>measures </a:t>
            </a:r>
            <a:r>
              <a:rPr lang="en-IN" b="1" dirty="0" smtClean="0"/>
              <a:t>how much the entropy has decreased</a:t>
            </a:r>
            <a:r>
              <a:rPr lang="en-IN" dirty="0" smtClean="0"/>
              <a:t> between the parent set and the partitions obtained after splitting.</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929486" cy="685800"/>
          </a:xfrm>
        </p:spPr>
        <p:txBody>
          <a:bodyPr>
            <a:normAutofit fontScale="90000"/>
          </a:bodyPr>
          <a:lstStyle/>
          <a:p>
            <a:r>
              <a:rPr lang="en-IN" dirty="0" smtClean="0"/>
              <a:t>Information Gain</a:t>
            </a:r>
            <a:endParaRPr lang="en-IN" dirty="0"/>
          </a:p>
        </p:txBody>
      </p:sp>
      <p:pic>
        <p:nvPicPr>
          <p:cNvPr id="52226" name="Picture 2"/>
          <p:cNvPicPr>
            <a:picLocks noGrp="1" noChangeAspect="1" noChangeArrowheads="1"/>
          </p:cNvPicPr>
          <p:nvPr>
            <p:ph idx="1"/>
          </p:nvPr>
        </p:nvPicPr>
        <p:blipFill>
          <a:blip r:embed="rId2"/>
          <a:srcRect/>
          <a:stretch>
            <a:fillRect/>
          </a:stretch>
        </p:blipFill>
        <p:spPr bwMode="auto">
          <a:xfrm>
            <a:off x="224126" y="914400"/>
            <a:ext cx="8562716" cy="547107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62000"/>
          </a:xfrm>
        </p:spPr>
        <p:txBody>
          <a:bodyPr>
            <a:normAutofit fontScale="90000"/>
          </a:bodyPr>
          <a:lstStyle/>
          <a:p>
            <a:r>
              <a:rPr lang="en-IN" dirty="0" smtClean="0"/>
              <a:t>Information Gain</a:t>
            </a:r>
            <a:endParaRPr lang="en-IN" dirty="0"/>
          </a:p>
        </p:txBody>
      </p:sp>
      <p:sp>
        <p:nvSpPr>
          <p:cNvPr id="3" name="Content Placeholder 2"/>
          <p:cNvSpPr>
            <a:spLocks noGrp="1"/>
          </p:cNvSpPr>
          <p:nvPr>
            <p:ph idx="1"/>
          </p:nvPr>
        </p:nvSpPr>
        <p:spPr>
          <a:xfrm>
            <a:off x="228600" y="1143000"/>
            <a:ext cx="8458200" cy="5181600"/>
          </a:xfrm>
        </p:spPr>
        <p:txBody>
          <a:bodyPr>
            <a:normAutofit/>
          </a:bodyPr>
          <a:lstStyle/>
          <a:p>
            <a:pPr>
              <a:buNone/>
            </a:pPr>
            <a:r>
              <a:rPr lang="en-IN" dirty="0" smtClean="0"/>
              <a:t>When is the information gain maximum? (Select the most appropriate option.)</a:t>
            </a:r>
          </a:p>
          <a:p>
            <a:pPr fontAlgn="t">
              <a:buNone/>
            </a:pPr>
            <a:endParaRPr lang="en-IN" b="1" dirty="0" smtClean="0"/>
          </a:p>
          <a:p>
            <a:pPr fontAlgn="t">
              <a:buNone/>
            </a:pPr>
            <a:r>
              <a:rPr lang="en-IN" dirty="0" smtClean="0"/>
              <a:t>A) When the decrease in entropy, from the parent set to the partitions obtained after splitting, is maximum.</a:t>
            </a:r>
          </a:p>
          <a:p>
            <a:pPr fontAlgn="t">
              <a:buNone/>
            </a:pPr>
            <a:r>
              <a:rPr lang="en-IN" dirty="0" smtClean="0"/>
              <a:t>B) When the decrease in entropy, from the parent set to the partitions obtained after splitting, is minimum.</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85800"/>
          </a:xfrm>
        </p:spPr>
        <p:txBody>
          <a:bodyPr>
            <a:normAutofit fontScale="90000"/>
          </a:bodyPr>
          <a:lstStyle/>
          <a:p>
            <a:r>
              <a:rPr lang="en-IN" dirty="0" smtClean="0"/>
              <a:t>Feedback</a:t>
            </a:r>
            <a:endParaRPr lang="en-IN" dirty="0"/>
          </a:p>
        </p:txBody>
      </p:sp>
      <p:sp>
        <p:nvSpPr>
          <p:cNvPr id="3" name="Content Placeholder 2"/>
          <p:cNvSpPr>
            <a:spLocks noGrp="1"/>
          </p:cNvSpPr>
          <p:nvPr>
            <p:ph idx="1"/>
          </p:nvPr>
        </p:nvSpPr>
        <p:spPr>
          <a:xfrm>
            <a:off x="304800" y="1295400"/>
            <a:ext cx="8382000" cy="5029200"/>
          </a:xfrm>
        </p:spPr>
        <p:txBody>
          <a:bodyPr/>
          <a:lstStyle/>
          <a:p>
            <a:r>
              <a:rPr lang="en-IN" b="1" dirty="0" smtClean="0"/>
              <a:t>Answer A: Feedback :</a:t>
            </a:r>
            <a:r>
              <a:rPr lang="en-IN" i="1" dirty="0" smtClean="0"/>
              <a:t>The information gain is equal to the entropy change from the parent set to the partitions. So it is maximum when the entropy of the parent set minus the entropy of the partitions is maximum.</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500990" cy="685800"/>
          </a:xfrm>
        </p:spPr>
        <p:txBody>
          <a:bodyPr>
            <a:normAutofit fontScale="90000"/>
          </a:bodyPr>
          <a:lstStyle/>
          <a:p>
            <a:r>
              <a:rPr lang="en-IN" dirty="0" smtClean="0"/>
              <a:t>Examples for Parametric Models</a:t>
            </a:r>
            <a:endParaRPr lang="en-IN" dirty="0"/>
          </a:p>
        </p:txBody>
      </p:sp>
      <p:sp>
        <p:nvSpPr>
          <p:cNvPr id="3" name="Content Placeholder 2"/>
          <p:cNvSpPr>
            <a:spLocks noGrp="1"/>
          </p:cNvSpPr>
          <p:nvPr>
            <p:ph idx="1"/>
          </p:nvPr>
        </p:nvSpPr>
        <p:spPr>
          <a:xfrm>
            <a:off x="304800" y="1371600"/>
            <a:ext cx="8382000" cy="4129102"/>
          </a:xfrm>
        </p:spPr>
        <p:txBody>
          <a:bodyPr/>
          <a:lstStyle/>
          <a:p>
            <a:pPr fontAlgn="base"/>
            <a:r>
              <a:rPr lang="en-IN" dirty="0" smtClean="0"/>
              <a:t>Linear Regression</a:t>
            </a:r>
          </a:p>
          <a:p>
            <a:pPr fontAlgn="base"/>
            <a:r>
              <a:rPr lang="en-IN" dirty="0" smtClean="0"/>
              <a:t>Logistic Regression</a:t>
            </a:r>
          </a:p>
          <a:p>
            <a:pPr fontAlgn="base"/>
            <a:r>
              <a:rPr lang="en-IN" dirty="0" smtClean="0"/>
              <a:t>NaiveBayes</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fontScale="90000"/>
          </a:bodyPr>
          <a:lstStyle/>
          <a:p>
            <a:r>
              <a:rPr lang="en-IN" dirty="0" smtClean="0"/>
              <a:t>Regression with Decision Trees</a:t>
            </a:r>
            <a:endParaRPr lang="en-IN" dirty="0"/>
          </a:p>
        </p:txBody>
      </p:sp>
      <p:sp>
        <p:nvSpPr>
          <p:cNvPr id="3" name="Content Placeholder 2"/>
          <p:cNvSpPr>
            <a:spLocks noGrp="1"/>
          </p:cNvSpPr>
          <p:nvPr>
            <p:ph idx="1"/>
          </p:nvPr>
        </p:nvSpPr>
        <p:spPr>
          <a:xfrm>
            <a:off x="381000" y="990600"/>
            <a:ext cx="8305800" cy="5334000"/>
          </a:xfrm>
        </p:spPr>
        <p:txBody>
          <a:bodyPr/>
          <a:lstStyle/>
          <a:p>
            <a:r>
              <a:rPr lang="en-IN" dirty="0" smtClean="0"/>
              <a:t>There are cases where you cannot directly apply linear regression to solve a regression problem. </a:t>
            </a:r>
          </a:p>
          <a:p>
            <a:r>
              <a:rPr lang="en-IN" dirty="0" smtClean="0"/>
              <a:t>Linear regression will fit only one model to the entire data set; whereas you may want to </a:t>
            </a:r>
            <a:r>
              <a:rPr lang="en-IN" b="1" dirty="0" smtClean="0"/>
              <a:t>divide the data set into multiple subsets</a:t>
            </a:r>
            <a:r>
              <a:rPr lang="en-IN" dirty="0" smtClean="0"/>
              <a:t> and apply linear regression to each set separately.</a:t>
            </a:r>
          </a:p>
          <a:p>
            <a:r>
              <a:rPr lang="en-IN" dirty="0" smtClean="0"/>
              <a:t>In regression problems, a decision tree splits the data into multiple subsets. </a:t>
            </a:r>
          </a:p>
          <a:p>
            <a:r>
              <a:rPr lang="en-IN" dirty="0" smtClean="0"/>
              <a:t>The difference between decision tree classification and decision tree regression is that in regression,</a:t>
            </a:r>
            <a:r>
              <a:rPr lang="en-IN" b="1" dirty="0" smtClean="0"/>
              <a:t> each leaf represents a linear regression model</a:t>
            </a:r>
            <a:r>
              <a:rPr lang="en-IN" dirty="0" smtClean="0"/>
              <a:t>, as opposed to a class label.</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fontScale="90000"/>
          </a:bodyPr>
          <a:lstStyle/>
          <a:p>
            <a:r>
              <a:rPr lang="en-IN" dirty="0" smtClean="0"/>
              <a:t>Splitting by R-squared </a:t>
            </a:r>
            <a:endParaRPr lang="en-IN" dirty="0"/>
          </a:p>
        </p:txBody>
      </p:sp>
      <p:sp>
        <p:nvSpPr>
          <p:cNvPr id="3" name="Content Placeholder 2"/>
          <p:cNvSpPr>
            <a:spLocks noGrp="1"/>
          </p:cNvSpPr>
          <p:nvPr>
            <p:ph idx="1"/>
          </p:nvPr>
        </p:nvSpPr>
        <p:spPr>
          <a:xfrm>
            <a:off x="381000" y="1219200"/>
            <a:ext cx="8458200" cy="5105400"/>
          </a:xfrm>
        </p:spPr>
        <p:txBody>
          <a:bodyPr/>
          <a:lstStyle/>
          <a:p>
            <a:r>
              <a:rPr lang="en-IN" dirty="0" smtClean="0"/>
              <a:t>How is splitting done for continuous output variables? </a:t>
            </a:r>
          </a:p>
          <a:p>
            <a:pPr>
              <a:buNone/>
            </a:pPr>
            <a:endParaRPr lang="en-IN" dirty="0" smtClean="0"/>
          </a:p>
          <a:p>
            <a:r>
              <a:rPr lang="en-IN" dirty="0" smtClean="0"/>
              <a:t>We calculate the R-Square of data sets (before and after splitting) in a similar manner to what you do for linear regression models. So split the data such that the R-Square of the partitions obtained after splitting is greater than that of the original or parent data set. </a:t>
            </a:r>
          </a:p>
          <a:p>
            <a:r>
              <a:rPr lang="en-IN" dirty="0" smtClean="0"/>
              <a:t>In other words, the fit of the model should be as ‘good’ as possible after splitting.</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fontScale="90000"/>
          </a:bodyPr>
          <a:lstStyle/>
          <a:p>
            <a:r>
              <a:rPr lang="en-IN" dirty="0" smtClean="0"/>
              <a:t>Regression</a:t>
            </a:r>
            <a:endParaRPr lang="en-IN" dirty="0"/>
          </a:p>
        </p:txBody>
      </p:sp>
      <p:sp>
        <p:nvSpPr>
          <p:cNvPr id="3" name="Content Placeholder 2"/>
          <p:cNvSpPr>
            <a:spLocks noGrp="1"/>
          </p:cNvSpPr>
          <p:nvPr>
            <p:ph idx="1"/>
          </p:nvPr>
        </p:nvSpPr>
        <p:spPr>
          <a:xfrm>
            <a:off x="304800" y="1143000"/>
            <a:ext cx="8382000" cy="5181600"/>
          </a:xfrm>
        </p:spPr>
        <p:txBody>
          <a:bodyPr>
            <a:normAutofit/>
          </a:bodyPr>
          <a:lstStyle/>
          <a:p>
            <a:pPr>
              <a:buNone/>
            </a:pPr>
            <a:r>
              <a:rPr lang="en-IN" dirty="0" smtClean="0"/>
              <a:t>Select all that is correct about decision tree classification and regression models.(More than one correct answer )</a:t>
            </a:r>
          </a:p>
          <a:p>
            <a:pPr fontAlgn="t">
              <a:buNone/>
            </a:pPr>
            <a:endParaRPr lang="en-IN" b="1" dirty="0" smtClean="0"/>
          </a:p>
          <a:p>
            <a:pPr fontAlgn="t">
              <a:buNone/>
            </a:pPr>
            <a:r>
              <a:rPr lang="en-IN" dirty="0" smtClean="0"/>
              <a:t>A) Leaves in classification contain labels.</a:t>
            </a:r>
          </a:p>
          <a:p>
            <a:pPr fontAlgn="t">
              <a:buNone/>
            </a:pPr>
            <a:r>
              <a:rPr lang="en-IN" dirty="0" smtClean="0"/>
              <a:t>B) Leaves in regression contain labels.</a:t>
            </a:r>
          </a:p>
          <a:p>
            <a:pPr fontAlgn="t">
              <a:buNone/>
            </a:pPr>
            <a:r>
              <a:rPr lang="en-IN" dirty="0" smtClean="0"/>
              <a:t>C) Leaves in classification contain models.</a:t>
            </a:r>
          </a:p>
          <a:p>
            <a:pPr fontAlgn="t">
              <a:buNone/>
            </a:pPr>
            <a:r>
              <a:rPr lang="en-IN" dirty="0" smtClean="0"/>
              <a:t>D) Leaves in regression contain models.</a:t>
            </a:r>
          </a:p>
          <a:p>
            <a:pPr>
              <a:buNone/>
            </a:pP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r>
              <a:rPr lang="en-IN" dirty="0" smtClean="0"/>
              <a:t>Feedback</a:t>
            </a:r>
            <a:endParaRPr lang="en-IN" dirty="0"/>
          </a:p>
        </p:txBody>
      </p:sp>
      <p:sp>
        <p:nvSpPr>
          <p:cNvPr id="3" name="Content Placeholder 2"/>
          <p:cNvSpPr>
            <a:spLocks noGrp="1"/>
          </p:cNvSpPr>
          <p:nvPr>
            <p:ph idx="1"/>
          </p:nvPr>
        </p:nvSpPr>
        <p:spPr>
          <a:xfrm>
            <a:off x="304800" y="1219200"/>
            <a:ext cx="8382000" cy="5105400"/>
          </a:xfrm>
        </p:spPr>
        <p:txBody>
          <a:bodyPr/>
          <a:lstStyle/>
          <a:p>
            <a:pPr>
              <a:buNone/>
            </a:pPr>
            <a:r>
              <a:rPr lang="en-IN" b="1" dirty="0" smtClean="0"/>
              <a:t>A) Leaves in classification contain labels.</a:t>
            </a:r>
          </a:p>
          <a:p>
            <a:r>
              <a:rPr lang="en-IN" b="1" dirty="0" smtClean="0"/>
              <a:t>Feedback :</a:t>
            </a:r>
            <a:r>
              <a:rPr lang="en-IN" dirty="0" smtClean="0"/>
              <a:t>In classification, the target variable is discrete. Hence, each data point in a leaf has an associated class label.</a:t>
            </a:r>
          </a:p>
          <a:p>
            <a:pPr fontAlgn="t">
              <a:buNone/>
            </a:pPr>
            <a:r>
              <a:rPr lang="en-IN" b="1" dirty="0" smtClean="0"/>
              <a:t>D) Leaves in regression contain models.</a:t>
            </a:r>
          </a:p>
          <a:p>
            <a:pPr fontAlgn="t"/>
            <a:r>
              <a:rPr lang="en-IN" b="1" dirty="0" smtClean="0"/>
              <a:t>Feedback :</a:t>
            </a:r>
            <a:r>
              <a:rPr lang="en-IN" dirty="0" smtClean="0"/>
              <a:t>True. Each leaf in regression contains a model that is used to make predictions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09600"/>
          </a:xfrm>
        </p:spPr>
        <p:txBody>
          <a:bodyPr>
            <a:normAutofit fontScale="90000"/>
          </a:bodyPr>
          <a:lstStyle/>
          <a:p>
            <a:r>
              <a:rPr lang="en-IN" dirty="0" smtClean="0"/>
              <a:t>Reduction in Variance</a:t>
            </a:r>
            <a:endParaRPr lang="en-IN" dirty="0"/>
          </a:p>
        </p:txBody>
      </p:sp>
      <p:sp>
        <p:nvSpPr>
          <p:cNvPr id="3" name="Content Placeholder 2"/>
          <p:cNvSpPr>
            <a:spLocks noGrp="1"/>
          </p:cNvSpPr>
          <p:nvPr>
            <p:ph idx="1"/>
          </p:nvPr>
        </p:nvSpPr>
        <p:spPr>
          <a:xfrm>
            <a:off x="457200" y="990600"/>
            <a:ext cx="8229600" cy="5334000"/>
          </a:xfrm>
        </p:spPr>
        <p:txBody>
          <a:bodyPr/>
          <a:lstStyle/>
          <a:p>
            <a:r>
              <a:rPr lang="en-IN" dirty="0" smtClean="0"/>
              <a:t>Variance reduction is often employed in cases where the </a:t>
            </a:r>
            <a:r>
              <a:rPr lang="en-IN" b="1" dirty="0" smtClean="0"/>
              <a:t>target variable is continuous </a:t>
            </a:r>
            <a:r>
              <a:rPr lang="en-IN" dirty="0" smtClean="0"/>
              <a:t>(regression tree), meaning that use of many other metrics would first require discretization before being applied. </a:t>
            </a:r>
          </a:p>
          <a:p>
            <a:r>
              <a:rPr lang="en-IN" dirty="0" smtClean="0"/>
              <a:t>The variance reduction of a node </a:t>
            </a:r>
            <a:r>
              <a:rPr lang="en-IN" i="1" dirty="0" smtClean="0"/>
              <a:t>N</a:t>
            </a:r>
            <a:r>
              <a:rPr lang="en-IN" dirty="0" smtClean="0"/>
              <a:t> is defined as the total reduction of the variance of the target variable, due to the split at this node</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762000"/>
          </a:xfrm>
        </p:spPr>
        <p:txBody>
          <a:bodyPr>
            <a:normAutofit/>
          </a:bodyPr>
          <a:lstStyle/>
          <a:p>
            <a:r>
              <a:rPr lang="en-IN" sz="4000" dirty="0" smtClean="0"/>
              <a:t>DT- Regression- Test your understanding</a:t>
            </a:r>
            <a:endParaRPr lang="en-IN" sz="4000" dirty="0"/>
          </a:p>
        </p:txBody>
      </p:sp>
      <p:sp>
        <p:nvSpPr>
          <p:cNvPr id="3" name="Content Placeholder 2"/>
          <p:cNvSpPr>
            <a:spLocks noGrp="1"/>
          </p:cNvSpPr>
          <p:nvPr>
            <p:ph idx="1"/>
          </p:nvPr>
        </p:nvSpPr>
        <p:spPr>
          <a:xfrm>
            <a:off x="304800" y="1143000"/>
            <a:ext cx="8610600" cy="5181600"/>
          </a:xfrm>
        </p:spPr>
        <p:txBody>
          <a:bodyPr>
            <a:normAutofit/>
          </a:bodyPr>
          <a:lstStyle/>
          <a:p>
            <a:pPr>
              <a:buNone/>
            </a:pPr>
            <a:r>
              <a:rPr lang="en-IN" dirty="0" smtClean="0"/>
              <a:t>Which homogeneity measure is used in tree regression? </a:t>
            </a:r>
          </a:p>
          <a:p>
            <a:pPr fontAlgn="t">
              <a:buNone/>
            </a:pPr>
            <a:endParaRPr lang="en-IN" dirty="0" smtClean="0"/>
          </a:p>
          <a:p>
            <a:pPr fontAlgn="t">
              <a:buNone/>
            </a:pPr>
            <a:r>
              <a:rPr lang="en-IN" dirty="0" smtClean="0"/>
              <a:t>A) Gini Index</a:t>
            </a:r>
          </a:p>
          <a:p>
            <a:pPr fontAlgn="t">
              <a:buNone/>
            </a:pPr>
            <a:r>
              <a:rPr lang="en-IN" dirty="0" smtClean="0"/>
              <a:t>B) Information gain</a:t>
            </a:r>
          </a:p>
          <a:p>
            <a:pPr fontAlgn="t">
              <a:buNone/>
            </a:pPr>
            <a:r>
              <a:rPr lang="en-IN" dirty="0" smtClean="0"/>
              <a:t>C) R-Square</a:t>
            </a:r>
            <a:endParaRPr lang="en-IN" b="1" dirty="0" smtClean="0"/>
          </a:p>
          <a:p>
            <a:pPr fontAlgn="t">
              <a:buNone/>
            </a:pPr>
            <a:r>
              <a:rPr lang="en-IN" dirty="0" smtClean="0"/>
              <a:t>D) Entropy</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normAutofit fontScale="90000"/>
          </a:bodyPr>
          <a:lstStyle/>
          <a:p>
            <a:r>
              <a:rPr lang="en-IN" dirty="0" smtClean="0"/>
              <a:t>Feedback</a:t>
            </a:r>
            <a:endParaRPr lang="en-IN" dirty="0"/>
          </a:p>
        </p:txBody>
      </p:sp>
      <p:sp>
        <p:nvSpPr>
          <p:cNvPr id="3" name="Content Placeholder 2"/>
          <p:cNvSpPr>
            <a:spLocks noGrp="1"/>
          </p:cNvSpPr>
          <p:nvPr>
            <p:ph idx="1"/>
          </p:nvPr>
        </p:nvSpPr>
        <p:spPr>
          <a:xfrm>
            <a:off x="304800" y="1066800"/>
            <a:ext cx="8610600" cy="5257800"/>
          </a:xfrm>
        </p:spPr>
        <p:txBody>
          <a:bodyPr/>
          <a:lstStyle/>
          <a:p>
            <a:r>
              <a:rPr lang="en-IN" b="1" dirty="0" smtClean="0"/>
              <a:t>Feedback :</a:t>
            </a:r>
            <a:r>
              <a:rPr lang="en-IN" dirty="0" smtClean="0"/>
              <a:t>R-Square</a:t>
            </a:r>
            <a:r>
              <a:rPr lang="en-IN" i="1" dirty="0" smtClean="0"/>
              <a:t> is used to measure the homogeneity in regression, where the target variable is continuous.</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normAutofit/>
          </a:bodyPr>
          <a:lstStyle/>
          <a:p>
            <a:r>
              <a:rPr lang="en-IN" sz="4000" dirty="0" smtClean="0"/>
              <a:t>Constructing </a:t>
            </a:r>
            <a:r>
              <a:rPr lang="en-IN" sz="4000" dirty="0" smtClean="0"/>
              <a:t>a </a:t>
            </a:r>
            <a:r>
              <a:rPr lang="en-IN" sz="4000" dirty="0" smtClean="0"/>
              <a:t>DT-Test our Understanding</a:t>
            </a:r>
            <a:endParaRPr lang="en-IN" sz="4000" dirty="0"/>
          </a:p>
        </p:txBody>
      </p:sp>
      <p:sp>
        <p:nvSpPr>
          <p:cNvPr id="3" name="Content Placeholder 2"/>
          <p:cNvSpPr>
            <a:spLocks noGrp="1"/>
          </p:cNvSpPr>
          <p:nvPr>
            <p:ph idx="1"/>
          </p:nvPr>
        </p:nvSpPr>
        <p:spPr>
          <a:xfrm>
            <a:off x="228600" y="990600"/>
            <a:ext cx="8534400" cy="5410200"/>
          </a:xfrm>
        </p:spPr>
        <p:txBody>
          <a:bodyPr>
            <a:normAutofit fontScale="85000" lnSpcReduction="20000"/>
          </a:bodyPr>
          <a:lstStyle/>
          <a:p>
            <a:pPr>
              <a:buNone/>
            </a:pPr>
            <a:r>
              <a:rPr lang="en-IN" dirty="0" smtClean="0"/>
              <a:t>Arrange </a:t>
            </a:r>
            <a:r>
              <a:rPr lang="en-IN" dirty="0" smtClean="0"/>
              <a:t>the following steps in the order of their occurrence: </a:t>
            </a:r>
          </a:p>
          <a:p>
            <a:pPr>
              <a:buNone/>
            </a:pPr>
            <a:endParaRPr lang="en-IN" dirty="0" smtClean="0"/>
          </a:p>
          <a:p>
            <a:pPr>
              <a:buNone/>
            </a:pPr>
            <a:r>
              <a:rPr lang="en-IN" dirty="0" smtClean="0"/>
              <a:t>1) Now that the R2 is sufficiently high, stop splitting.</a:t>
            </a:r>
          </a:p>
          <a:p>
            <a:pPr>
              <a:buNone/>
            </a:pPr>
            <a:r>
              <a:rPr lang="en-IN" dirty="0" smtClean="0"/>
              <a:t>2) You have a data set, D, with categorical as well as numerical attributes and continuous target variables. So it is a regression problem. Hence, you apply decision tree regression to it.</a:t>
            </a:r>
          </a:p>
          <a:p>
            <a:pPr>
              <a:buNone/>
            </a:pPr>
            <a:r>
              <a:rPr lang="en-IN" dirty="0" smtClean="0"/>
              <a:t>3) Split the original data set, D, on the selected attribute.</a:t>
            </a:r>
          </a:p>
          <a:p>
            <a:pPr>
              <a:buNone/>
            </a:pPr>
            <a:r>
              <a:rPr lang="en-IN" dirty="0" smtClean="0"/>
              <a:t>4) After selecting the homogeneity measure, you need to decide the first attribute to split the original data set, D, on.</a:t>
            </a:r>
          </a:p>
          <a:p>
            <a:pPr>
              <a:buNone/>
            </a:pPr>
            <a:r>
              <a:rPr lang="en-IN" dirty="0" smtClean="0"/>
              <a:t>5) Keep on splitting the subsequent data sets till you get a sufficiently high R2.</a:t>
            </a:r>
          </a:p>
          <a:p>
            <a:pPr>
              <a:buNone/>
            </a:pPr>
            <a:r>
              <a:rPr lang="en-IN" dirty="0" smtClean="0"/>
              <a:t>6) Select a homogeneity measure for splitting. Since it is regression, let’s choose R2.</a:t>
            </a:r>
          </a:p>
          <a:p>
            <a:pPr>
              <a:buNone/>
            </a:pPr>
            <a:r>
              <a:rPr lang="en-IN" dirty="0" smtClean="0"/>
              <a:t>7) Each leaf will now represent a linear regression model.</a:t>
            </a:r>
          </a:p>
          <a:p>
            <a:pPr>
              <a:buNone/>
            </a:pPr>
            <a:r>
              <a:rPr lang="en-IN" dirty="0" smtClean="0"/>
              <a:t>8) Split ‘D’ on all the attributes one by one, and select the attribute that results in the maximum increase in homogeneity after splitting.</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IN" dirty="0" smtClean="0"/>
              <a:t>Choose the correct order</a:t>
            </a:r>
            <a:endParaRPr lang="en-IN" dirty="0"/>
          </a:p>
        </p:txBody>
      </p:sp>
      <p:sp>
        <p:nvSpPr>
          <p:cNvPr id="3" name="Content Placeholder 2"/>
          <p:cNvSpPr>
            <a:spLocks noGrp="1"/>
          </p:cNvSpPr>
          <p:nvPr>
            <p:ph idx="1"/>
          </p:nvPr>
        </p:nvSpPr>
        <p:spPr>
          <a:xfrm>
            <a:off x="304800" y="1295400"/>
            <a:ext cx="8382000" cy="5029200"/>
          </a:xfrm>
        </p:spPr>
        <p:txBody>
          <a:bodyPr>
            <a:normAutofit/>
          </a:bodyPr>
          <a:lstStyle/>
          <a:p>
            <a:pPr fontAlgn="t">
              <a:buNone/>
            </a:pPr>
            <a:r>
              <a:rPr lang="en-IN" dirty="0" smtClean="0"/>
              <a:t>A) 6, 2, 8, 1, 7, 4, 3, 5</a:t>
            </a:r>
          </a:p>
          <a:p>
            <a:pPr fontAlgn="t">
              <a:buNone/>
            </a:pPr>
            <a:r>
              <a:rPr lang="en-IN" dirty="0" smtClean="0"/>
              <a:t>B) 2, 6, 4, 8, 3, 5, 1, 7</a:t>
            </a:r>
          </a:p>
          <a:p>
            <a:pPr fontAlgn="t">
              <a:buNone/>
            </a:pPr>
            <a:r>
              <a:rPr lang="en-IN" dirty="0" smtClean="0"/>
              <a:t>C) 2, 6, 4, 8, 3, 1, 5, 7</a:t>
            </a:r>
          </a:p>
          <a:p>
            <a:pPr fontAlgn="t">
              <a:buNone/>
            </a:pPr>
            <a:r>
              <a:rPr lang="en-IN" dirty="0" smtClean="0"/>
              <a:t>D) 3, 2, 8, 5, 1, 7, 4, 6</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fontScale="90000"/>
          </a:bodyPr>
          <a:lstStyle/>
          <a:p>
            <a:r>
              <a:rPr lang="en-IN" dirty="0" smtClean="0"/>
              <a:t>Feedback</a:t>
            </a:r>
            <a:endParaRPr lang="en-IN" dirty="0"/>
          </a:p>
        </p:txBody>
      </p:sp>
      <p:sp>
        <p:nvSpPr>
          <p:cNvPr id="3" name="Content Placeholder 2"/>
          <p:cNvSpPr>
            <a:spLocks noGrp="1"/>
          </p:cNvSpPr>
          <p:nvPr>
            <p:ph idx="1"/>
          </p:nvPr>
        </p:nvSpPr>
        <p:spPr>
          <a:xfrm>
            <a:off x="228600" y="1066800"/>
            <a:ext cx="8458200" cy="5257800"/>
          </a:xfrm>
        </p:spPr>
        <p:txBody>
          <a:bodyPr/>
          <a:lstStyle/>
          <a:p>
            <a:r>
              <a:rPr lang="en-IN" b="1" dirty="0" smtClean="0"/>
              <a:t>Answer B: Feedback :</a:t>
            </a:r>
            <a:r>
              <a:rPr lang="en-IN" i="1" dirty="0" smtClean="0"/>
              <a:t>First, decide if it’s a classification problem or a regression problem. Then, select a homogeneity measure for splitting, and select the first attribute for splitting out of the many. </a:t>
            </a:r>
            <a:endParaRPr lang="en-IN" i="1" dirty="0" smtClean="0"/>
          </a:p>
          <a:p>
            <a:r>
              <a:rPr lang="en-IN" i="1" dirty="0" smtClean="0"/>
              <a:t>After </a:t>
            </a:r>
            <a:r>
              <a:rPr lang="en-IN" i="1" dirty="0" smtClean="0"/>
              <a:t>this, split the original data set on the selected attribute, and keep splitting till you get a sufficiently high </a:t>
            </a:r>
            <a:r>
              <a:rPr lang="en-IN" dirty="0" smtClean="0"/>
              <a:t>R2</a:t>
            </a:r>
            <a:r>
              <a:rPr lang="en-IN" i="1" dirty="0" smtClean="0"/>
              <a:t>. Once you stop splitting, you will get leaves containing linear regression models.</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915276" cy="685800"/>
          </a:xfrm>
        </p:spPr>
        <p:txBody>
          <a:bodyPr>
            <a:normAutofit/>
          </a:bodyPr>
          <a:lstStyle/>
          <a:p>
            <a:r>
              <a:rPr lang="en-IN" sz="4000" dirty="0" smtClean="0"/>
              <a:t>Benefits of Parametric ML Algorithms</a:t>
            </a:r>
            <a:endParaRPr lang="en-IN" sz="4000" dirty="0"/>
          </a:p>
        </p:txBody>
      </p:sp>
      <p:sp>
        <p:nvSpPr>
          <p:cNvPr id="3" name="Content Placeholder 2"/>
          <p:cNvSpPr>
            <a:spLocks noGrp="1"/>
          </p:cNvSpPr>
          <p:nvPr>
            <p:ph idx="1"/>
          </p:nvPr>
        </p:nvSpPr>
        <p:spPr>
          <a:xfrm>
            <a:off x="214282" y="1500174"/>
            <a:ext cx="8715436" cy="4214842"/>
          </a:xfrm>
        </p:spPr>
        <p:txBody>
          <a:bodyPr>
            <a:normAutofit/>
          </a:bodyPr>
          <a:lstStyle/>
          <a:p>
            <a:pPr fontAlgn="base"/>
            <a:r>
              <a:rPr lang="en-IN" b="1" dirty="0" smtClean="0"/>
              <a:t>Simpler</a:t>
            </a:r>
            <a:r>
              <a:rPr lang="en-IN" dirty="0" smtClean="0"/>
              <a:t>: These methods are easier to understand and interpret results.</a:t>
            </a:r>
          </a:p>
          <a:p>
            <a:pPr fontAlgn="base"/>
            <a:r>
              <a:rPr lang="en-IN" b="1" dirty="0" smtClean="0"/>
              <a:t>Speed</a:t>
            </a:r>
            <a:r>
              <a:rPr lang="en-IN" dirty="0" smtClean="0"/>
              <a:t>: Parametric models are very fast to learn from data.</a:t>
            </a:r>
          </a:p>
          <a:p>
            <a:pPr fontAlgn="base"/>
            <a:r>
              <a:rPr lang="en-IN" b="1" dirty="0" smtClean="0"/>
              <a:t>Less Data</a:t>
            </a:r>
            <a:r>
              <a:rPr lang="en-IN" dirty="0" smtClean="0"/>
              <a:t>: They do not require as much training data and can work well even if the fit to the data is not perfect.</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572427" cy="736568"/>
          </a:xfrm>
        </p:spPr>
        <p:txBody>
          <a:bodyPr>
            <a:normAutofit/>
          </a:bodyPr>
          <a:lstStyle/>
          <a:p>
            <a:r>
              <a:rPr lang="en-US" sz="4000" dirty="0"/>
              <a:t>GREEDY Decision Tree Algorithm</a:t>
            </a:r>
          </a:p>
        </p:txBody>
      </p:sp>
      <p:sp>
        <p:nvSpPr>
          <p:cNvPr id="9" name="Rounded Rectangle 8"/>
          <p:cNvSpPr/>
          <p:nvPr/>
        </p:nvSpPr>
        <p:spPr>
          <a:xfrm>
            <a:off x="3685512" y="1325441"/>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A</a:t>
            </a:r>
          </a:p>
        </p:txBody>
      </p:sp>
      <p:grpSp>
        <p:nvGrpSpPr>
          <p:cNvPr id="3" name="Group 86"/>
          <p:cNvGrpSpPr/>
          <p:nvPr/>
        </p:nvGrpSpPr>
        <p:grpSpPr>
          <a:xfrm>
            <a:off x="794746" y="1788202"/>
            <a:ext cx="6796850" cy="1201682"/>
            <a:chOff x="794746" y="1788202"/>
            <a:chExt cx="6796850" cy="1201682"/>
          </a:xfrm>
        </p:grpSpPr>
        <p:sp>
          <p:nvSpPr>
            <p:cNvPr id="5" name="Oval 4"/>
            <p:cNvSpPr/>
            <p:nvPr/>
          </p:nvSpPr>
          <p:spPr>
            <a:xfrm>
              <a:off x="794746" y="2394493"/>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a1</a:t>
              </a:r>
            </a:p>
          </p:txBody>
        </p:sp>
        <p:sp>
          <p:nvSpPr>
            <p:cNvPr id="7" name="Oval 6"/>
            <p:cNvSpPr/>
            <p:nvPr/>
          </p:nvSpPr>
          <p:spPr>
            <a:xfrm>
              <a:off x="3610178" y="2276112"/>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a2</a:t>
              </a:r>
            </a:p>
          </p:txBody>
        </p:sp>
        <p:sp>
          <p:nvSpPr>
            <p:cNvPr id="8" name="Oval 7"/>
            <p:cNvSpPr/>
            <p:nvPr/>
          </p:nvSpPr>
          <p:spPr>
            <a:xfrm>
              <a:off x="6883672" y="2394493"/>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a3</a:t>
              </a:r>
            </a:p>
          </p:txBody>
        </p:sp>
        <p:cxnSp>
          <p:nvCxnSpPr>
            <p:cNvPr id="11" name="Straight Arrow Connector 10"/>
            <p:cNvCxnSpPr>
              <a:stCxn id="9" idx="2"/>
              <a:endCxn id="5" idx="0"/>
            </p:cNvCxnSpPr>
            <p:nvPr/>
          </p:nvCxnSpPr>
          <p:spPr>
            <a:xfrm flipH="1">
              <a:off x="1148708" y="1788202"/>
              <a:ext cx="2822008" cy="606291"/>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a:endCxn id="7" idx="0"/>
            </p:cNvCxnSpPr>
            <p:nvPr/>
          </p:nvCxnSpPr>
          <p:spPr>
            <a:xfrm flipH="1">
              <a:off x="3964140" y="1788202"/>
              <a:ext cx="6576" cy="487910"/>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2"/>
              <a:endCxn id="8" idx="0"/>
            </p:cNvCxnSpPr>
            <p:nvPr/>
          </p:nvCxnSpPr>
          <p:spPr>
            <a:xfrm>
              <a:off x="3970716" y="1788202"/>
              <a:ext cx="3266918" cy="606291"/>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 name="Group 87"/>
          <p:cNvGrpSpPr/>
          <p:nvPr/>
        </p:nvGrpSpPr>
        <p:grpSpPr>
          <a:xfrm>
            <a:off x="155580" y="2989884"/>
            <a:ext cx="1986255" cy="1648298"/>
            <a:chOff x="155580" y="2989884"/>
            <a:chExt cx="1986255" cy="1648298"/>
          </a:xfrm>
        </p:grpSpPr>
        <p:sp>
          <p:nvSpPr>
            <p:cNvPr id="21" name="Oval 20"/>
            <p:cNvSpPr/>
            <p:nvPr/>
          </p:nvSpPr>
          <p:spPr>
            <a:xfrm>
              <a:off x="155580" y="4042791"/>
              <a:ext cx="707924" cy="595391"/>
            </a:xfrm>
            <a:prstGeom prst="ellipse">
              <a:avLst/>
            </a:prstGeom>
            <a:solidFill>
              <a:srgbClr val="FF0000">
                <a:alpha val="39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c1</a:t>
              </a:r>
            </a:p>
          </p:txBody>
        </p:sp>
        <p:sp>
          <p:nvSpPr>
            <p:cNvPr id="22" name="Oval 21"/>
            <p:cNvSpPr/>
            <p:nvPr/>
          </p:nvSpPr>
          <p:spPr>
            <a:xfrm>
              <a:off x="1433911" y="4042791"/>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c2</a:t>
              </a:r>
            </a:p>
          </p:txBody>
        </p:sp>
        <p:sp>
          <p:nvSpPr>
            <p:cNvPr id="24" name="Rounded Rectangle 23"/>
            <p:cNvSpPr/>
            <p:nvPr/>
          </p:nvSpPr>
          <p:spPr>
            <a:xfrm>
              <a:off x="863504" y="3328882"/>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C</a:t>
              </a:r>
            </a:p>
          </p:txBody>
        </p:sp>
        <p:cxnSp>
          <p:nvCxnSpPr>
            <p:cNvPr id="25" name="Straight Arrow Connector 24"/>
            <p:cNvCxnSpPr>
              <a:stCxn id="24" idx="2"/>
              <a:endCxn id="21" idx="0"/>
            </p:cNvCxnSpPr>
            <p:nvPr/>
          </p:nvCxnSpPr>
          <p:spPr>
            <a:xfrm flipH="1">
              <a:off x="509542" y="3791643"/>
              <a:ext cx="639166"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4" idx="2"/>
              <a:endCxn id="22" idx="0"/>
            </p:cNvCxnSpPr>
            <p:nvPr/>
          </p:nvCxnSpPr>
          <p:spPr>
            <a:xfrm>
              <a:off x="1148708" y="3791643"/>
              <a:ext cx="639165"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4"/>
              <a:endCxn id="24" idx="0"/>
            </p:cNvCxnSpPr>
            <p:nvPr/>
          </p:nvCxnSpPr>
          <p:spPr>
            <a:xfrm>
              <a:off x="1148708" y="2989884"/>
              <a:ext cx="0" cy="33899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6" name="Group 88"/>
          <p:cNvGrpSpPr/>
          <p:nvPr/>
        </p:nvGrpSpPr>
        <p:grpSpPr>
          <a:xfrm>
            <a:off x="2595526" y="2871503"/>
            <a:ext cx="2783204" cy="1755917"/>
            <a:chOff x="2595526" y="2871503"/>
            <a:chExt cx="2783204" cy="1755917"/>
          </a:xfrm>
        </p:grpSpPr>
        <p:sp>
          <p:nvSpPr>
            <p:cNvPr id="34" name="Oval 33"/>
            <p:cNvSpPr/>
            <p:nvPr/>
          </p:nvSpPr>
          <p:spPr>
            <a:xfrm>
              <a:off x="2595526" y="4032029"/>
              <a:ext cx="707924" cy="595391"/>
            </a:xfrm>
            <a:prstGeom prst="ellipse">
              <a:avLst/>
            </a:prstGeom>
            <a:solidFill>
              <a:srgbClr val="FF0000">
                <a:alpha val="43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e1</a:t>
              </a:r>
            </a:p>
          </p:txBody>
        </p:sp>
        <p:sp>
          <p:nvSpPr>
            <p:cNvPr id="35" name="Oval 34"/>
            <p:cNvSpPr/>
            <p:nvPr/>
          </p:nvSpPr>
          <p:spPr>
            <a:xfrm>
              <a:off x="3595230" y="4032029"/>
              <a:ext cx="707924" cy="595391"/>
            </a:xfrm>
            <a:prstGeom prst="ellipse">
              <a:avLst/>
            </a:prstGeom>
            <a:solidFill>
              <a:srgbClr val="008000">
                <a:alpha val="44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e2</a:t>
              </a:r>
            </a:p>
          </p:txBody>
        </p:sp>
        <p:sp>
          <p:nvSpPr>
            <p:cNvPr id="36" name="Rounded Rectangle 35"/>
            <p:cNvSpPr/>
            <p:nvPr/>
          </p:nvSpPr>
          <p:spPr>
            <a:xfrm>
              <a:off x="3669902" y="3212233"/>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E</a:t>
              </a:r>
            </a:p>
          </p:txBody>
        </p:sp>
        <p:cxnSp>
          <p:nvCxnSpPr>
            <p:cNvPr id="37" name="Straight Arrow Connector 36"/>
            <p:cNvCxnSpPr>
              <a:stCxn id="36" idx="2"/>
              <a:endCxn id="34" idx="0"/>
            </p:cNvCxnSpPr>
            <p:nvPr/>
          </p:nvCxnSpPr>
          <p:spPr>
            <a:xfrm flipH="1">
              <a:off x="2899207" y="3674994"/>
              <a:ext cx="1106180"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6" idx="2"/>
              <a:endCxn id="35" idx="0"/>
            </p:cNvCxnSpPr>
            <p:nvPr/>
          </p:nvCxnSpPr>
          <p:spPr>
            <a:xfrm flipH="1">
              <a:off x="3948897" y="3674994"/>
              <a:ext cx="6505"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4670806" y="4032029"/>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e3</a:t>
              </a:r>
            </a:p>
          </p:txBody>
        </p:sp>
        <p:cxnSp>
          <p:nvCxnSpPr>
            <p:cNvPr id="43" name="Straight Arrow Connector 42"/>
            <p:cNvCxnSpPr>
              <a:endCxn id="39" idx="0"/>
            </p:cNvCxnSpPr>
            <p:nvPr/>
          </p:nvCxnSpPr>
          <p:spPr>
            <a:xfrm>
              <a:off x="3946748" y="3694785"/>
              <a:ext cx="1129355" cy="337244"/>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7" idx="4"/>
              <a:endCxn id="36" idx="0"/>
            </p:cNvCxnSpPr>
            <p:nvPr/>
          </p:nvCxnSpPr>
          <p:spPr>
            <a:xfrm flipH="1">
              <a:off x="3955106" y="2871503"/>
              <a:ext cx="9034" cy="340730"/>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0" name="Group 89"/>
          <p:cNvGrpSpPr/>
          <p:nvPr/>
        </p:nvGrpSpPr>
        <p:grpSpPr>
          <a:xfrm>
            <a:off x="5893003" y="2989884"/>
            <a:ext cx="2783204" cy="1721899"/>
            <a:chOff x="5893003" y="2989884"/>
            <a:chExt cx="2783204" cy="1721899"/>
          </a:xfrm>
        </p:grpSpPr>
        <p:sp>
          <p:nvSpPr>
            <p:cNvPr id="51" name="Oval 50"/>
            <p:cNvSpPr/>
            <p:nvPr/>
          </p:nvSpPr>
          <p:spPr>
            <a:xfrm>
              <a:off x="5893003" y="4116392"/>
              <a:ext cx="707924" cy="595391"/>
            </a:xfrm>
            <a:prstGeom prst="ellipse">
              <a:avLst/>
            </a:prstGeom>
            <a:solidFill>
              <a:srgbClr val="008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b1</a:t>
              </a:r>
            </a:p>
          </p:txBody>
        </p:sp>
        <p:sp>
          <p:nvSpPr>
            <p:cNvPr id="52" name="Oval 51"/>
            <p:cNvSpPr/>
            <p:nvPr/>
          </p:nvSpPr>
          <p:spPr>
            <a:xfrm>
              <a:off x="6892707" y="4116392"/>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b2</a:t>
              </a:r>
            </a:p>
          </p:txBody>
        </p:sp>
        <p:sp>
          <p:nvSpPr>
            <p:cNvPr id="53" name="Rounded Rectangle 52"/>
            <p:cNvSpPr/>
            <p:nvPr/>
          </p:nvSpPr>
          <p:spPr>
            <a:xfrm>
              <a:off x="6967379" y="3296596"/>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B</a:t>
              </a:r>
            </a:p>
          </p:txBody>
        </p:sp>
        <p:cxnSp>
          <p:nvCxnSpPr>
            <p:cNvPr id="54" name="Straight Arrow Connector 53"/>
            <p:cNvCxnSpPr>
              <a:stCxn id="53" idx="2"/>
              <a:endCxn id="51" idx="0"/>
            </p:cNvCxnSpPr>
            <p:nvPr/>
          </p:nvCxnSpPr>
          <p:spPr>
            <a:xfrm flipH="1">
              <a:off x="6196684" y="3759357"/>
              <a:ext cx="1106180"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53" idx="2"/>
              <a:endCxn id="52" idx="0"/>
            </p:cNvCxnSpPr>
            <p:nvPr/>
          </p:nvCxnSpPr>
          <p:spPr>
            <a:xfrm flipH="1">
              <a:off x="7246374" y="3759357"/>
              <a:ext cx="6505"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7968283" y="4116392"/>
              <a:ext cx="707924" cy="595391"/>
            </a:xfrm>
            <a:prstGeom prst="ellipse">
              <a:avLst/>
            </a:prstGeom>
            <a:solidFill>
              <a:srgbClr val="FF0000">
                <a:alpha val="41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b3</a:t>
              </a:r>
            </a:p>
          </p:txBody>
        </p:sp>
        <p:cxnSp>
          <p:nvCxnSpPr>
            <p:cNvPr id="57" name="Straight Arrow Connector 56"/>
            <p:cNvCxnSpPr>
              <a:stCxn id="53" idx="2"/>
              <a:endCxn id="56" idx="0"/>
            </p:cNvCxnSpPr>
            <p:nvPr/>
          </p:nvCxnSpPr>
          <p:spPr>
            <a:xfrm>
              <a:off x="7252583" y="3759357"/>
              <a:ext cx="1069662"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8" idx="4"/>
              <a:endCxn id="53" idx="0"/>
            </p:cNvCxnSpPr>
            <p:nvPr/>
          </p:nvCxnSpPr>
          <p:spPr>
            <a:xfrm>
              <a:off x="7237634" y="2989884"/>
              <a:ext cx="14949" cy="306712"/>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2" name="Group 90"/>
          <p:cNvGrpSpPr/>
          <p:nvPr/>
        </p:nvGrpSpPr>
        <p:grpSpPr>
          <a:xfrm>
            <a:off x="428293" y="4638182"/>
            <a:ext cx="2783204" cy="1680770"/>
            <a:chOff x="428293" y="4638182"/>
            <a:chExt cx="2783204" cy="1680770"/>
          </a:xfrm>
        </p:grpSpPr>
        <p:sp>
          <p:nvSpPr>
            <p:cNvPr id="68" name="Oval 67"/>
            <p:cNvSpPr/>
            <p:nvPr/>
          </p:nvSpPr>
          <p:spPr>
            <a:xfrm>
              <a:off x="428293" y="5723561"/>
              <a:ext cx="707924" cy="595391"/>
            </a:xfrm>
            <a:prstGeom prst="ellipse">
              <a:avLst/>
            </a:prstGeom>
            <a:solidFill>
              <a:srgbClr val="008000">
                <a:alpha val="45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e1</a:t>
              </a:r>
            </a:p>
          </p:txBody>
        </p:sp>
        <p:sp>
          <p:nvSpPr>
            <p:cNvPr id="69" name="Oval 68"/>
            <p:cNvSpPr/>
            <p:nvPr/>
          </p:nvSpPr>
          <p:spPr>
            <a:xfrm>
              <a:off x="1427997" y="5723561"/>
              <a:ext cx="707924" cy="595391"/>
            </a:xfrm>
            <a:prstGeom prst="ellipse">
              <a:avLst/>
            </a:prstGeom>
            <a:solidFill>
              <a:srgbClr val="FF0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e2</a:t>
              </a:r>
            </a:p>
          </p:txBody>
        </p:sp>
        <p:sp>
          <p:nvSpPr>
            <p:cNvPr id="70" name="Rounded Rectangle 69"/>
            <p:cNvSpPr/>
            <p:nvPr/>
          </p:nvSpPr>
          <p:spPr>
            <a:xfrm>
              <a:off x="1502669" y="4903765"/>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E</a:t>
              </a:r>
            </a:p>
          </p:txBody>
        </p:sp>
        <p:cxnSp>
          <p:nvCxnSpPr>
            <p:cNvPr id="71" name="Straight Arrow Connector 70"/>
            <p:cNvCxnSpPr>
              <a:stCxn id="70" idx="2"/>
              <a:endCxn id="68" idx="0"/>
            </p:cNvCxnSpPr>
            <p:nvPr/>
          </p:nvCxnSpPr>
          <p:spPr>
            <a:xfrm flipH="1">
              <a:off x="731974" y="5366526"/>
              <a:ext cx="1106180"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70" idx="2"/>
              <a:endCxn id="69" idx="0"/>
            </p:cNvCxnSpPr>
            <p:nvPr/>
          </p:nvCxnSpPr>
          <p:spPr>
            <a:xfrm flipH="1">
              <a:off x="1781664" y="5366526"/>
              <a:ext cx="6505"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73" name="Oval 72"/>
            <p:cNvSpPr/>
            <p:nvPr/>
          </p:nvSpPr>
          <p:spPr>
            <a:xfrm>
              <a:off x="2503573" y="5723561"/>
              <a:ext cx="707924" cy="595391"/>
            </a:xfrm>
            <a:prstGeom prst="ellipse">
              <a:avLst/>
            </a:prstGeom>
            <a:solidFill>
              <a:srgbClr val="008000">
                <a:alpha val="45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e3</a:t>
              </a:r>
            </a:p>
          </p:txBody>
        </p:sp>
        <p:cxnSp>
          <p:nvCxnSpPr>
            <p:cNvPr id="74" name="Straight Arrow Connector 73"/>
            <p:cNvCxnSpPr>
              <a:endCxn id="73" idx="0"/>
            </p:cNvCxnSpPr>
            <p:nvPr/>
          </p:nvCxnSpPr>
          <p:spPr>
            <a:xfrm>
              <a:off x="1779515" y="5386317"/>
              <a:ext cx="1129355" cy="337244"/>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22" idx="4"/>
              <a:endCxn id="70" idx="0"/>
            </p:cNvCxnSpPr>
            <p:nvPr/>
          </p:nvCxnSpPr>
          <p:spPr>
            <a:xfrm>
              <a:off x="1787873" y="4638182"/>
              <a:ext cx="0" cy="265583"/>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3" name="Group 91"/>
          <p:cNvGrpSpPr/>
          <p:nvPr/>
        </p:nvGrpSpPr>
        <p:grpSpPr>
          <a:xfrm>
            <a:off x="3669902" y="4627420"/>
            <a:ext cx="2783204" cy="1671741"/>
            <a:chOff x="3669902" y="4627420"/>
            <a:chExt cx="2783204" cy="1671741"/>
          </a:xfrm>
        </p:grpSpPr>
        <p:sp>
          <p:nvSpPr>
            <p:cNvPr id="61" name="Oval 60"/>
            <p:cNvSpPr/>
            <p:nvPr/>
          </p:nvSpPr>
          <p:spPr>
            <a:xfrm>
              <a:off x="3669902" y="5703770"/>
              <a:ext cx="707924" cy="595391"/>
            </a:xfrm>
            <a:prstGeom prst="ellipse">
              <a:avLst/>
            </a:prstGeom>
            <a:solidFill>
              <a:srgbClr val="FF0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b1</a:t>
              </a:r>
            </a:p>
          </p:txBody>
        </p:sp>
        <p:sp>
          <p:nvSpPr>
            <p:cNvPr id="62" name="Oval 61"/>
            <p:cNvSpPr/>
            <p:nvPr/>
          </p:nvSpPr>
          <p:spPr>
            <a:xfrm>
              <a:off x="4669606" y="5703770"/>
              <a:ext cx="707924" cy="595391"/>
            </a:xfrm>
            <a:prstGeom prst="ellipse">
              <a:avLst/>
            </a:prstGeom>
            <a:solidFill>
              <a:srgbClr val="008000">
                <a:alpha val="45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b2</a:t>
              </a:r>
            </a:p>
          </p:txBody>
        </p:sp>
        <p:sp>
          <p:nvSpPr>
            <p:cNvPr id="63" name="Rounded Rectangle 62"/>
            <p:cNvSpPr/>
            <p:nvPr/>
          </p:nvSpPr>
          <p:spPr>
            <a:xfrm>
              <a:off x="4744278" y="4883974"/>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B</a:t>
              </a:r>
            </a:p>
          </p:txBody>
        </p:sp>
        <p:cxnSp>
          <p:nvCxnSpPr>
            <p:cNvPr id="64" name="Straight Arrow Connector 63"/>
            <p:cNvCxnSpPr>
              <a:stCxn id="63" idx="2"/>
              <a:endCxn id="61" idx="0"/>
            </p:cNvCxnSpPr>
            <p:nvPr/>
          </p:nvCxnSpPr>
          <p:spPr>
            <a:xfrm flipH="1">
              <a:off x="3973583" y="5346735"/>
              <a:ext cx="1106180"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63" idx="2"/>
              <a:endCxn id="62" idx="0"/>
            </p:cNvCxnSpPr>
            <p:nvPr/>
          </p:nvCxnSpPr>
          <p:spPr>
            <a:xfrm flipH="1">
              <a:off x="5023273" y="5346735"/>
              <a:ext cx="6505"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5745182" y="5703770"/>
              <a:ext cx="707924" cy="595391"/>
            </a:xfrm>
            <a:prstGeom prst="ellipse">
              <a:avLst/>
            </a:prstGeom>
            <a:solidFill>
              <a:srgbClr val="FF0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b3</a:t>
              </a:r>
            </a:p>
          </p:txBody>
        </p:sp>
        <p:cxnSp>
          <p:nvCxnSpPr>
            <p:cNvPr id="67" name="Straight Arrow Connector 66"/>
            <p:cNvCxnSpPr>
              <a:endCxn id="66" idx="0"/>
            </p:cNvCxnSpPr>
            <p:nvPr/>
          </p:nvCxnSpPr>
          <p:spPr>
            <a:xfrm>
              <a:off x="5021124" y="5366526"/>
              <a:ext cx="1129355" cy="337244"/>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39" idx="4"/>
              <a:endCxn id="63" idx="0"/>
            </p:cNvCxnSpPr>
            <p:nvPr/>
          </p:nvCxnSpPr>
          <p:spPr>
            <a:xfrm>
              <a:off x="5024768" y="4627420"/>
              <a:ext cx="4714" cy="256554"/>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4" name="Group 92"/>
          <p:cNvGrpSpPr/>
          <p:nvPr/>
        </p:nvGrpSpPr>
        <p:grpSpPr>
          <a:xfrm>
            <a:off x="6737316" y="4711783"/>
            <a:ext cx="1986255" cy="1612527"/>
            <a:chOff x="6737316" y="4711783"/>
            <a:chExt cx="1986255" cy="1612527"/>
          </a:xfrm>
        </p:grpSpPr>
        <p:sp>
          <p:nvSpPr>
            <p:cNvPr id="79" name="Oval 78"/>
            <p:cNvSpPr/>
            <p:nvPr/>
          </p:nvSpPr>
          <p:spPr>
            <a:xfrm>
              <a:off x="6737316" y="5728919"/>
              <a:ext cx="707924" cy="595391"/>
            </a:xfrm>
            <a:prstGeom prst="ellipse">
              <a:avLst/>
            </a:prstGeom>
            <a:solidFill>
              <a:srgbClr val="FF0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c1</a:t>
              </a:r>
            </a:p>
          </p:txBody>
        </p:sp>
        <p:sp>
          <p:nvSpPr>
            <p:cNvPr id="80" name="Oval 79"/>
            <p:cNvSpPr/>
            <p:nvPr/>
          </p:nvSpPr>
          <p:spPr>
            <a:xfrm>
              <a:off x="8015647" y="5728919"/>
              <a:ext cx="707924" cy="595391"/>
            </a:xfrm>
            <a:prstGeom prst="ellipse">
              <a:avLst/>
            </a:prstGeom>
            <a:solidFill>
              <a:srgbClr val="008000">
                <a:alpha val="45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c2</a:t>
              </a:r>
            </a:p>
          </p:txBody>
        </p:sp>
        <p:sp>
          <p:nvSpPr>
            <p:cNvPr id="81" name="Rounded Rectangle 80"/>
            <p:cNvSpPr/>
            <p:nvPr/>
          </p:nvSpPr>
          <p:spPr>
            <a:xfrm>
              <a:off x="7445240" y="5015010"/>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C</a:t>
              </a:r>
            </a:p>
          </p:txBody>
        </p:sp>
        <p:cxnSp>
          <p:nvCxnSpPr>
            <p:cNvPr id="82" name="Straight Arrow Connector 81"/>
            <p:cNvCxnSpPr>
              <a:stCxn id="81" idx="2"/>
              <a:endCxn id="79" idx="0"/>
            </p:cNvCxnSpPr>
            <p:nvPr/>
          </p:nvCxnSpPr>
          <p:spPr>
            <a:xfrm flipH="1">
              <a:off x="7091278" y="5477771"/>
              <a:ext cx="639166"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81" idx="2"/>
              <a:endCxn id="80" idx="0"/>
            </p:cNvCxnSpPr>
            <p:nvPr/>
          </p:nvCxnSpPr>
          <p:spPr>
            <a:xfrm>
              <a:off x="7730444" y="5477771"/>
              <a:ext cx="639165"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52" idx="4"/>
              <a:endCxn id="81" idx="0"/>
            </p:cNvCxnSpPr>
            <p:nvPr/>
          </p:nvCxnSpPr>
          <p:spPr>
            <a:xfrm>
              <a:off x="7246669" y="4711783"/>
              <a:ext cx="483775" cy="303227"/>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75" name="Footer Placeholder 74"/>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333488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5929354" cy="714380"/>
          </a:xfrm>
        </p:spPr>
        <p:txBody>
          <a:bodyPr>
            <a:normAutofit fontScale="90000"/>
          </a:bodyPr>
          <a:lstStyle/>
          <a:p>
            <a:r>
              <a:rPr lang="en-US" dirty="0"/>
              <a:t>OVERFITTING</a:t>
            </a:r>
          </a:p>
        </p:txBody>
      </p:sp>
      <p:grpSp>
        <p:nvGrpSpPr>
          <p:cNvPr id="3" name="Group 120"/>
          <p:cNvGrpSpPr/>
          <p:nvPr/>
        </p:nvGrpSpPr>
        <p:grpSpPr>
          <a:xfrm>
            <a:off x="418723" y="1325441"/>
            <a:ext cx="7954420" cy="3990921"/>
            <a:chOff x="155580" y="1325441"/>
            <a:chExt cx="8567991" cy="4998869"/>
          </a:xfrm>
        </p:grpSpPr>
        <p:sp>
          <p:nvSpPr>
            <p:cNvPr id="63" name="Rounded Rectangle 62"/>
            <p:cNvSpPr/>
            <p:nvPr/>
          </p:nvSpPr>
          <p:spPr>
            <a:xfrm>
              <a:off x="3685512" y="1325441"/>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A</a:t>
              </a:r>
            </a:p>
          </p:txBody>
        </p:sp>
        <p:grpSp>
          <p:nvGrpSpPr>
            <p:cNvPr id="4" name="Group 63"/>
            <p:cNvGrpSpPr/>
            <p:nvPr/>
          </p:nvGrpSpPr>
          <p:grpSpPr>
            <a:xfrm>
              <a:off x="794746" y="1788202"/>
              <a:ext cx="6796850" cy="1201682"/>
              <a:chOff x="794746" y="1788202"/>
              <a:chExt cx="6796850" cy="1201682"/>
            </a:xfrm>
          </p:grpSpPr>
          <p:sp>
            <p:nvSpPr>
              <p:cNvPr id="65" name="Oval 64"/>
              <p:cNvSpPr/>
              <p:nvPr/>
            </p:nvSpPr>
            <p:spPr>
              <a:xfrm>
                <a:off x="794746" y="2394493"/>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a1</a:t>
                </a:r>
              </a:p>
            </p:txBody>
          </p:sp>
          <p:sp>
            <p:nvSpPr>
              <p:cNvPr id="66" name="Oval 65"/>
              <p:cNvSpPr/>
              <p:nvPr/>
            </p:nvSpPr>
            <p:spPr>
              <a:xfrm>
                <a:off x="3610178" y="2276112"/>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a2</a:t>
                </a:r>
              </a:p>
            </p:txBody>
          </p:sp>
          <p:sp>
            <p:nvSpPr>
              <p:cNvPr id="67" name="Oval 66"/>
              <p:cNvSpPr/>
              <p:nvPr/>
            </p:nvSpPr>
            <p:spPr>
              <a:xfrm>
                <a:off x="6883672" y="2394493"/>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a3</a:t>
                </a:r>
              </a:p>
            </p:txBody>
          </p:sp>
          <p:cxnSp>
            <p:nvCxnSpPr>
              <p:cNvPr id="68" name="Straight Arrow Connector 67"/>
              <p:cNvCxnSpPr>
                <a:stCxn id="63" idx="2"/>
                <a:endCxn id="65" idx="0"/>
              </p:cNvCxnSpPr>
              <p:nvPr/>
            </p:nvCxnSpPr>
            <p:spPr>
              <a:xfrm flipH="1">
                <a:off x="1148708" y="1788202"/>
                <a:ext cx="2822008" cy="606291"/>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63" idx="2"/>
                <a:endCxn id="66" idx="0"/>
              </p:cNvCxnSpPr>
              <p:nvPr/>
            </p:nvCxnSpPr>
            <p:spPr>
              <a:xfrm flipH="1">
                <a:off x="3964140" y="1788202"/>
                <a:ext cx="6576" cy="487910"/>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3" idx="2"/>
                <a:endCxn id="67" idx="0"/>
              </p:cNvCxnSpPr>
              <p:nvPr/>
            </p:nvCxnSpPr>
            <p:spPr>
              <a:xfrm>
                <a:off x="3970716" y="1788202"/>
                <a:ext cx="3266918" cy="606291"/>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5" name="Group 70"/>
            <p:cNvGrpSpPr/>
            <p:nvPr/>
          </p:nvGrpSpPr>
          <p:grpSpPr>
            <a:xfrm>
              <a:off x="155580" y="2989884"/>
              <a:ext cx="1986255" cy="1648298"/>
              <a:chOff x="155580" y="2989884"/>
              <a:chExt cx="1986255" cy="1648298"/>
            </a:xfrm>
          </p:grpSpPr>
          <p:sp>
            <p:nvSpPr>
              <p:cNvPr id="72" name="Oval 71"/>
              <p:cNvSpPr/>
              <p:nvPr/>
            </p:nvSpPr>
            <p:spPr>
              <a:xfrm>
                <a:off x="155580" y="4042791"/>
                <a:ext cx="707924" cy="595391"/>
              </a:xfrm>
              <a:prstGeom prst="ellipse">
                <a:avLst/>
              </a:prstGeom>
              <a:solidFill>
                <a:srgbClr val="FF0000">
                  <a:alpha val="39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c1</a:t>
                </a:r>
              </a:p>
            </p:txBody>
          </p:sp>
          <p:sp>
            <p:nvSpPr>
              <p:cNvPr id="73" name="Oval 72"/>
              <p:cNvSpPr/>
              <p:nvPr/>
            </p:nvSpPr>
            <p:spPr>
              <a:xfrm>
                <a:off x="1433911" y="4042791"/>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c2</a:t>
                </a:r>
              </a:p>
            </p:txBody>
          </p:sp>
          <p:sp>
            <p:nvSpPr>
              <p:cNvPr id="74" name="Rounded Rectangle 73"/>
              <p:cNvSpPr/>
              <p:nvPr/>
            </p:nvSpPr>
            <p:spPr>
              <a:xfrm>
                <a:off x="863504" y="3328882"/>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C</a:t>
                </a:r>
              </a:p>
            </p:txBody>
          </p:sp>
          <p:cxnSp>
            <p:nvCxnSpPr>
              <p:cNvPr id="75" name="Straight Arrow Connector 74"/>
              <p:cNvCxnSpPr>
                <a:stCxn id="74" idx="2"/>
                <a:endCxn id="72" idx="0"/>
              </p:cNvCxnSpPr>
              <p:nvPr/>
            </p:nvCxnSpPr>
            <p:spPr>
              <a:xfrm flipH="1">
                <a:off x="509542" y="3791643"/>
                <a:ext cx="639166"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74" idx="2"/>
                <a:endCxn id="73" idx="0"/>
              </p:cNvCxnSpPr>
              <p:nvPr/>
            </p:nvCxnSpPr>
            <p:spPr>
              <a:xfrm>
                <a:off x="1148708" y="3791643"/>
                <a:ext cx="639165"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65" idx="4"/>
                <a:endCxn id="74" idx="0"/>
              </p:cNvCxnSpPr>
              <p:nvPr/>
            </p:nvCxnSpPr>
            <p:spPr>
              <a:xfrm>
                <a:off x="1148708" y="2989884"/>
                <a:ext cx="0" cy="33899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6" name="Group 77"/>
            <p:cNvGrpSpPr/>
            <p:nvPr/>
          </p:nvGrpSpPr>
          <p:grpSpPr>
            <a:xfrm>
              <a:off x="2595526" y="2871503"/>
              <a:ext cx="2783204" cy="1755917"/>
              <a:chOff x="2595526" y="2871503"/>
              <a:chExt cx="2783204" cy="1755917"/>
            </a:xfrm>
          </p:grpSpPr>
          <p:sp>
            <p:nvSpPr>
              <p:cNvPr id="79" name="Oval 78"/>
              <p:cNvSpPr/>
              <p:nvPr/>
            </p:nvSpPr>
            <p:spPr>
              <a:xfrm>
                <a:off x="2595526" y="4032029"/>
                <a:ext cx="707924" cy="595391"/>
              </a:xfrm>
              <a:prstGeom prst="ellipse">
                <a:avLst/>
              </a:prstGeom>
              <a:solidFill>
                <a:srgbClr val="FF0000">
                  <a:alpha val="43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e1</a:t>
                </a:r>
              </a:p>
            </p:txBody>
          </p:sp>
          <p:sp>
            <p:nvSpPr>
              <p:cNvPr id="80" name="Oval 79"/>
              <p:cNvSpPr/>
              <p:nvPr/>
            </p:nvSpPr>
            <p:spPr>
              <a:xfrm>
                <a:off x="3595230" y="4032029"/>
                <a:ext cx="707924" cy="595391"/>
              </a:xfrm>
              <a:prstGeom prst="ellipse">
                <a:avLst/>
              </a:prstGeom>
              <a:solidFill>
                <a:srgbClr val="008000">
                  <a:alpha val="44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e2</a:t>
                </a:r>
              </a:p>
            </p:txBody>
          </p:sp>
          <p:sp>
            <p:nvSpPr>
              <p:cNvPr id="81" name="Rounded Rectangle 80"/>
              <p:cNvSpPr/>
              <p:nvPr/>
            </p:nvSpPr>
            <p:spPr>
              <a:xfrm>
                <a:off x="3669902" y="3212233"/>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E</a:t>
                </a:r>
              </a:p>
            </p:txBody>
          </p:sp>
          <p:cxnSp>
            <p:nvCxnSpPr>
              <p:cNvPr id="82" name="Straight Arrow Connector 81"/>
              <p:cNvCxnSpPr>
                <a:stCxn id="81" idx="2"/>
                <a:endCxn id="79" idx="0"/>
              </p:cNvCxnSpPr>
              <p:nvPr/>
            </p:nvCxnSpPr>
            <p:spPr>
              <a:xfrm flipH="1">
                <a:off x="2899207" y="3674994"/>
                <a:ext cx="1106180"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81" idx="2"/>
                <a:endCxn id="80" idx="0"/>
              </p:cNvCxnSpPr>
              <p:nvPr/>
            </p:nvCxnSpPr>
            <p:spPr>
              <a:xfrm flipH="1">
                <a:off x="3948897" y="3674994"/>
                <a:ext cx="6505"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4670806" y="4032029"/>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e3</a:t>
                </a:r>
              </a:p>
            </p:txBody>
          </p:sp>
          <p:cxnSp>
            <p:nvCxnSpPr>
              <p:cNvPr id="85" name="Straight Arrow Connector 84"/>
              <p:cNvCxnSpPr>
                <a:endCxn id="84" idx="0"/>
              </p:cNvCxnSpPr>
              <p:nvPr/>
            </p:nvCxnSpPr>
            <p:spPr>
              <a:xfrm>
                <a:off x="3946748" y="3694785"/>
                <a:ext cx="1129355" cy="337244"/>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a:stCxn id="66" idx="4"/>
                <a:endCxn id="81" idx="0"/>
              </p:cNvCxnSpPr>
              <p:nvPr/>
            </p:nvCxnSpPr>
            <p:spPr>
              <a:xfrm flipH="1">
                <a:off x="3955106" y="2871503"/>
                <a:ext cx="9034" cy="340730"/>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 name="Group 86"/>
            <p:cNvGrpSpPr/>
            <p:nvPr/>
          </p:nvGrpSpPr>
          <p:grpSpPr>
            <a:xfrm>
              <a:off x="5893003" y="2989884"/>
              <a:ext cx="2783204" cy="1721899"/>
              <a:chOff x="5893003" y="2989884"/>
              <a:chExt cx="2783204" cy="1721899"/>
            </a:xfrm>
          </p:grpSpPr>
          <p:sp>
            <p:nvSpPr>
              <p:cNvPr id="88" name="Oval 87"/>
              <p:cNvSpPr/>
              <p:nvPr/>
            </p:nvSpPr>
            <p:spPr>
              <a:xfrm>
                <a:off x="5893003" y="4116392"/>
                <a:ext cx="707924" cy="595391"/>
              </a:xfrm>
              <a:prstGeom prst="ellipse">
                <a:avLst/>
              </a:prstGeom>
              <a:solidFill>
                <a:srgbClr val="008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b1</a:t>
                </a:r>
              </a:p>
            </p:txBody>
          </p:sp>
          <p:sp>
            <p:nvSpPr>
              <p:cNvPr id="89" name="Oval 88"/>
              <p:cNvSpPr/>
              <p:nvPr/>
            </p:nvSpPr>
            <p:spPr>
              <a:xfrm>
                <a:off x="6892707" y="4116392"/>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b2</a:t>
                </a:r>
              </a:p>
            </p:txBody>
          </p:sp>
          <p:sp>
            <p:nvSpPr>
              <p:cNvPr id="90" name="Rounded Rectangle 89"/>
              <p:cNvSpPr/>
              <p:nvPr/>
            </p:nvSpPr>
            <p:spPr>
              <a:xfrm>
                <a:off x="6967379" y="3296596"/>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B</a:t>
                </a:r>
              </a:p>
            </p:txBody>
          </p:sp>
          <p:cxnSp>
            <p:nvCxnSpPr>
              <p:cNvPr id="91" name="Straight Arrow Connector 90"/>
              <p:cNvCxnSpPr>
                <a:stCxn id="90" idx="2"/>
                <a:endCxn id="88" idx="0"/>
              </p:cNvCxnSpPr>
              <p:nvPr/>
            </p:nvCxnSpPr>
            <p:spPr>
              <a:xfrm flipH="1">
                <a:off x="6196684" y="3759357"/>
                <a:ext cx="1106180"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90" idx="2"/>
                <a:endCxn id="89" idx="0"/>
              </p:cNvCxnSpPr>
              <p:nvPr/>
            </p:nvCxnSpPr>
            <p:spPr>
              <a:xfrm flipH="1">
                <a:off x="7246374" y="3759357"/>
                <a:ext cx="6505"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93" name="Oval 92"/>
              <p:cNvSpPr/>
              <p:nvPr/>
            </p:nvSpPr>
            <p:spPr>
              <a:xfrm>
                <a:off x="7968283" y="4116392"/>
                <a:ext cx="707924" cy="595391"/>
              </a:xfrm>
              <a:prstGeom prst="ellipse">
                <a:avLst/>
              </a:prstGeom>
              <a:solidFill>
                <a:srgbClr val="FF0000">
                  <a:alpha val="41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b3</a:t>
                </a:r>
              </a:p>
            </p:txBody>
          </p:sp>
          <p:cxnSp>
            <p:nvCxnSpPr>
              <p:cNvPr id="94" name="Straight Arrow Connector 93"/>
              <p:cNvCxnSpPr>
                <a:stCxn id="90" idx="2"/>
                <a:endCxn id="93" idx="0"/>
              </p:cNvCxnSpPr>
              <p:nvPr/>
            </p:nvCxnSpPr>
            <p:spPr>
              <a:xfrm>
                <a:off x="7252583" y="3759357"/>
                <a:ext cx="1069662"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67" idx="4"/>
                <a:endCxn id="90" idx="0"/>
              </p:cNvCxnSpPr>
              <p:nvPr/>
            </p:nvCxnSpPr>
            <p:spPr>
              <a:xfrm>
                <a:off x="7237634" y="2989884"/>
                <a:ext cx="14949" cy="306712"/>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8" name="Group 95"/>
            <p:cNvGrpSpPr/>
            <p:nvPr/>
          </p:nvGrpSpPr>
          <p:grpSpPr>
            <a:xfrm>
              <a:off x="428293" y="4638182"/>
              <a:ext cx="2783204" cy="1680770"/>
              <a:chOff x="428293" y="4638182"/>
              <a:chExt cx="2783204" cy="1680770"/>
            </a:xfrm>
          </p:grpSpPr>
          <p:sp>
            <p:nvSpPr>
              <p:cNvPr id="97" name="Oval 96"/>
              <p:cNvSpPr/>
              <p:nvPr/>
            </p:nvSpPr>
            <p:spPr>
              <a:xfrm>
                <a:off x="428293" y="5723561"/>
                <a:ext cx="707924" cy="595391"/>
              </a:xfrm>
              <a:prstGeom prst="ellipse">
                <a:avLst/>
              </a:prstGeom>
              <a:solidFill>
                <a:srgbClr val="008000">
                  <a:alpha val="45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e1</a:t>
                </a:r>
              </a:p>
            </p:txBody>
          </p:sp>
          <p:sp>
            <p:nvSpPr>
              <p:cNvPr id="98" name="Oval 97"/>
              <p:cNvSpPr/>
              <p:nvPr/>
            </p:nvSpPr>
            <p:spPr>
              <a:xfrm>
                <a:off x="1427997" y="5723561"/>
                <a:ext cx="707924" cy="595391"/>
              </a:xfrm>
              <a:prstGeom prst="ellipse">
                <a:avLst/>
              </a:prstGeom>
              <a:solidFill>
                <a:srgbClr val="FF0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e2</a:t>
                </a:r>
              </a:p>
            </p:txBody>
          </p:sp>
          <p:sp>
            <p:nvSpPr>
              <p:cNvPr id="99" name="Rounded Rectangle 98"/>
              <p:cNvSpPr/>
              <p:nvPr/>
            </p:nvSpPr>
            <p:spPr>
              <a:xfrm>
                <a:off x="1502669" y="4903765"/>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E</a:t>
                </a:r>
              </a:p>
            </p:txBody>
          </p:sp>
          <p:cxnSp>
            <p:nvCxnSpPr>
              <p:cNvPr id="100" name="Straight Arrow Connector 99"/>
              <p:cNvCxnSpPr>
                <a:stCxn id="99" idx="2"/>
                <a:endCxn id="97" idx="0"/>
              </p:cNvCxnSpPr>
              <p:nvPr/>
            </p:nvCxnSpPr>
            <p:spPr>
              <a:xfrm flipH="1">
                <a:off x="731974" y="5366526"/>
                <a:ext cx="1106180"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99" idx="2"/>
                <a:endCxn id="98" idx="0"/>
              </p:cNvCxnSpPr>
              <p:nvPr/>
            </p:nvCxnSpPr>
            <p:spPr>
              <a:xfrm flipH="1">
                <a:off x="1781664" y="5366526"/>
                <a:ext cx="6505"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2503573" y="5723561"/>
                <a:ext cx="707924" cy="595391"/>
              </a:xfrm>
              <a:prstGeom prst="ellipse">
                <a:avLst/>
              </a:prstGeom>
              <a:solidFill>
                <a:srgbClr val="008000">
                  <a:alpha val="45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e3</a:t>
                </a:r>
              </a:p>
            </p:txBody>
          </p:sp>
          <p:cxnSp>
            <p:nvCxnSpPr>
              <p:cNvPr id="103" name="Straight Arrow Connector 102"/>
              <p:cNvCxnSpPr>
                <a:endCxn id="102" idx="0"/>
              </p:cNvCxnSpPr>
              <p:nvPr/>
            </p:nvCxnSpPr>
            <p:spPr>
              <a:xfrm>
                <a:off x="1779515" y="5386317"/>
                <a:ext cx="1129355" cy="337244"/>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stCxn id="73" idx="4"/>
                <a:endCxn id="99" idx="0"/>
              </p:cNvCxnSpPr>
              <p:nvPr/>
            </p:nvCxnSpPr>
            <p:spPr>
              <a:xfrm>
                <a:off x="1787873" y="4638182"/>
                <a:ext cx="0" cy="265583"/>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9" name="Group 104"/>
            <p:cNvGrpSpPr/>
            <p:nvPr/>
          </p:nvGrpSpPr>
          <p:grpSpPr>
            <a:xfrm>
              <a:off x="3669902" y="4627420"/>
              <a:ext cx="2783204" cy="1671741"/>
              <a:chOff x="3669902" y="4627420"/>
              <a:chExt cx="2783204" cy="1671741"/>
            </a:xfrm>
          </p:grpSpPr>
          <p:sp>
            <p:nvSpPr>
              <p:cNvPr id="106" name="Oval 105"/>
              <p:cNvSpPr/>
              <p:nvPr/>
            </p:nvSpPr>
            <p:spPr>
              <a:xfrm>
                <a:off x="3669902" y="5703770"/>
                <a:ext cx="707924" cy="595391"/>
              </a:xfrm>
              <a:prstGeom prst="ellipse">
                <a:avLst/>
              </a:prstGeom>
              <a:solidFill>
                <a:srgbClr val="FF0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b1</a:t>
                </a:r>
              </a:p>
            </p:txBody>
          </p:sp>
          <p:sp>
            <p:nvSpPr>
              <p:cNvPr id="107" name="Oval 106"/>
              <p:cNvSpPr/>
              <p:nvPr/>
            </p:nvSpPr>
            <p:spPr>
              <a:xfrm>
                <a:off x="4669606" y="5703770"/>
                <a:ext cx="707924" cy="595391"/>
              </a:xfrm>
              <a:prstGeom prst="ellipse">
                <a:avLst/>
              </a:prstGeom>
              <a:solidFill>
                <a:srgbClr val="008000">
                  <a:alpha val="45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b2</a:t>
                </a:r>
              </a:p>
            </p:txBody>
          </p:sp>
          <p:sp>
            <p:nvSpPr>
              <p:cNvPr id="108" name="Rounded Rectangle 107"/>
              <p:cNvSpPr/>
              <p:nvPr/>
            </p:nvSpPr>
            <p:spPr>
              <a:xfrm>
                <a:off x="4744278" y="4883974"/>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B</a:t>
                </a:r>
              </a:p>
            </p:txBody>
          </p:sp>
          <p:cxnSp>
            <p:nvCxnSpPr>
              <p:cNvPr id="109" name="Straight Arrow Connector 108"/>
              <p:cNvCxnSpPr>
                <a:stCxn id="108" idx="2"/>
                <a:endCxn id="106" idx="0"/>
              </p:cNvCxnSpPr>
              <p:nvPr/>
            </p:nvCxnSpPr>
            <p:spPr>
              <a:xfrm flipH="1">
                <a:off x="3973583" y="5346735"/>
                <a:ext cx="1106180"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08" idx="2"/>
                <a:endCxn id="107" idx="0"/>
              </p:cNvCxnSpPr>
              <p:nvPr/>
            </p:nvCxnSpPr>
            <p:spPr>
              <a:xfrm flipH="1">
                <a:off x="5023273" y="5346735"/>
                <a:ext cx="6505"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5745182" y="5703770"/>
                <a:ext cx="707924" cy="595391"/>
              </a:xfrm>
              <a:prstGeom prst="ellipse">
                <a:avLst/>
              </a:prstGeom>
              <a:solidFill>
                <a:srgbClr val="FF0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b3</a:t>
                </a:r>
              </a:p>
            </p:txBody>
          </p:sp>
          <p:cxnSp>
            <p:nvCxnSpPr>
              <p:cNvPr id="112" name="Straight Arrow Connector 111"/>
              <p:cNvCxnSpPr>
                <a:endCxn id="111" idx="0"/>
              </p:cNvCxnSpPr>
              <p:nvPr/>
            </p:nvCxnSpPr>
            <p:spPr>
              <a:xfrm>
                <a:off x="5021124" y="5366526"/>
                <a:ext cx="1129355" cy="337244"/>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84" idx="4"/>
                <a:endCxn id="108" idx="0"/>
              </p:cNvCxnSpPr>
              <p:nvPr/>
            </p:nvCxnSpPr>
            <p:spPr>
              <a:xfrm>
                <a:off x="5024768" y="4627420"/>
                <a:ext cx="4714" cy="256554"/>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0" name="Group 113"/>
            <p:cNvGrpSpPr/>
            <p:nvPr/>
          </p:nvGrpSpPr>
          <p:grpSpPr>
            <a:xfrm>
              <a:off x="6737316" y="4711783"/>
              <a:ext cx="1986255" cy="1612527"/>
              <a:chOff x="6737316" y="4711783"/>
              <a:chExt cx="1986255" cy="1612527"/>
            </a:xfrm>
          </p:grpSpPr>
          <p:sp>
            <p:nvSpPr>
              <p:cNvPr id="115" name="Oval 114"/>
              <p:cNvSpPr/>
              <p:nvPr/>
            </p:nvSpPr>
            <p:spPr>
              <a:xfrm>
                <a:off x="6737316" y="5728919"/>
                <a:ext cx="707924" cy="595391"/>
              </a:xfrm>
              <a:prstGeom prst="ellipse">
                <a:avLst/>
              </a:prstGeom>
              <a:solidFill>
                <a:srgbClr val="FF0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c1</a:t>
                </a:r>
              </a:p>
            </p:txBody>
          </p:sp>
          <p:sp>
            <p:nvSpPr>
              <p:cNvPr id="116" name="Oval 115"/>
              <p:cNvSpPr/>
              <p:nvPr/>
            </p:nvSpPr>
            <p:spPr>
              <a:xfrm>
                <a:off x="8015647" y="5728919"/>
                <a:ext cx="707924" cy="595391"/>
              </a:xfrm>
              <a:prstGeom prst="ellipse">
                <a:avLst/>
              </a:prstGeom>
              <a:solidFill>
                <a:srgbClr val="008000">
                  <a:alpha val="45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c2</a:t>
                </a:r>
              </a:p>
            </p:txBody>
          </p:sp>
          <p:sp>
            <p:nvSpPr>
              <p:cNvPr id="117" name="Rounded Rectangle 116"/>
              <p:cNvSpPr/>
              <p:nvPr/>
            </p:nvSpPr>
            <p:spPr>
              <a:xfrm>
                <a:off x="7445240" y="5015010"/>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C</a:t>
                </a:r>
              </a:p>
            </p:txBody>
          </p:sp>
          <p:cxnSp>
            <p:nvCxnSpPr>
              <p:cNvPr id="118" name="Straight Arrow Connector 117"/>
              <p:cNvCxnSpPr>
                <a:stCxn id="117" idx="2"/>
                <a:endCxn id="115" idx="0"/>
              </p:cNvCxnSpPr>
              <p:nvPr/>
            </p:nvCxnSpPr>
            <p:spPr>
              <a:xfrm flipH="1">
                <a:off x="7091278" y="5477771"/>
                <a:ext cx="639166"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17" idx="2"/>
                <a:endCxn id="116" idx="0"/>
              </p:cNvCxnSpPr>
              <p:nvPr/>
            </p:nvCxnSpPr>
            <p:spPr>
              <a:xfrm>
                <a:off x="7730444" y="5477771"/>
                <a:ext cx="639165"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stCxn id="89" idx="4"/>
                <a:endCxn id="117" idx="0"/>
              </p:cNvCxnSpPr>
              <p:nvPr/>
            </p:nvCxnSpPr>
            <p:spPr>
              <a:xfrm>
                <a:off x="7246669" y="4711783"/>
                <a:ext cx="483775" cy="303227"/>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sp>
        <p:nvSpPr>
          <p:cNvPr id="62" name="Footer Placeholder 61"/>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12080866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143801" cy="714380"/>
          </a:xfrm>
        </p:spPr>
        <p:txBody>
          <a:bodyPr>
            <a:normAutofit/>
          </a:bodyPr>
          <a:lstStyle/>
          <a:p>
            <a:r>
              <a:rPr lang="en-US" sz="4000" dirty="0"/>
              <a:t>PRUNNING</a:t>
            </a:r>
          </a:p>
        </p:txBody>
      </p:sp>
      <p:grpSp>
        <p:nvGrpSpPr>
          <p:cNvPr id="3" name="Group 4"/>
          <p:cNvGrpSpPr/>
          <p:nvPr/>
        </p:nvGrpSpPr>
        <p:grpSpPr>
          <a:xfrm>
            <a:off x="418723" y="1219716"/>
            <a:ext cx="7954420" cy="4096646"/>
            <a:chOff x="418723" y="1219716"/>
            <a:chExt cx="7954420" cy="4096646"/>
          </a:xfrm>
        </p:grpSpPr>
        <p:sp>
          <p:nvSpPr>
            <p:cNvPr id="63" name="Rounded Rectangle 62"/>
            <p:cNvSpPr/>
            <p:nvPr/>
          </p:nvSpPr>
          <p:spPr>
            <a:xfrm>
              <a:off x="3689765" y="1219716"/>
              <a:ext cx="529559" cy="36945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A</a:t>
              </a:r>
            </a:p>
          </p:txBody>
        </p:sp>
        <p:grpSp>
          <p:nvGrpSpPr>
            <p:cNvPr id="4" name="Group 63"/>
            <p:cNvGrpSpPr/>
            <p:nvPr/>
          </p:nvGrpSpPr>
          <p:grpSpPr>
            <a:xfrm>
              <a:off x="1012117" y="1521656"/>
              <a:ext cx="6340561" cy="1132618"/>
              <a:chOff x="794746" y="1571212"/>
              <a:chExt cx="6829645" cy="1418672"/>
            </a:xfrm>
          </p:grpSpPr>
          <p:sp>
            <p:nvSpPr>
              <p:cNvPr id="65" name="Oval 64"/>
              <p:cNvSpPr/>
              <p:nvPr/>
            </p:nvSpPr>
            <p:spPr>
              <a:xfrm>
                <a:off x="794746" y="2394493"/>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a1</a:t>
                </a:r>
              </a:p>
            </p:txBody>
          </p:sp>
          <p:sp>
            <p:nvSpPr>
              <p:cNvPr id="66" name="Oval 65"/>
              <p:cNvSpPr/>
              <p:nvPr/>
            </p:nvSpPr>
            <p:spPr>
              <a:xfrm>
                <a:off x="3610178" y="2276112"/>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a2</a:t>
                </a:r>
              </a:p>
            </p:txBody>
          </p:sp>
          <p:sp>
            <p:nvSpPr>
              <p:cNvPr id="67" name="Oval 66"/>
              <p:cNvSpPr/>
              <p:nvPr/>
            </p:nvSpPr>
            <p:spPr>
              <a:xfrm>
                <a:off x="6916467" y="2293213"/>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a3</a:t>
                </a:r>
              </a:p>
            </p:txBody>
          </p:sp>
          <p:cxnSp>
            <p:nvCxnSpPr>
              <p:cNvPr id="68" name="Straight Arrow Connector 67"/>
              <p:cNvCxnSpPr>
                <a:stCxn id="63" idx="2"/>
                <a:endCxn id="65" idx="0"/>
              </p:cNvCxnSpPr>
              <p:nvPr/>
            </p:nvCxnSpPr>
            <p:spPr>
              <a:xfrm flipH="1">
                <a:off x="1148708" y="1655775"/>
                <a:ext cx="2815433" cy="73871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63" idx="2"/>
                <a:endCxn id="66" idx="0"/>
              </p:cNvCxnSpPr>
              <p:nvPr/>
            </p:nvCxnSpPr>
            <p:spPr>
              <a:xfrm flipH="1">
                <a:off x="3964140" y="1655775"/>
                <a:ext cx="1" cy="620337"/>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cxnSpLocks/>
              </p:cNvCxnSpPr>
              <p:nvPr/>
            </p:nvCxnSpPr>
            <p:spPr>
              <a:xfrm>
                <a:off x="4257588" y="1571212"/>
                <a:ext cx="3273493" cy="73871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5" name="Group 70"/>
            <p:cNvGrpSpPr/>
            <p:nvPr/>
          </p:nvGrpSpPr>
          <p:grpSpPr>
            <a:xfrm>
              <a:off x="418723" y="2654274"/>
              <a:ext cx="1844015" cy="1315943"/>
              <a:chOff x="155580" y="2989884"/>
              <a:chExt cx="1986255" cy="1648298"/>
            </a:xfrm>
          </p:grpSpPr>
          <p:sp>
            <p:nvSpPr>
              <p:cNvPr id="72" name="Oval 71"/>
              <p:cNvSpPr/>
              <p:nvPr/>
            </p:nvSpPr>
            <p:spPr>
              <a:xfrm>
                <a:off x="155580" y="4042791"/>
                <a:ext cx="707924" cy="595391"/>
              </a:xfrm>
              <a:prstGeom prst="ellipse">
                <a:avLst/>
              </a:prstGeom>
              <a:solidFill>
                <a:srgbClr val="FF0000">
                  <a:alpha val="39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c1</a:t>
                </a:r>
              </a:p>
            </p:txBody>
          </p:sp>
          <p:sp>
            <p:nvSpPr>
              <p:cNvPr id="73" name="Oval 72"/>
              <p:cNvSpPr/>
              <p:nvPr/>
            </p:nvSpPr>
            <p:spPr>
              <a:xfrm>
                <a:off x="1433911" y="4042791"/>
                <a:ext cx="707924" cy="595391"/>
              </a:xfrm>
              <a:prstGeom prst="ellipse">
                <a:avLst/>
              </a:prstGeom>
              <a:solidFill>
                <a:srgbClr val="008000">
                  <a:alpha val="36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c2</a:t>
                </a:r>
              </a:p>
            </p:txBody>
          </p:sp>
          <p:sp>
            <p:nvSpPr>
              <p:cNvPr id="74" name="Rounded Rectangle 73"/>
              <p:cNvSpPr/>
              <p:nvPr/>
            </p:nvSpPr>
            <p:spPr>
              <a:xfrm>
                <a:off x="863504" y="3328882"/>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C</a:t>
                </a:r>
              </a:p>
            </p:txBody>
          </p:sp>
          <p:cxnSp>
            <p:nvCxnSpPr>
              <p:cNvPr id="75" name="Straight Arrow Connector 74"/>
              <p:cNvCxnSpPr>
                <a:stCxn id="74" idx="2"/>
                <a:endCxn id="72" idx="0"/>
              </p:cNvCxnSpPr>
              <p:nvPr/>
            </p:nvCxnSpPr>
            <p:spPr>
              <a:xfrm flipH="1">
                <a:off x="509542" y="3791643"/>
                <a:ext cx="639166"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74" idx="2"/>
                <a:endCxn id="73" idx="0"/>
              </p:cNvCxnSpPr>
              <p:nvPr/>
            </p:nvCxnSpPr>
            <p:spPr>
              <a:xfrm>
                <a:off x="1148708" y="3791643"/>
                <a:ext cx="639165"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65" idx="4"/>
                <a:endCxn id="74" idx="0"/>
              </p:cNvCxnSpPr>
              <p:nvPr/>
            </p:nvCxnSpPr>
            <p:spPr>
              <a:xfrm>
                <a:off x="1148708" y="2989884"/>
                <a:ext cx="0" cy="33899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 name="Group 77"/>
            <p:cNvGrpSpPr/>
            <p:nvPr/>
          </p:nvGrpSpPr>
          <p:grpSpPr>
            <a:xfrm>
              <a:off x="2683940" y="2559762"/>
              <a:ext cx="2583893" cy="1401862"/>
              <a:chOff x="2595526" y="2871503"/>
              <a:chExt cx="2783204" cy="1755917"/>
            </a:xfrm>
          </p:grpSpPr>
          <p:sp>
            <p:nvSpPr>
              <p:cNvPr id="79" name="Oval 78"/>
              <p:cNvSpPr/>
              <p:nvPr/>
            </p:nvSpPr>
            <p:spPr>
              <a:xfrm>
                <a:off x="2595526" y="4032029"/>
                <a:ext cx="707924" cy="595391"/>
              </a:xfrm>
              <a:prstGeom prst="ellipse">
                <a:avLst/>
              </a:prstGeom>
              <a:solidFill>
                <a:srgbClr val="FF0000">
                  <a:alpha val="43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e1</a:t>
                </a:r>
              </a:p>
            </p:txBody>
          </p:sp>
          <p:sp>
            <p:nvSpPr>
              <p:cNvPr id="80" name="Oval 79"/>
              <p:cNvSpPr/>
              <p:nvPr/>
            </p:nvSpPr>
            <p:spPr>
              <a:xfrm>
                <a:off x="3595230" y="4032029"/>
                <a:ext cx="707924" cy="595391"/>
              </a:xfrm>
              <a:prstGeom prst="ellipse">
                <a:avLst/>
              </a:prstGeom>
              <a:solidFill>
                <a:srgbClr val="008000">
                  <a:alpha val="44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e2</a:t>
                </a:r>
              </a:p>
            </p:txBody>
          </p:sp>
          <p:sp>
            <p:nvSpPr>
              <p:cNvPr id="81" name="Rounded Rectangle 80"/>
              <p:cNvSpPr/>
              <p:nvPr/>
            </p:nvSpPr>
            <p:spPr>
              <a:xfrm>
                <a:off x="3669902" y="3212233"/>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E</a:t>
                </a:r>
              </a:p>
            </p:txBody>
          </p:sp>
          <p:cxnSp>
            <p:nvCxnSpPr>
              <p:cNvPr id="82" name="Straight Arrow Connector 81"/>
              <p:cNvCxnSpPr>
                <a:stCxn id="81" idx="2"/>
                <a:endCxn id="79" idx="0"/>
              </p:cNvCxnSpPr>
              <p:nvPr/>
            </p:nvCxnSpPr>
            <p:spPr>
              <a:xfrm flipH="1">
                <a:off x="2899207" y="3674994"/>
                <a:ext cx="1106180"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81" idx="2"/>
                <a:endCxn id="80" idx="0"/>
              </p:cNvCxnSpPr>
              <p:nvPr/>
            </p:nvCxnSpPr>
            <p:spPr>
              <a:xfrm flipH="1">
                <a:off x="3948897" y="3674994"/>
                <a:ext cx="6505" cy="357035"/>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4670806" y="4032029"/>
                <a:ext cx="707924" cy="595391"/>
              </a:xfrm>
              <a:prstGeom prst="ellipse">
                <a:avLst/>
              </a:prstGeom>
              <a:solidFill>
                <a:srgbClr val="FF0000">
                  <a:alpha val="42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e3</a:t>
                </a:r>
              </a:p>
            </p:txBody>
          </p:sp>
          <p:cxnSp>
            <p:nvCxnSpPr>
              <p:cNvPr id="85" name="Straight Arrow Connector 84"/>
              <p:cNvCxnSpPr>
                <a:endCxn id="84" idx="0"/>
              </p:cNvCxnSpPr>
              <p:nvPr/>
            </p:nvCxnSpPr>
            <p:spPr>
              <a:xfrm>
                <a:off x="3946748" y="3694785"/>
                <a:ext cx="1129355" cy="337244"/>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a:stCxn id="66" idx="4"/>
                <a:endCxn id="81" idx="0"/>
              </p:cNvCxnSpPr>
              <p:nvPr/>
            </p:nvCxnSpPr>
            <p:spPr>
              <a:xfrm flipH="1">
                <a:off x="3955106" y="2871503"/>
                <a:ext cx="9034" cy="340730"/>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8" name="Group 86"/>
            <p:cNvGrpSpPr/>
            <p:nvPr/>
          </p:nvGrpSpPr>
          <p:grpSpPr>
            <a:xfrm>
              <a:off x="5745278" y="2573414"/>
              <a:ext cx="2583893" cy="1455564"/>
              <a:chOff x="5893003" y="2888602"/>
              <a:chExt cx="2783204" cy="1823181"/>
            </a:xfrm>
          </p:grpSpPr>
          <p:sp>
            <p:nvSpPr>
              <p:cNvPr id="88" name="Oval 87"/>
              <p:cNvSpPr/>
              <p:nvPr/>
            </p:nvSpPr>
            <p:spPr>
              <a:xfrm>
                <a:off x="5893003" y="4116392"/>
                <a:ext cx="707924" cy="595391"/>
              </a:xfrm>
              <a:prstGeom prst="ellipse">
                <a:avLst/>
              </a:prstGeom>
              <a:solidFill>
                <a:srgbClr val="008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b1</a:t>
                </a:r>
              </a:p>
            </p:txBody>
          </p:sp>
          <p:sp>
            <p:nvSpPr>
              <p:cNvPr id="89" name="Oval 88"/>
              <p:cNvSpPr/>
              <p:nvPr/>
            </p:nvSpPr>
            <p:spPr>
              <a:xfrm>
                <a:off x="6892707" y="4116392"/>
                <a:ext cx="707924" cy="5953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b2</a:t>
                </a:r>
              </a:p>
            </p:txBody>
          </p:sp>
          <p:sp>
            <p:nvSpPr>
              <p:cNvPr id="90" name="Rounded Rectangle 89"/>
              <p:cNvSpPr/>
              <p:nvPr/>
            </p:nvSpPr>
            <p:spPr>
              <a:xfrm>
                <a:off x="6985225" y="3212232"/>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B</a:t>
                </a:r>
              </a:p>
            </p:txBody>
          </p:sp>
          <p:cxnSp>
            <p:nvCxnSpPr>
              <p:cNvPr id="91" name="Straight Arrow Connector 90"/>
              <p:cNvCxnSpPr>
                <a:stCxn id="90" idx="2"/>
                <a:endCxn id="88" idx="0"/>
              </p:cNvCxnSpPr>
              <p:nvPr/>
            </p:nvCxnSpPr>
            <p:spPr>
              <a:xfrm flipH="1">
                <a:off x="6246965" y="3674993"/>
                <a:ext cx="1023464" cy="441400"/>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90" idx="2"/>
                <a:endCxn id="89" idx="0"/>
              </p:cNvCxnSpPr>
              <p:nvPr/>
            </p:nvCxnSpPr>
            <p:spPr>
              <a:xfrm flipH="1">
                <a:off x="7246669" y="3674993"/>
                <a:ext cx="23761" cy="441400"/>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93" name="Oval 92"/>
              <p:cNvSpPr/>
              <p:nvPr/>
            </p:nvSpPr>
            <p:spPr>
              <a:xfrm>
                <a:off x="7968283" y="4116392"/>
                <a:ext cx="707924" cy="595391"/>
              </a:xfrm>
              <a:prstGeom prst="ellipse">
                <a:avLst/>
              </a:prstGeom>
              <a:solidFill>
                <a:srgbClr val="FF0000">
                  <a:alpha val="41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b3</a:t>
                </a:r>
              </a:p>
            </p:txBody>
          </p:sp>
          <p:cxnSp>
            <p:nvCxnSpPr>
              <p:cNvPr id="94" name="Straight Arrow Connector 93"/>
              <p:cNvCxnSpPr>
                <a:stCxn id="90" idx="2"/>
                <a:endCxn id="93" idx="0"/>
              </p:cNvCxnSpPr>
              <p:nvPr/>
            </p:nvCxnSpPr>
            <p:spPr>
              <a:xfrm>
                <a:off x="7270429" y="3674993"/>
                <a:ext cx="1051816" cy="441400"/>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67" idx="4"/>
                <a:endCxn id="90" idx="0"/>
              </p:cNvCxnSpPr>
              <p:nvPr/>
            </p:nvCxnSpPr>
            <p:spPr>
              <a:xfrm>
                <a:off x="7270429" y="2888602"/>
                <a:ext cx="0" cy="323630"/>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9" name="Group 113"/>
            <p:cNvGrpSpPr/>
            <p:nvPr/>
          </p:nvGrpSpPr>
          <p:grpSpPr>
            <a:xfrm>
              <a:off x="6529128" y="4028977"/>
              <a:ext cx="1844015" cy="1287385"/>
              <a:chOff x="6737316" y="4711783"/>
              <a:chExt cx="1986255" cy="1612527"/>
            </a:xfrm>
          </p:grpSpPr>
          <p:sp>
            <p:nvSpPr>
              <p:cNvPr id="115" name="Oval 114"/>
              <p:cNvSpPr/>
              <p:nvPr/>
            </p:nvSpPr>
            <p:spPr>
              <a:xfrm>
                <a:off x="6737316" y="5728919"/>
                <a:ext cx="707924" cy="595391"/>
              </a:xfrm>
              <a:prstGeom prst="ellipse">
                <a:avLst/>
              </a:prstGeom>
              <a:solidFill>
                <a:srgbClr val="FF0000">
                  <a:alpha val="40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c1</a:t>
                </a:r>
              </a:p>
            </p:txBody>
          </p:sp>
          <p:sp>
            <p:nvSpPr>
              <p:cNvPr id="116" name="Oval 115"/>
              <p:cNvSpPr/>
              <p:nvPr/>
            </p:nvSpPr>
            <p:spPr>
              <a:xfrm>
                <a:off x="8015647" y="5728919"/>
                <a:ext cx="707924" cy="595391"/>
              </a:xfrm>
              <a:prstGeom prst="ellipse">
                <a:avLst/>
              </a:prstGeom>
              <a:solidFill>
                <a:srgbClr val="008000">
                  <a:alpha val="45000"/>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accent2">
                        <a:lumMod val="50000"/>
                      </a:schemeClr>
                    </a:solidFill>
                  </a:rPr>
                  <a:t>c2</a:t>
                </a:r>
              </a:p>
            </p:txBody>
          </p:sp>
          <p:sp>
            <p:nvSpPr>
              <p:cNvPr id="117" name="Rounded Rectangle 116"/>
              <p:cNvSpPr/>
              <p:nvPr/>
            </p:nvSpPr>
            <p:spPr>
              <a:xfrm>
                <a:off x="7445240" y="5015010"/>
                <a:ext cx="570407" cy="46276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C</a:t>
                </a:r>
              </a:p>
            </p:txBody>
          </p:sp>
          <p:cxnSp>
            <p:nvCxnSpPr>
              <p:cNvPr id="118" name="Straight Arrow Connector 117"/>
              <p:cNvCxnSpPr>
                <a:stCxn id="117" idx="2"/>
                <a:endCxn id="115" idx="0"/>
              </p:cNvCxnSpPr>
              <p:nvPr/>
            </p:nvCxnSpPr>
            <p:spPr>
              <a:xfrm flipH="1">
                <a:off x="7091278" y="5477771"/>
                <a:ext cx="639166"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17" idx="2"/>
                <a:endCxn id="116" idx="0"/>
              </p:cNvCxnSpPr>
              <p:nvPr/>
            </p:nvCxnSpPr>
            <p:spPr>
              <a:xfrm>
                <a:off x="7730444" y="5477771"/>
                <a:ext cx="639165" cy="251148"/>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stCxn id="89" idx="4"/>
                <a:endCxn id="117" idx="0"/>
              </p:cNvCxnSpPr>
              <p:nvPr/>
            </p:nvCxnSpPr>
            <p:spPr>
              <a:xfrm>
                <a:off x="7246669" y="4711783"/>
                <a:ext cx="483775" cy="303227"/>
              </a:xfrm>
              <a:prstGeom prst="straightConnector1">
                <a:avLst/>
              </a:prstGeom>
              <a:ln>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grpSp>
      </p:grpSp>
      <p:grpSp>
        <p:nvGrpSpPr>
          <p:cNvPr id="10" name="Group 6"/>
          <p:cNvGrpSpPr/>
          <p:nvPr/>
        </p:nvGrpSpPr>
        <p:grpSpPr>
          <a:xfrm>
            <a:off x="410762" y="4349449"/>
            <a:ext cx="5616450" cy="1822751"/>
            <a:chOff x="761960" y="4629753"/>
            <a:chExt cx="5394134" cy="1579844"/>
          </a:xfrm>
        </p:grpSpPr>
        <p:sp>
          <p:nvSpPr>
            <p:cNvPr id="6" name="Rounded Rectangle 5"/>
            <p:cNvSpPr/>
            <p:nvPr/>
          </p:nvSpPr>
          <p:spPr>
            <a:xfrm>
              <a:off x="761960" y="4629753"/>
              <a:ext cx="5394134" cy="156908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aphicFrame>
          <p:nvGraphicFramePr>
            <p:cNvPr id="62" name="Object 61"/>
            <p:cNvGraphicFramePr>
              <a:graphicFrameLocks noChangeAspect="1"/>
            </p:cNvGraphicFramePr>
            <p:nvPr>
              <p:extLst/>
            </p:nvPr>
          </p:nvGraphicFramePr>
          <p:xfrm>
            <a:off x="869580" y="4640515"/>
            <a:ext cx="5225654" cy="1569082"/>
          </p:xfrm>
          <a:graphic>
            <a:graphicData uri="http://schemas.openxmlformats.org/presentationml/2006/ole">
              <p:oleObj spid="_x0000_s106498" name="Equation" r:id="rId3" imgW="2276280" imgH="676440" progId="">
                <p:embed/>
              </p:oleObj>
            </a:graphicData>
          </a:graphic>
        </p:graphicFrame>
      </p:grpSp>
      <p:sp>
        <p:nvSpPr>
          <p:cNvPr id="47" name="Footer Placeholder 46"/>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29159109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324724" cy="719158"/>
          </a:xfrm>
        </p:spPr>
        <p:txBody>
          <a:bodyPr>
            <a:normAutofit fontScale="90000"/>
          </a:bodyPr>
          <a:lstStyle/>
          <a:p>
            <a:r>
              <a:rPr lang="en-US" dirty="0"/>
              <a:t>The “Right-Sized” Tree</a:t>
            </a:r>
          </a:p>
        </p:txBody>
      </p:sp>
      <p:sp>
        <p:nvSpPr>
          <p:cNvPr id="2" name="Content Placeholder 1"/>
          <p:cNvSpPr>
            <a:spLocks noGrp="1"/>
          </p:cNvSpPr>
          <p:nvPr>
            <p:ph idx="1"/>
          </p:nvPr>
        </p:nvSpPr>
        <p:spPr>
          <a:xfrm>
            <a:off x="304800" y="990600"/>
            <a:ext cx="8229600" cy="4983163"/>
          </a:xfrm>
        </p:spPr>
        <p:txBody>
          <a:bodyPr/>
          <a:lstStyle/>
          <a:p>
            <a:pPr marL="0" indent="0">
              <a:lnSpc>
                <a:spcPct val="110000"/>
              </a:lnSpc>
            </a:pPr>
            <a:r>
              <a:rPr lang="en-US" sz="2400" dirty="0"/>
              <a:t>Top-Down Stopping Rules (</a:t>
            </a:r>
            <a:r>
              <a:rPr lang="en-US" sz="2400" i="1" dirty="0"/>
              <a:t>Pre-Pruning</a:t>
            </a:r>
            <a:r>
              <a:rPr lang="en-US" sz="2400" dirty="0"/>
              <a:t>)</a:t>
            </a:r>
          </a:p>
          <a:p>
            <a:pPr lvl="1">
              <a:lnSpc>
                <a:spcPct val="110000"/>
              </a:lnSpc>
            </a:pPr>
            <a:r>
              <a:rPr lang="en-US" sz="2400" dirty="0"/>
              <a:t>Node size</a:t>
            </a:r>
          </a:p>
          <a:p>
            <a:pPr lvl="1">
              <a:lnSpc>
                <a:spcPct val="110000"/>
              </a:lnSpc>
            </a:pPr>
            <a:r>
              <a:rPr lang="en-US" sz="2400" dirty="0"/>
              <a:t>Tree depth</a:t>
            </a:r>
          </a:p>
          <a:p>
            <a:pPr lvl="1">
              <a:lnSpc>
                <a:spcPct val="110000"/>
              </a:lnSpc>
            </a:pPr>
            <a:r>
              <a:rPr lang="en-US" sz="2400" dirty="0"/>
              <a:t>Statistical significance</a:t>
            </a:r>
          </a:p>
          <a:p>
            <a:pPr marL="0" indent="0">
              <a:lnSpc>
                <a:spcPct val="110000"/>
              </a:lnSpc>
            </a:pPr>
            <a:r>
              <a:rPr lang="en-US" sz="2400" dirty="0"/>
              <a:t>Bottom-Up Selection Criteria (</a:t>
            </a:r>
            <a:r>
              <a:rPr lang="en-US" sz="2400" i="1" dirty="0"/>
              <a:t>Post-Pruning</a:t>
            </a:r>
            <a:r>
              <a:rPr lang="en-US" sz="2400" dirty="0"/>
              <a:t>)</a:t>
            </a:r>
          </a:p>
          <a:p>
            <a:pPr lvl="1">
              <a:lnSpc>
                <a:spcPct val="110000"/>
              </a:lnSpc>
            </a:pPr>
            <a:r>
              <a:rPr lang="en-US" sz="2400" dirty="0"/>
              <a:t>Accuracy</a:t>
            </a:r>
          </a:p>
          <a:p>
            <a:pPr lvl="1">
              <a:lnSpc>
                <a:spcPct val="110000"/>
              </a:lnSpc>
            </a:pPr>
            <a:r>
              <a:rPr lang="en-US" sz="2400" dirty="0"/>
              <a:t>Profit</a:t>
            </a:r>
          </a:p>
          <a:p>
            <a:pPr lvl="1">
              <a:lnSpc>
                <a:spcPct val="110000"/>
              </a:lnSpc>
            </a:pPr>
            <a:r>
              <a:rPr lang="en-US" sz="2400" dirty="0"/>
              <a:t>Class-probability trees</a:t>
            </a:r>
          </a:p>
          <a:p>
            <a:pPr lvl="1">
              <a:lnSpc>
                <a:spcPct val="110000"/>
              </a:lnSpc>
            </a:pPr>
            <a:r>
              <a:rPr lang="en-US" sz="2400" dirty="0"/>
              <a:t>Least squares</a:t>
            </a:r>
          </a:p>
          <a:p>
            <a:endParaRPr lang="en-US" dirty="0"/>
          </a:p>
        </p:txBody>
      </p:sp>
      <p:sp>
        <p:nvSpPr>
          <p:cNvPr id="4" name="Footer Placeholder 3"/>
          <p:cNvSpPr>
            <a:spLocks noGrp="1"/>
          </p:cNvSpPr>
          <p:nvPr>
            <p:ph type="ftr" sz="quarter" idx="11"/>
          </p:nvPr>
        </p:nvSpPr>
        <p:spPr/>
        <p:txBody>
          <a:bodyPr/>
          <a:lstStyle/>
          <a:p>
            <a:r>
              <a:rPr lang="en-US" dirty="0" smtClean="0"/>
              <a:t>Y.LAKSHMI PRASAD 08978784848</a:t>
            </a:r>
            <a:endParaRPr lang="en-US" dirty="0"/>
          </a:p>
        </p:txBody>
      </p:sp>
    </p:spTree>
    <p:extLst>
      <p:ext uri="{BB962C8B-B14F-4D97-AF65-F5344CB8AC3E}">
        <p14:creationId xmlns:p14="http://schemas.microsoft.com/office/powerpoint/2010/main" xmlns="" val="2762054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838200"/>
          </a:xfrm>
        </p:spPr>
        <p:txBody>
          <a:bodyPr>
            <a:normAutofit/>
          </a:bodyPr>
          <a:lstStyle/>
          <a:p>
            <a:r>
              <a:rPr lang="en-IN" dirty="0" smtClean="0"/>
              <a:t>Regularization in Decision trees</a:t>
            </a:r>
            <a:endParaRPr lang="en-IN" dirty="0"/>
          </a:p>
        </p:txBody>
      </p:sp>
      <p:sp>
        <p:nvSpPr>
          <p:cNvPr id="3" name="Content Placeholder 2"/>
          <p:cNvSpPr>
            <a:spLocks noGrp="1"/>
          </p:cNvSpPr>
          <p:nvPr>
            <p:ph idx="1"/>
          </p:nvPr>
        </p:nvSpPr>
        <p:spPr>
          <a:xfrm>
            <a:off x="228600" y="1219200"/>
            <a:ext cx="8458200" cy="4876800"/>
          </a:xfrm>
        </p:spPr>
        <p:txBody>
          <a:bodyPr>
            <a:normAutofit lnSpcReduction="10000"/>
          </a:bodyPr>
          <a:lstStyle/>
          <a:p>
            <a:pPr>
              <a:buNone/>
            </a:pPr>
            <a:r>
              <a:rPr lang="en-IN" dirty="0" smtClean="0"/>
              <a:t>There are broadly two ways of regularization on decision trees: </a:t>
            </a:r>
          </a:p>
          <a:p>
            <a:r>
              <a:rPr lang="en-IN" dirty="0" smtClean="0"/>
              <a:t>Truncate the decision tree during the training (growing) process preventing it from degenerating into one with one leaf for every data point in the training dataset. One or more stopping criteria are used to decide if the decision tree needs to be grown further. </a:t>
            </a:r>
          </a:p>
          <a:p>
            <a:r>
              <a:rPr lang="en-IN" dirty="0" smtClean="0"/>
              <a:t>Let the tree grow to any complexity. However add a post-processing step in which we prune the tree in a bottom-up fashion starting from the leaves. It is more common to use pruning strategies to avoid over-fitting in practical implementations. </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458200" cy="762000"/>
          </a:xfrm>
        </p:spPr>
        <p:txBody>
          <a:bodyPr>
            <a:normAutofit/>
          </a:bodyPr>
          <a:lstStyle/>
          <a:p>
            <a:r>
              <a:rPr lang="en-IN" sz="3600" dirty="0" smtClean="0"/>
              <a:t>Decision Tree Stopping Criteria (Truncation) </a:t>
            </a:r>
            <a:endParaRPr lang="en-IN" sz="3600" dirty="0"/>
          </a:p>
        </p:txBody>
      </p:sp>
      <p:sp>
        <p:nvSpPr>
          <p:cNvPr id="3" name="Content Placeholder 2"/>
          <p:cNvSpPr>
            <a:spLocks noGrp="1"/>
          </p:cNvSpPr>
          <p:nvPr>
            <p:ph idx="1"/>
          </p:nvPr>
        </p:nvSpPr>
        <p:spPr>
          <a:xfrm>
            <a:off x="228600" y="1143000"/>
            <a:ext cx="8458200" cy="5181600"/>
          </a:xfrm>
        </p:spPr>
        <p:txBody>
          <a:bodyPr>
            <a:normAutofit lnSpcReduction="10000"/>
          </a:bodyPr>
          <a:lstStyle/>
          <a:p>
            <a:pPr>
              <a:buNone/>
            </a:pPr>
            <a:r>
              <a:rPr lang="en-IN" dirty="0" smtClean="0"/>
              <a:t>There are several ways to truncate decision trees before they start to overfit. </a:t>
            </a:r>
          </a:p>
          <a:p>
            <a:pPr>
              <a:buNone/>
            </a:pPr>
            <a:r>
              <a:rPr lang="en-IN" dirty="0" smtClean="0"/>
              <a:t>1. Minimum Size of the Partition for a Split: Stop partitioning further when the current partition is small enough. </a:t>
            </a:r>
          </a:p>
          <a:p>
            <a:pPr>
              <a:buNone/>
            </a:pPr>
            <a:r>
              <a:rPr lang="en-IN" dirty="0" smtClean="0"/>
              <a:t>2. Minimum Change in Homogeneity Measure: Do not partition further when even the best split causes an insignificant change in the purity measure (difference between the current purity and the purity of the partitions created by the split). </a:t>
            </a:r>
          </a:p>
          <a:p>
            <a:pPr>
              <a:buNone/>
            </a:pPr>
            <a:r>
              <a:rPr lang="en-IN" dirty="0" smtClean="0"/>
              <a:t>3. Limit on Tree Depth: If the current node is farther away from the root than a threshold, then stop partitioning further. </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685800"/>
          </a:xfrm>
        </p:spPr>
        <p:txBody>
          <a:bodyPr>
            <a:noAutofit/>
          </a:bodyPr>
          <a:lstStyle/>
          <a:p>
            <a:r>
              <a:rPr lang="en-IN" sz="3600" dirty="0" smtClean="0"/>
              <a:t>Decision Tree Stopping Criteria (Truncation) </a:t>
            </a:r>
            <a:endParaRPr lang="en-IN" sz="3600" dirty="0"/>
          </a:p>
        </p:txBody>
      </p:sp>
      <p:sp>
        <p:nvSpPr>
          <p:cNvPr id="3" name="Content Placeholder 2"/>
          <p:cNvSpPr>
            <a:spLocks noGrp="1"/>
          </p:cNvSpPr>
          <p:nvPr>
            <p:ph idx="1"/>
          </p:nvPr>
        </p:nvSpPr>
        <p:spPr>
          <a:xfrm>
            <a:off x="228600" y="1066800"/>
            <a:ext cx="8458200" cy="5257800"/>
          </a:xfrm>
        </p:spPr>
        <p:txBody>
          <a:bodyPr/>
          <a:lstStyle/>
          <a:p>
            <a:pPr>
              <a:buNone/>
            </a:pPr>
            <a:r>
              <a:rPr lang="en-IN" dirty="0" smtClean="0"/>
              <a:t>4. Minimum Size of the Partition at a Leaf: If any of partitions from a split has fewer than this threshold minimum, then do not consider the split. Notice the subtle difference between this condition and the minimum size required for a split. </a:t>
            </a:r>
          </a:p>
          <a:p>
            <a:pPr>
              <a:buNone/>
            </a:pPr>
            <a:r>
              <a:rPr lang="en-IN" dirty="0" smtClean="0"/>
              <a:t>5. Maximum number of leaves in the Tree: If the current number of the bottom-most nodes in the tree exceeds this limit then stop partitioning. </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72428" cy="685800"/>
          </a:xfrm>
        </p:spPr>
        <p:txBody>
          <a:bodyPr>
            <a:normAutofit fontScale="90000"/>
          </a:bodyPr>
          <a:lstStyle/>
          <a:p>
            <a:r>
              <a:rPr lang="en-IN" dirty="0" smtClean="0"/>
              <a:t>Advantages of Decision tree</a:t>
            </a:r>
            <a:endParaRPr lang="en-IN" dirty="0"/>
          </a:p>
        </p:txBody>
      </p:sp>
      <p:sp>
        <p:nvSpPr>
          <p:cNvPr id="3" name="Content Placeholder 2"/>
          <p:cNvSpPr>
            <a:spLocks noGrp="1"/>
          </p:cNvSpPr>
          <p:nvPr>
            <p:ph idx="1"/>
          </p:nvPr>
        </p:nvSpPr>
        <p:spPr>
          <a:xfrm>
            <a:off x="285720" y="1066800"/>
            <a:ext cx="8643998" cy="5505472"/>
          </a:xfrm>
        </p:spPr>
        <p:txBody>
          <a:bodyPr>
            <a:normAutofit/>
          </a:bodyPr>
          <a:lstStyle/>
          <a:p>
            <a:r>
              <a:rPr lang="en-IN" dirty="0" smtClean="0"/>
              <a:t>Easy to understand  and Interpret</a:t>
            </a:r>
          </a:p>
          <a:p>
            <a:r>
              <a:rPr lang="en-IN" dirty="0" smtClean="0"/>
              <a:t>Able to handle both numerical and categorical data</a:t>
            </a:r>
          </a:p>
          <a:p>
            <a:r>
              <a:rPr lang="en-IN" dirty="0" smtClean="0"/>
              <a:t>Require </a:t>
            </a:r>
            <a:r>
              <a:rPr lang="en-IN" dirty="0" smtClean="0"/>
              <a:t>less data preparation than other methods </a:t>
            </a:r>
          </a:p>
          <a:p>
            <a:r>
              <a:rPr lang="en-IN" dirty="0" smtClean="0"/>
              <a:t>Non parametric method </a:t>
            </a:r>
          </a:p>
          <a:p>
            <a:r>
              <a:rPr lang="en-IN" dirty="0" smtClean="0"/>
              <a:t>Result in form of rules.</a:t>
            </a:r>
          </a:p>
          <a:p>
            <a:r>
              <a:rPr lang="en-IN" dirty="0" smtClean="0"/>
              <a:t>Requires little data preparation. Other techniques often require data normalization. </a:t>
            </a:r>
          </a:p>
          <a:p>
            <a:r>
              <a:rPr lang="en-IN" dirty="0" smtClean="0"/>
              <a:t>Deal well with outliers and missing values </a:t>
            </a:r>
          </a:p>
          <a:p>
            <a:r>
              <a:rPr lang="en-IN" dirty="0" smtClean="0"/>
              <a:t>Performs well with large datasets. Large amounts of data can be analysed using standard computing resources in reasonable time</a:t>
            </a:r>
            <a:r>
              <a:rPr lang="en-IN" dirty="0" smtClean="0"/>
              <a:t>.</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000924" cy="785818"/>
          </a:xfrm>
        </p:spPr>
        <p:txBody>
          <a:bodyPr>
            <a:normAutofit fontScale="90000"/>
          </a:bodyPr>
          <a:lstStyle/>
          <a:p>
            <a:r>
              <a:rPr lang="en-IN" dirty="0" smtClean="0"/>
              <a:t>Disadvantages</a:t>
            </a:r>
            <a:endParaRPr lang="en-IN" dirty="0"/>
          </a:p>
        </p:txBody>
      </p:sp>
      <p:sp>
        <p:nvSpPr>
          <p:cNvPr id="3" name="Content Placeholder 2"/>
          <p:cNvSpPr>
            <a:spLocks noGrp="1"/>
          </p:cNvSpPr>
          <p:nvPr>
            <p:ph idx="1"/>
          </p:nvPr>
        </p:nvSpPr>
        <p:spPr>
          <a:xfrm>
            <a:off x="214282" y="1066800"/>
            <a:ext cx="8715436" cy="5362596"/>
          </a:xfrm>
        </p:spPr>
        <p:txBody>
          <a:bodyPr>
            <a:normAutofit/>
          </a:bodyPr>
          <a:lstStyle/>
          <a:p>
            <a:r>
              <a:rPr lang="en-IN" dirty="0" smtClean="0"/>
              <a:t>Tendency to over-fit, Decision-tree learners can create over-complex trees that do not generalize well from the training data. Mechanisms such as pruning are necessary to avoid this problem.</a:t>
            </a:r>
          </a:p>
          <a:p>
            <a:r>
              <a:rPr lang="en-IN" dirty="0" smtClean="0"/>
              <a:t>Trees can be very non-robust. A small change in the training data can result in a large change in the tree and consequently the final predictions.</a:t>
            </a:r>
          </a:p>
          <a:p>
            <a:r>
              <a:rPr lang="en-IN" dirty="0" smtClean="0"/>
              <a:t>May results in too many splits on variables with many values. </a:t>
            </a:r>
          </a:p>
          <a:p>
            <a:r>
              <a:rPr lang="en-IN" dirty="0" smtClean="0"/>
              <a:t>For data including categorical variables with different numbers of levels, information gain in decision trees is biased in favour of attributes with more levels.</a:t>
            </a:r>
            <a:endParaRPr lang="en-IN" baseline="30000" dirty="0" smtClean="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29552" cy="642942"/>
          </a:xfrm>
        </p:spPr>
        <p:txBody>
          <a:bodyPr>
            <a:normAutofit fontScale="90000"/>
          </a:bodyPr>
          <a:lstStyle/>
          <a:p>
            <a:r>
              <a:rPr lang="en-IN" dirty="0" smtClean="0"/>
              <a:t>When to use decision tree?</a:t>
            </a:r>
            <a:endParaRPr lang="en-IN" dirty="0"/>
          </a:p>
        </p:txBody>
      </p:sp>
      <p:sp>
        <p:nvSpPr>
          <p:cNvPr id="3" name="Content Placeholder 2"/>
          <p:cNvSpPr>
            <a:spLocks noGrp="1"/>
          </p:cNvSpPr>
          <p:nvPr>
            <p:ph idx="1"/>
          </p:nvPr>
        </p:nvSpPr>
        <p:spPr>
          <a:xfrm>
            <a:off x="214282" y="990600"/>
            <a:ext cx="8472518" cy="4724416"/>
          </a:xfrm>
        </p:spPr>
        <p:txBody>
          <a:bodyPr/>
          <a:lstStyle/>
          <a:p>
            <a:r>
              <a:rPr lang="en-IN" dirty="0" smtClean="0"/>
              <a:t>Very popular classification technique especially when problem is binary </a:t>
            </a:r>
          </a:p>
          <a:p>
            <a:r>
              <a:rPr lang="en-IN" dirty="0" smtClean="0"/>
              <a:t>Best option when the interpretation of results is more important than the accuracy </a:t>
            </a:r>
          </a:p>
          <a:p>
            <a:r>
              <a:rPr lang="en-IN" dirty="0" smtClean="0"/>
              <a:t>Whenever available, use for initial data exploration in any project </a:t>
            </a:r>
          </a:p>
          <a:p>
            <a:r>
              <a:rPr lang="en-IN" dirty="0" smtClean="0"/>
              <a:t>Not the first choice for estimating continuous values </a:t>
            </a:r>
          </a:p>
          <a:p>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858148" cy="796086"/>
          </a:xfrm>
        </p:spPr>
        <p:txBody>
          <a:bodyPr>
            <a:normAutofit/>
          </a:bodyPr>
          <a:lstStyle/>
          <a:p>
            <a:r>
              <a:rPr lang="en-IN" sz="3600" dirty="0" smtClean="0"/>
              <a:t>Limitations of Parametric ML Algorithms</a:t>
            </a:r>
            <a:endParaRPr lang="en-IN" dirty="0"/>
          </a:p>
        </p:txBody>
      </p:sp>
      <p:sp>
        <p:nvSpPr>
          <p:cNvPr id="3" name="Content Placeholder 2"/>
          <p:cNvSpPr>
            <a:spLocks noGrp="1"/>
          </p:cNvSpPr>
          <p:nvPr>
            <p:ph idx="1"/>
          </p:nvPr>
        </p:nvSpPr>
        <p:spPr>
          <a:xfrm>
            <a:off x="285720" y="1371600"/>
            <a:ext cx="8643998" cy="4271978"/>
          </a:xfrm>
        </p:spPr>
        <p:txBody>
          <a:bodyPr/>
          <a:lstStyle/>
          <a:p>
            <a:pPr fontAlgn="base"/>
            <a:r>
              <a:rPr lang="en-IN" b="1" dirty="0" smtClean="0"/>
              <a:t>Constrained</a:t>
            </a:r>
            <a:r>
              <a:rPr lang="en-IN" dirty="0" smtClean="0"/>
              <a:t>: By choosing a functional form these methods are highly constrained to the specified form.</a:t>
            </a:r>
          </a:p>
          <a:p>
            <a:pPr fontAlgn="base"/>
            <a:r>
              <a:rPr lang="en-IN" b="1" dirty="0" smtClean="0"/>
              <a:t>Limited Complexity</a:t>
            </a:r>
            <a:r>
              <a:rPr lang="en-IN" dirty="0" smtClean="0"/>
              <a:t>: The methods are more suited to simpler problems.</a:t>
            </a:r>
          </a:p>
          <a:p>
            <a:pPr fontAlgn="base"/>
            <a:r>
              <a:rPr lang="en-IN" b="1" dirty="0" smtClean="0"/>
              <a:t>Poor Fit</a:t>
            </a:r>
            <a:r>
              <a:rPr lang="en-IN" dirty="0" smtClean="0"/>
              <a:t>: In practice the methods are unlikely to match the underlying mapping function.</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8229600" cy="2209800"/>
          </a:xfrm>
        </p:spPr>
        <p:txBody>
          <a:bodyPr>
            <a:normAutofit fontScale="92500" lnSpcReduction="10000"/>
          </a:bodyPr>
          <a:lstStyle/>
          <a:p>
            <a:pPr marL="109728" indent="0" algn="ctr">
              <a:buNone/>
            </a:pPr>
            <a:endParaRPr lang="en-US" sz="7200" dirty="0"/>
          </a:p>
          <a:p>
            <a:pPr marL="109728" indent="0" algn="ctr">
              <a:buNone/>
            </a:pPr>
            <a:r>
              <a:rPr lang="en-US" sz="7200" dirty="0"/>
              <a:t>Questions?</a:t>
            </a:r>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Tree>
    <p:extLst>
      <p:ext uri="{BB962C8B-B14F-4D97-AF65-F5344CB8AC3E}">
        <p14:creationId xmlns:p14="http://schemas.microsoft.com/office/powerpoint/2010/main" xmlns="" val="234559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858148" cy="714372"/>
          </a:xfrm>
        </p:spPr>
        <p:txBody>
          <a:bodyPr>
            <a:normAutofit/>
          </a:bodyPr>
          <a:lstStyle/>
          <a:p>
            <a:r>
              <a:rPr lang="en-IN" sz="4000" dirty="0" smtClean="0"/>
              <a:t>Examples for Non-Parametric Models</a:t>
            </a:r>
            <a:endParaRPr lang="en-IN" sz="4000" dirty="0"/>
          </a:p>
        </p:txBody>
      </p:sp>
      <p:sp>
        <p:nvSpPr>
          <p:cNvPr id="3" name="Content Placeholder 2"/>
          <p:cNvSpPr>
            <a:spLocks noGrp="1"/>
          </p:cNvSpPr>
          <p:nvPr>
            <p:ph idx="1"/>
          </p:nvPr>
        </p:nvSpPr>
        <p:spPr>
          <a:xfrm>
            <a:off x="428596" y="1295400"/>
            <a:ext cx="8258204" cy="5029200"/>
          </a:xfrm>
        </p:spPr>
        <p:txBody>
          <a:bodyPr/>
          <a:lstStyle/>
          <a:p>
            <a:pPr fontAlgn="base"/>
            <a:r>
              <a:rPr lang="en-IN" dirty="0" smtClean="0"/>
              <a:t>K-Nearest Neighbours</a:t>
            </a:r>
          </a:p>
          <a:p>
            <a:pPr fontAlgn="base"/>
            <a:r>
              <a:rPr lang="en-IN" dirty="0" smtClean="0"/>
              <a:t>Decision Trees like CART and </a:t>
            </a:r>
            <a:r>
              <a:rPr lang="en-IN" dirty="0" smtClean="0"/>
              <a:t>C4.5</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572428" cy="714380"/>
          </a:xfrm>
        </p:spPr>
        <p:txBody>
          <a:bodyPr>
            <a:normAutofit/>
          </a:bodyPr>
          <a:lstStyle/>
          <a:p>
            <a:r>
              <a:rPr lang="en-IN" sz="3600" dirty="0" smtClean="0"/>
              <a:t>Benefits Nonparametric ML Algorithms</a:t>
            </a:r>
            <a:endParaRPr lang="en-IN" sz="3600" dirty="0"/>
          </a:p>
        </p:txBody>
      </p:sp>
      <p:sp>
        <p:nvSpPr>
          <p:cNvPr id="3" name="Content Placeholder 2"/>
          <p:cNvSpPr>
            <a:spLocks noGrp="1"/>
          </p:cNvSpPr>
          <p:nvPr>
            <p:ph idx="1"/>
          </p:nvPr>
        </p:nvSpPr>
        <p:spPr>
          <a:xfrm>
            <a:off x="357158" y="1295400"/>
            <a:ext cx="8329642" cy="5029200"/>
          </a:xfrm>
        </p:spPr>
        <p:txBody>
          <a:bodyPr>
            <a:normAutofit/>
          </a:bodyPr>
          <a:lstStyle/>
          <a:p>
            <a:pPr fontAlgn="base"/>
            <a:r>
              <a:rPr lang="en-IN" b="1" dirty="0" smtClean="0"/>
              <a:t>Flexibility</a:t>
            </a:r>
            <a:r>
              <a:rPr lang="en-IN" dirty="0" smtClean="0"/>
              <a:t>: Capable of fitting a large number of functional forms.</a:t>
            </a:r>
          </a:p>
          <a:p>
            <a:pPr fontAlgn="base"/>
            <a:r>
              <a:rPr lang="en-IN" b="1" dirty="0" smtClean="0"/>
              <a:t>Power</a:t>
            </a:r>
            <a:r>
              <a:rPr lang="en-IN" dirty="0" smtClean="0"/>
              <a:t>: No assumptions (or weak assumptions) about the underlying function.</a:t>
            </a:r>
          </a:p>
          <a:p>
            <a:pPr fontAlgn="base"/>
            <a:r>
              <a:rPr lang="en-IN" b="1" dirty="0" smtClean="0"/>
              <a:t>Performance</a:t>
            </a:r>
            <a:r>
              <a:rPr lang="en-IN" dirty="0" smtClean="0"/>
              <a:t>: Can result in higher performance models for prediction.</a:t>
            </a:r>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1937</TotalTime>
  <Words>2972</Words>
  <Application>Microsoft Office PowerPoint</Application>
  <PresentationFormat>On-screen Show (4:3)</PresentationFormat>
  <Paragraphs>517</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Flow</vt:lpstr>
      <vt:lpstr>Equation</vt:lpstr>
      <vt:lpstr>Decision Trees</vt:lpstr>
      <vt:lpstr>Objectives</vt:lpstr>
      <vt:lpstr>What is Classification?</vt:lpstr>
      <vt:lpstr>Parametric Vs Non- Parametric Models</vt:lpstr>
      <vt:lpstr>Examples for Parametric Models</vt:lpstr>
      <vt:lpstr>Benefits of Parametric ML Algorithms</vt:lpstr>
      <vt:lpstr>Limitations of Parametric ML Algorithms</vt:lpstr>
      <vt:lpstr>Examples for Non-Parametric Models</vt:lpstr>
      <vt:lpstr>Benefits Nonparametric ML Algorithms</vt:lpstr>
      <vt:lpstr>Limitations of Nonparametric ML Algorithms</vt:lpstr>
      <vt:lpstr>Introduction to Decision trees</vt:lpstr>
      <vt:lpstr>Introduction to Decision trees</vt:lpstr>
      <vt:lpstr>Introduction to Decision trees</vt:lpstr>
      <vt:lpstr>Decision Tree</vt:lpstr>
      <vt:lpstr>Decision Tree- Terminology</vt:lpstr>
      <vt:lpstr>Decision Tree- Terminology</vt:lpstr>
      <vt:lpstr>Decision Tree- Types</vt:lpstr>
      <vt:lpstr>Data Pre-process</vt:lpstr>
      <vt:lpstr>How to create Decision trees</vt:lpstr>
      <vt:lpstr>Basic modelling steps</vt:lpstr>
      <vt:lpstr>Decision Tree steps</vt:lpstr>
      <vt:lpstr>Concept of Homogeneity</vt:lpstr>
      <vt:lpstr>Concept of Homogeneity</vt:lpstr>
      <vt:lpstr>Purity Metrics for Decision Trees</vt:lpstr>
      <vt:lpstr>“Toy” Dataset</vt:lpstr>
      <vt:lpstr>Partition this!</vt:lpstr>
      <vt:lpstr>Gini Index</vt:lpstr>
      <vt:lpstr>Lorenz Curve</vt:lpstr>
      <vt:lpstr>Gini Coefficient</vt:lpstr>
      <vt:lpstr>Gini-Measure of Inequality</vt:lpstr>
      <vt:lpstr>Gini Index</vt:lpstr>
      <vt:lpstr>Gini Index</vt:lpstr>
      <vt:lpstr>GINI Index</vt:lpstr>
      <vt:lpstr>GINI Index</vt:lpstr>
      <vt:lpstr>GINI Index</vt:lpstr>
      <vt:lpstr>Gini Index</vt:lpstr>
      <vt:lpstr>Gini Index</vt:lpstr>
      <vt:lpstr>Feedback</vt:lpstr>
      <vt:lpstr>Gini Index on Gender</vt:lpstr>
      <vt:lpstr>Gini Index on Age</vt:lpstr>
      <vt:lpstr>Gini Calculation</vt:lpstr>
      <vt:lpstr>Which feature to use for split?</vt:lpstr>
      <vt:lpstr>Entropy</vt:lpstr>
      <vt:lpstr>Entropy</vt:lpstr>
      <vt:lpstr>Entropy</vt:lpstr>
      <vt:lpstr>Information Gain</vt:lpstr>
      <vt:lpstr>Information Gain</vt:lpstr>
      <vt:lpstr>Information Gain</vt:lpstr>
      <vt:lpstr>Feedback</vt:lpstr>
      <vt:lpstr>Regression with Decision Trees</vt:lpstr>
      <vt:lpstr>Splitting by R-squared </vt:lpstr>
      <vt:lpstr>Regression</vt:lpstr>
      <vt:lpstr>Feedback</vt:lpstr>
      <vt:lpstr>Reduction in Variance</vt:lpstr>
      <vt:lpstr>DT- Regression- Test your understanding</vt:lpstr>
      <vt:lpstr>Feedback</vt:lpstr>
      <vt:lpstr>Constructing a DT-Test our Understanding</vt:lpstr>
      <vt:lpstr>Choose the correct order</vt:lpstr>
      <vt:lpstr>Feedback</vt:lpstr>
      <vt:lpstr>GREEDY Decision Tree Algorithm</vt:lpstr>
      <vt:lpstr>OVERFITTING</vt:lpstr>
      <vt:lpstr>PRUNNING</vt:lpstr>
      <vt:lpstr>The “Right-Sized” Tree</vt:lpstr>
      <vt:lpstr>Regularization in Decision trees</vt:lpstr>
      <vt:lpstr>Decision Tree Stopping Criteria (Truncation) </vt:lpstr>
      <vt:lpstr>Decision Tree Stopping Criteria (Truncation) </vt:lpstr>
      <vt:lpstr>Advantages of Decision tree</vt:lpstr>
      <vt:lpstr>Disadvantages</vt:lpstr>
      <vt:lpstr>When to use decision tree?</vt:lpstr>
      <vt:lpstr>Slide 70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89</cp:revision>
  <dcterms:created xsi:type="dcterms:W3CDTF">2006-08-16T00:00:00Z</dcterms:created>
  <dcterms:modified xsi:type="dcterms:W3CDTF">2019-02-13T01:36:47Z</dcterms:modified>
</cp:coreProperties>
</file>