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43"/>
    <p:restoredTop sz="93506"/>
  </p:normalViewPr>
  <p:slideViewPr>
    <p:cSldViewPr snapToGrid="0" snapToObjects="1">
      <p:cViewPr varScale="1">
        <p:scale>
          <a:sx n="85" d="100"/>
          <a:sy n="85" d="100"/>
        </p:scale>
        <p:origin x="17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FF0628-E678-7A43-9BE0-9B67D5B24577}" type="datetimeFigureOut">
              <a:rPr lang="en-US" smtClean="0"/>
              <a:t>7/28/19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6BAD6-874F-AD42-988E-314A7D0C82A5}" type="slidenum">
              <a:rPr lang="en-US" smtClean="0"/>
              <a:t>‹#›</a:t>
            </a:fld>
            <a:endParaRPr lang="en-US"/>
          </a:p>
        </p:txBody>
      </p:sp>
    </p:spTree>
    <p:extLst>
      <p:ext uri="{BB962C8B-B14F-4D97-AF65-F5344CB8AC3E}">
        <p14:creationId xmlns:p14="http://schemas.microsoft.com/office/powerpoint/2010/main" val="1435744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FF0628-E678-7A43-9BE0-9B67D5B24577}" type="datetimeFigureOut">
              <a:rPr lang="en-US" smtClean="0"/>
              <a:t>7/28/19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6BAD6-874F-AD42-988E-314A7D0C82A5}" type="slidenum">
              <a:rPr lang="en-US" smtClean="0"/>
              <a:t>‹#›</a:t>
            </a:fld>
            <a:endParaRPr lang="en-US"/>
          </a:p>
        </p:txBody>
      </p:sp>
    </p:spTree>
    <p:extLst>
      <p:ext uri="{BB962C8B-B14F-4D97-AF65-F5344CB8AC3E}">
        <p14:creationId xmlns:p14="http://schemas.microsoft.com/office/powerpoint/2010/main" val="2041988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FF0628-E678-7A43-9BE0-9B67D5B24577}" type="datetimeFigureOut">
              <a:rPr lang="en-US" smtClean="0"/>
              <a:t>7/28/19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6BAD6-874F-AD42-988E-314A7D0C82A5}" type="slidenum">
              <a:rPr lang="en-US" smtClean="0"/>
              <a:t>‹#›</a:t>
            </a:fld>
            <a:endParaRPr lang="en-US"/>
          </a:p>
        </p:txBody>
      </p:sp>
    </p:spTree>
    <p:extLst>
      <p:ext uri="{BB962C8B-B14F-4D97-AF65-F5344CB8AC3E}">
        <p14:creationId xmlns:p14="http://schemas.microsoft.com/office/powerpoint/2010/main" val="765615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FF0628-E678-7A43-9BE0-9B67D5B24577}" type="datetimeFigureOut">
              <a:rPr lang="en-US" smtClean="0"/>
              <a:t>7/28/19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6BAD6-874F-AD42-988E-314A7D0C82A5}" type="slidenum">
              <a:rPr lang="en-US" smtClean="0"/>
              <a:t>‹#›</a:t>
            </a:fld>
            <a:endParaRPr lang="en-US"/>
          </a:p>
        </p:txBody>
      </p:sp>
    </p:spTree>
    <p:extLst>
      <p:ext uri="{BB962C8B-B14F-4D97-AF65-F5344CB8AC3E}">
        <p14:creationId xmlns:p14="http://schemas.microsoft.com/office/powerpoint/2010/main" val="2087466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FF0628-E678-7A43-9BE0-9B67D5B24577}" type="datetimeFigureOut">
              <a:rPr lang="en-US" smtClean="0"/>
              <a:t>7/28/19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6BAD6-874F-AD42-988E-314A7D0C82A5}" type="slidenum">
              <a:rPr lang="en-US" smtClean="0"/>
              <a:t>‹#›</a:t>
            </a:fld>
            <a:endParaRPr lang="en-US"/>
          </a:p>
        </p:txBody>
      </p:sp>
    </p:spTree>
    <p:extLst>
      <p:ext uri="{BB962C8B-B14F-4D97-AF65-F5344CB8AC3E}">
        <p14:creationId xmlns:p14="http://schemas.microsoft.com/office/powerpoint/2010/main" val="614805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FF0628-E678-7A43-9BE0-9B67D5B24577}" type="datetimeFigureOut">
              <a:rPr lang="en-US" smtClean="0"/>
              <a:t>7/28/19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6BAD6-874F-AD42-988E-314A7D0C82A5}" type="slidenum">
              <a:rPr lang="en-US" smtClean="0"/>
              <a:t>‹#›</a:t>
            </a:fld>
            <a:endParaRPr lang="en-US"/>
          </a:p>
        </p:txBody>
      </p:sp>
    </p:spTree>
    <p:extLst>
      <p:ext uri="{BB962C8B-B14F-4D97-AF65-F5344CB8AC3E}">
        <p14:creationId xmlns:p14="http://schemas.microsoft.com/office/powerpoint/2010/main" val="1487624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FF0628-E678-7A43-9BE0-9B67D5B24577}" type="datetimeFigureOut">
              <a:rPr lang="en-US" smtClean="0"/>
              <a:t>7/28/19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96BAD6-874F-AD42-988E-314A7D0C82A5}" type="slidenum">
              <a:rPr lang="en-US" smtClean="0"/>
              <a:t>‹#›</a:t>
            </a:fld>
            <a:endParaRPr lang="en-US"/>
          </a:p>
        </p:txBody>
      </p:sp>
    </p:spTree>
    <p:extLst>
      <p:ext uri="{BB962C8B-B14F-4D97-AF65-F5344CB8AC3E}">
        <p14:creationId xmlns:p14="http://schemas.microsoft.com/office/powerpoint/2010/main" val="149988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FF0628-E678-7A43-9BE0-9B67D5B24577}" type="datetimeFigureOut">
              <a:rPr lang="en-US" smtClean="0"/>
              <a:t>7/28/19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96BAD6-874F-AD42-988E-314A7D0C82A5}" type="slidenum">
              <a:rPr lang="en-US" smtClean="0"/>
              <a:t>‹#›</a:t>
            </a:fld>
            <a:endParaRPr lang="en-US"/>
          </a:p>
        </p:txBody>
      </p:sp>
    </p:spTree>
    <p:extLst>
      <p:ext uri="{BB962C8B-B14F-4D97-AF65-F5344CB8AC3E}">
        <p14:creationId xmlns:p14="http://schemas.microsoft.com/office/powerpoint/2010/main" val="1362633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F0628-E678-7A43-9BE0-9B67D5B24577}" type="datetimeFigureOut">
              <a:rPr lang="en-US" smtClean="0"/>
              <a:t>7/28/19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96BAD6-874F-AD42-988E-314A7D0C82A5}" type="slidenum">
              <a:rPr lang="en-US" smtClean="0"/>
              <a:t>‹#›</a:t>
            </a:fld>
            <a:endParaRPr lang="en-US"/>
          </a:p>
        </p:txBody>
      </p:sp>
    </p:spTree>
    <p:extLst>
      <p:ext uri="{BB962C8B-B14F-4D97-AF65-F5344CB8AC3E}">
        <p14:creationId xmlns:p14="http://schemas.microsoft.com/office/powerpoint/2010/main" val="1010984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FF0628-E678-7A43-9BE0-9B67D5B24577}" type="datetimeFigureOut">
              <a:rPr lang="en-US" smtClean="0"/>
              <a:t>7/28/19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6BAD6-874F-AD42-988E-314A7D0C82A5}" type="slidenum">
              <a:rPr lang="en-US" smtClean="0"/>
              <a:t>‹#›</a:t>
            </a:fld>
            <a:endParaRPr lang="en-US"/>
          </a:p>
        </p:txBody>
      </p:sp>
    </p:spTree>
    <p:extLst>
      <p:ext uri="{BB962C8B-B14F-4D97-AF65-F5344CB8AC3E}">
        <p14:creationId xmlns:p14="http://schemas.microsoft.com/office/powerpoint/2010/main" val="720162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FF0628-E678-7A43-9BE0-9B67D5B24577}" type="datetimeFigureOut">
              <a:rPr lang="en-US" smtClean="0"/>
              <a:t>7/28/19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6BAD6-874F-AD42-988E-314A7D0C82A5}" type="slidenum">
              <a:rPr lang="en-US" smtClean="0"/>
              <a:t>‹#›</a:t>
            </a:fld>
            <a:endParaRPr lang="en-US"/>
          </a:p>
        </p:txBody>
      </p:sp>
    </p:spTree>
    <p:extLst>
      <p:ext uri="{BB962C8B-B14F-4D97-AF65-F5344CB8AC3E}">
        <p14:creationId xmlns:p14="http://schemas.microsoft.com/office/powerpoint/2010/main" val="5458407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FF0628-E678-7A43-9BE0-9B67D5B24577}" type="datetimeFigureOut">
              <a:rPr lang="en-US" smtClean="0"/>
              <a:t>7/28/19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6BAD6-874F-AD42-988E-314A7D0C82A5}" type="slidenum">
              <a:rPr lang="en-US" smtClean="0"/>
              <a:t>‹#›</a:t>
            </a:fld>
            <a:endParaRPr lang="en-US"/>
          </a:p>
        </p:txBody>
      </p:sp>
    </p:spTree>
    <p:extLst>
      <p:ext uri="{BB962C8B-B14F-4D97-AF65-F5344CB8AC3E}">
        <p14:creationId xmlns:p14="http://schemas.microsoft.com/office/powerpoint/2010/main" val="1724001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hangingPunct="0"/>
            <a:r>
              <a:rPr lang="en-IN" b="1" dirty="0"/>
              <a:t>Data:</a:t>
            </a:r>
            <a:endParaRPr lang="en-US" dirty="0"/>
          </a:p>
          <a:p>
            <a:pPr hangingPunct="0"/>
            <a:r>
              <a:rPr lang="en-IN" dirty="0"/>
              <a:t>The data contains details for over 18,000 players playing in various football clubs in Europe. It contains information on age, skill rating, wages and player value, etc. The files provided are as </a:t>
            </a:r>
            <a:r>
              <a:rPr lang="en-IN" dirty="0" err="1"/>
              <a:t>folows</a:t>
            </a:r>
            <a:r>
              <a:rPr lang="en-IN" dirty="0"/>
              <a:t>: </a:t>
            </a:r>
            <a:endParaRPr lang="en-US" dirty="0"/>
          </a:p>
          <a:p>
            <a:pPr hangingPunct="0"/>
            <a:r>
              <a:rPr lang="en-IN" dirty="0" err="1"/>
              <a:t>fifa.csv</a:t>
            </a:r>
            <a:r>
              <a:rPr lang="en-IN" dirty="0"/>
              <a:t> – data file.</a:t>
            </a:r>
            <a:endParaRPr lang="en-US" dirty="0"/>
          </a:p>
          <a:p>
            <a:pPr hangingPunct="0"/>
            <a:r>
              <a:rPr lang="en-IN" dirty="0" err="1"/>
              <a:t>fifa</a:t>
            </a:r>
            <a:r>
              <a:rPr lang="en-IN" dirty="0"/>
              <a:t>_ </a:t>
            </a:r>
            <a:r>
              <a:rPr lang="en-IN" dirty="0" err="1"/>
              <a:t>variable_information.csv</a:t>
            </a:r>
            <a:r>
              <a:rPr lang="en-IN" dirty="0"/>
              <a:t> - information on individual variables.</a:t>
            </a:r>
            <a:endParaRPr lang="en-US" dirty="0"/>
          </a:p>
          <a:p>
            <a:endParaRPr lang="en-US" dirty="0"/>
          </a:p>
        </p:txBody>
      </p:sp>
    </p:spTree>
    <p:extLst>
      <p:ext uri="{BB962C8B-B14F-4D97-AF65-F5344CB8AC3E}">
        <p14:creationId xmlns:p14="http://schemas.microsoft.com/office/powerpoint/2010/main" val="2127431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7839" y="431722"/>
            <a:ext cx="10515600" cy="4351338"/>
          </a:xfrm>
        </p:spPr>
        <p:txBody>
          <a:bodyPr>
            <a:normAutofit/>
          </a:bodyPr>
          <a:lstStyle/>
          <a:p>
            <a:r>
              <a:rPr lang="en-US" sz="1400" dirty="0" smtClean="0"/>
              <a:t>As instructed, after importing necessary libraries and dropping columns that were unnecessary, the below </a:t>
            </a:r>
            <a:r>
              <a:rPr lang="en-US" sz="1400" dirty="0" err="1" smtClean="0"/>
              <a:t>coulmns</a:t>
            </a:r>
            <a:r>
              <a:rPr lang="en-US" sz="1400" dirty="0" smtClean="0"/>
              <a:t> were converted for further analysis:</a:t>
            </a:r>
          </a:p>
          <a:p>
            <a:r>
              <a:rPr lang="en-US" sz="1400" dirty="0" smtClean="0"/>
              <a:t>Column: Value: Contained </a:t>
            </a:r>
            <a:r>
              <a:rPr lang="en-IN" sz="1400" dirty="0"/>
              <a:t>a</a:t>
            </a:r>
            <a:r>
              <a:rPr lang="en-IN" sz="1400" dirty="0" smtClean="0"/>
              <a:t>mount </a:t>
            </a:r>
            <a:r>
              <a:rPr lang="en-IN" sz="1400" dirty="0"/>
              <a:t>with Euro symbol as prefix and suffix ‘K’ or ‘M’ indicating thousands and millions respectively.</a:t>
            </a:r>
            <a:r>
              <a:rPr lang="en-US" sz="1400" dirty="0" smtClean="0">
                <a:effectLst/>
              </a:rPr>
              <a:t> It was required to </a:t>
            </a:r>
            <a:r>
              <a:rPr lang="en-IN" sz="1400" dirty="0"/>
              <a:t>Convert to Float after getting rid of currency symbol and suffix.</a:t>
            </a:r>
            <a:r>
              <a:rPr lang="en-US" sz="1400" dirty="0" smtClean="0">
                <a:effectLst/>
              </a:rPr>
              <a:t> The output looked in this manner: 110.5,77.0,118.5 etc. Used lambda function and pd.to_numeric . </a:t>
            </a:r>
          </a:p>
          <a:p>
            <a:r>
              <a:rPr lang="en-US" sz="1400" dirty="0" smtClean="0"/>
              <a:t>Column : Wage: </a:t>
            </a:r>
            <a:r>
              <a:rPr lang="en-IN" sz="1400" dirty="0"/>
              <a:t>Amount with Euro symbol as prefix and suffix ‘K’ or ‘df1M’ indicating thousands and millions respectively</a:t>
            </a:r>
            <a:r>
              <a:rPr lang="en-US" sz="1400" dirty="0" smtClean="0">
                <a:effectLst/>
              </a:rPr>
              <a:t> It was required to </a:t>
            </a:r>
            <a:r>
              <a:rPr lang="en-IN" sz="1400" dirty="0"/>
              <a:t>Convert to Float after getting rid of currency symbol and suffix.</a:t>
            </a:r>
            <a:r>
              <a:rPr lang="en-US" sz="1400" dirty="0" smtClean="0">
                <a:effectLst/>
              </a:rPr>
              <a:t> The first few outputs were : 565.0,405.0,290.0,260.0 etc. Used lambda function and pd.to_numeric . </a:t>
            </a:r>
          </a:p>
          <a:p>
            <a:r>
              <a:rPr lang="en-US" sz="1400" dirty="0" smtClean="0">
                <a:effectLst/>
              </a:rPr>
              <a:t>Column: Joined: </a:t>
            </a:r>
            <a:r>
              <a:rPr lang="en-IN" sz="1400" dirty="0"/>
              <a:t>Year as a string, in some cases complete date as string</a:t>
            </a:r>
            <a:r>
              <a:rPr lang="en-US" sz="1400" dirty="0" smtClean="0">
                <a:effectLst/>
              </a:rPr>
              <a:t> . It was required to </a:t>
            </a:r>
            <a:r>
              <a:rPr lang="en-IN" sz="1400" dirty="0"/>
              <a:t>Convert to int with only </a:t>
            </a:r>
            <a:r>
              <a:rPr lang="en-IN" sz="1400" dirty="0" smtClean="0"/>
              <a:t>year</a:t>
            </a:r>
            <a:r>
              <a:rPr lang="en-US" sz="1400" dirty="0" smtClean="0"/>
              <a:t>. Only year was given as output. First checked if any null value is present with notnull function. Then, used pd.to_datetime to convert into year or month or date. </a:t>
            </a:r>
          </a:p>
          <a:p>
            <a:r>
              <a:rPr lang="en-US" sz="1400" dirty="0" smtClean="0">
                <a:effectLst/>
              </a:rPr>
              <a:t>Column: Height: </a:t>
            </a:r>
            <a:r>
              <a:rPr lang="en-IN" sz="1400" dirty="0"/>
              <a:t>In inches with a quotation </a:t>
            </a:r>
            <a:r>
              <a:rPr lang="en-IN" sz="1400" dirty="0" smtClean="0"/>
              <a:t>mark. It was required to </a:t>
            </a:r>
            <a:r>
              <a:rPr lang="en-IN" sz="1400" dirty="0"/>
              <a:t>Convert to Float with decimal </a:t>
            </a:r>
            <a:r>
              <a:rPr lang="en-IN" sz="1400" dirty="0" smtClean="0"/>
              <a:t>points</a:t>
            </a:r>
            <a:r>
              <a:rPr lang="en-US" sz="1400" dirty="0" smtClean="0"/>
              <a:t>. First checked if any height with not null function, then converted the height into float format after replacing ’ with .</a:t>
            </a:r>
          </a:p>
          <a:p>
            <a:r>
              <a:rPr lang="en-US" sz="1400" dirty="0" smtClean="0">
                <a:effectLst/>
              </a:rPr>
              <a:t>Column : Weight. </a:t>
            </a:r>
            <a:r>
              <a:rPr lang="en-IN" sz="1400" dirty="0"/>
              <a:t>Contains the suffix lbs </a:t>
            </a:r>
            <a:r>
              <a:rPr lang="en-IN" sz="1400" dirty="0" smtClean="0"/>
              <a:t>. It was removed using lambda function. </a:t>
            </a:r>
          </a:p>
          <a:p>
            <a:r>
              <a:rPr lang="en-IN" sz="1400" dirty="0" smtClean="0">
                <a:effectLst/>
              </a:rPr>
              <a:t>Column : Release Clause: </a:t>
            </a:r>
            <a:r>
              <a:rPr lang="en-IN" sz="1400" dirty="0"/>
              <a:t>Amount with Euro symbol as prefix and suffix ‘K’ or ‘M’ indicating thousands and millions respectively.</a:t>
            </a:r>
            <a:r>
              <a:rPr lang="en-US" sz="1400" dirty="0" smtClean="0">
                <a:effectLst/>
              </a:rPr>
              <a:t> Used lambda and to_numeric function to convert into float value. </a:t>
            </a:r>
          </a:p>
          <a:p>
            <a:endParaRPr lang="en-US" sz="1400" dirty="0"/>
          </a:p>
        </p:txBody>
      </p:sp>
    </p:spTree>
    <p:extLst>
      <p:ext uri="{BB962C8B-B14F-4D97-AF65-F5344CB8AC3E}">
        <p14:creationId xmlns:p14="http://schemas.microsoft.com/office/powerpoint/2010/main" val="43096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049" y="454025"/>
            <a:ext cx="10515600" cy="4351338"/>
          </a:xfrm>
        </p:spPr>
        <p:txBody>
          <a:bodyPr>
            <a:normAutofit/>
          </a:bodyPr>
          <a:lstStyle/>
          <a:p>
            <a:r>
              <a:rPr lang="en-US" sz="1400" dirty="0" smtClean="0"/>
              <a:t>Check for missing values and doing mean computation: </a:t>
            </a:r>
          </a:p>
          <a:p>
            <a:r>
              <a:rPr lang="en-US" sz="1400" dirty="0" smtClean="0"/>
              <a:t>Created a function impute with mean where it computed if there are any columns with missing values. Then, the function was applied to compute mean of the columns : wage, value, year joined, height, weight , release clause. Example: data['Release Clause'] = </a:t>
            </a:r>
            <a:r>
              <a:rPr lang="en-US" sz="1400" dirty="0" err="1" smtClean="0"/>
              <a:t>impute_with_mean</a:t>
            </a:r>
            <a:r>
              <a:rPr lang="en-US" sz="1400" dirty="0" smtClean="0"/>
              <a:t>(data['Release Clause']).  print (data['Release Clause'])</a:t>
            </a:r>
          </a:p>
          <a:p>
            <a:r>
              <a:rPr lang="en-US" sz="1400" dirty="0" smtClean="0"/>
              <a:t>Also, cross checked if any null value still present: data['Release Clause'].</a:t>
            </a:r>
            <a:r>
              <a:rPr lang="en-US" sz="1400" dirty="0" err="1" smtClean="0"/>
              <a:t>isnull</a:t>
            </a:r>
            <a:r>
              <a:rPr lang="en-US" sz="1400" dirty="0" smtClean="0"/>
              <a:t>().sum()</a:t>
            </a:r>
          </a:p>
          <a:p>
            <a:endParaRPr lang="en-US" sz="1400" dirty="0"/>
          </a:p>
          <a:p>
            <a:r>
              <a:rPr lang="en-US" sz="1800" dirty="0" smtClean="0"/>
              <a:t>Exploratory Data Analysis : </a:t>
            </a:r>
            <a:endParaRPr lang="en-US" sz="1400" dirty="0" smtClean="0"/>
          </a:p>
          <a:p>
            <a:r>
              <a:rPr lang="en-IN" sz="1400" dirty="0"/>
              <a:t>Plot the </a:t>
            </a:r>
            <a:r>
              <a:rPr lang="en-IN" sz="1400" dirty="0" err="1" smtClean="0"/>
              <a:t>distrtibution</a:t>
            </a:r>
            <a:r>
              <a:rPr lang="en-IN" sz="1400" dirty="0" smtClean="0"/>
              <a:t> </a:t>
            </a:r>
            <a:r>
              <a:rPr lang="en-IN" sz="1400" dirty="0"/>
              <a:t>of Overall rating for all </a:t>
            </a:r>
            <a:r>
              <a:rPr lang="en-IN" sz="1400" dirty="0" smtClean="0"/>
              <a:t>players: </a:t>
            </a:r>
          </a:p>
          <a:p>
            <a:endParaRPr lang="en-US" sz="1400" dirty="0" smtClean="0"/>
          </a:p>
        </p:txBody>
      </p:sp>
      <p:pic>
        <p:nvPicPr>
          <p:cNvPr id="4" name="Picture 3"/>
          <p:cNvPicPr>
            <a:picLocks noChangeAspect="1"/>
          </p:cNvPicPr>
          <p:nvPr/>
        </p:nvPicPr>
        <p:blipFill>
          <a:blip r:embed="rId2"/>
          <a:stretch>
            <a:fillRect/>
          </a:stretch>
        </p:blipFill>
        <p:spPr>
          <a:xfrm>
            <a:off x="2550377" y="3095238"/>
            <a:ext cx="4838700" cy="3187700"/>
          </a:xfrm>
          <a:prstGeom prst="rect">
            <a:avLst/>
          </a:prstGeom>
        </p:spPr>
      </p:pic>
    </p:spTree>
    <p:extLst>
      <p:ext uri="{BB962C8B-B14F-4D97-AF65-F5344CB8AC3E}">
        <p14:creationId xmlns:p14="http://schemas.microsoft.com/office/powerpoint/2010/main" val="1085549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351" y="111512"/>
            <a:ext cx="10885449" cy="4248615"/>
          </a:xfrm>
        </p:spPr>
        <p:txBody>
          <a:bodyPr>
            <a:normAutofit/>
          </a:bodyPr>
          <a:lstStyle/>
          <a:p>
            <a:pPr hangingPunct="0"/>
            <a:r>
              <a:rPr lang="en-IN" sz="1400" dirty="0" smtClean="0"/>
              <a:t>To generate </a:t>
            </a:r>
            <a:r>
              <a:rPr lang="en-IN" sz="1400" dirty="0"/>
              <a:t>pair plots for the following variables</a:t>
            </a:r>
            <a:r>
              <a:rPr lang="en-IN" sz="1400" dirty="0" smtClean="0"/>
              <a:t>: Overall, Value, Wage, International Reputation, Height, Weight, Release Clause: </a:t>
            </a:r>
          </a:p>
          <a:p>
            <a:pPr hangingPunct="0"/>
            <a:endParaRPr lang="en-US" sz="1400" dirty="0" smtClean="0"/>
          </a:p>
          <a:p>
            <a:pPr marL="0" lvl="0" indent="0">
              <a:lnSpc>
                <a:spcPct val="100000"/>
              </a:lnSpc>
              <a:spcBef>
                <a:spcPts val="0"/>
              </a:spcBef>
              <a:buNone/>
              <a:defRPr/>
            </a:pPr>
            <a:endParaRPr lang="en-US" sz="1400" dirty="0"/>
          </a:p>
        </p:txBody>
      </p:sp>
      <p:pic>
        <p:nvPicPr>
          <p:cNvPr id="4" name="Picture 3"/>
          <p:cNvPicPr>
            <a:picLocks noChangeAspect="1"/>
          </p:cNvPicPr>
          <p:nvPr/>
        </p:nvPicPr>
        <p:blipFill>
          <a:blip r:embed="rId2"/>
          <a:stretch>
            <a:fillRect/>
          </a:stretch>
        </p:blipFill>
        <p:spPr>
          <a:xfrm>
            <a:off x="992459" y="624467"/>
            <a:ext cx="8976731" cy="5675971"/>
          </a:xfrm>
          <a:prstGeom prst="rect">
            <a:avLst/>
          </a:prstGeom>
        </p:spPr>
      </p:pic>
    </p:spTree>
    <p:extLst>
      <p:ext uri="{BB962C8B-B14F-4D97-AF65-F5344CB8AC3E}">
        <p14:creationId xmlns:p14="http://schemas.microsoft.com/office/powerpoint/2010/main" val="400300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0025"/>
            <a:ext cx="10515600" cy="5976938"/>
          </a:xfrm>
        </p:spPr>
        <p:txBody>
          <a:bodyPr>
            <a:normAutofit/>
          </a:bodyPr>
          <a:lstStyle/>
          <a:p>
            <a:pPr lvl="0"/>
            <a:r>
              <a:rPr lang="en-IN" sz="1400" dirty="0" smtClean="0"/>
              <a:t>To generate </a:t>
            </a:r>
            <a:r>
              <a:rPr lang="en-IN" sz="1400" dirty="0"/>
              <a:t>a table containing the top 20 players ranked by Overall score and whose contract expires in </a:t>
            </a:r>
            <a:r>
              <a:rPr lang="en-IN" sz="1400" dirty="0" smtClean="0"/>
              <a:t>2020: </a:t>
            </a:r>
          </a:p>
          <a:p>
            <a:pPr lvl="0"/>
            <a:r>
              <a:rPr lang="en-IN" sz="1400" dirty="0" smtClean="0"/>
              <a:t>First top 20 players were selected based on overall score column  using </a:t>
            </a:r>
            <a:r>
              <a:rPr lang="en-IN" sz="1400" dirty="0" err="1" smtClean="0"/>
              <a:t>sort_values</a:t>
            </a:r>
            <a:r>
              <a:rPr lang="en-IN" sz="1400" dirty="0" smtClean="0"/>
              <a:t>(by=“overall”) script also whose contract was valid until 2020 and they were : De </a:t>
            </a:r>
            <a:r>
              <a:rPr lang="en-IN" sz="1400" dirty="0" err="1" smtClean="0"/>
              <a:t>Gea</a:t>
            </a:r>
            <a:r>
              <a:rPr lang="en-IN" sz="1400" dirty="0" smtClean="0"/>
              <a:t>, E. Hazard, L. </a:t>
            </a:r>
            <a:r>
              <a:rPr lang="en-IN" sz="1400" dirty="0" err="1" smtClean="0"/>
              <a:t>Modrić</a:t>
            </a:r>
            <a:r>
              <a:rPr lang="en-IN" sz="1400" dirty="0" smtClean="0"/>
              <a:t>, Sergio </a:t>
            </a:r>
            <a:r>
              <a:rPr lang="en-IN" sz="1400" dirty="0" err="1" smtClean="0"/>
              <a:t>Ramos,David</a:t>
            </a:r>
            <a:r>
              <a:rPr lang="en-IN" sz="1400" dirty="0" smtClean="0"/>
              <a:t> Silva, G. Chiellini, E. </a:t>
            </a:r>
            <a:r>
              <a:rPr lang="en-IN" sz="1400" dirty="0" err="1" smtClean="0"/>
              <a:t>Cavani</a:t>
            </a:r>
            <a:r>
              <a:rPr lang="en-IN" sz="1400" dirty="0" smtClean="0"/>
              <a:t>, Thiago </a:t>
            </a:r>
            <a:r>
              <a:rPr lang="en-IN" sz="1400" dirty="0" err="1" smtClean="0"/>
              <a:t>Silva,C</a:t>
            </a:r>
            <a:r>
              <a:rPr lang="en-IN" sz="1400" dirty="0" smtClean="0"/>
              <a:t>. </a:t>
            </a:r>
            <a:r>
              <a:rPr lang="en-IN" sz="1400" dirty="0" err="1" smtClean="0"/>
              <a:t>Eriksen,M</a:t>
            </a:r>
            <a:r>
              <a:rPr lang="en-IN" sz="1400" dirty="0" smtClean="0"/>
              <a:t>. </a:t>
            </a:r>
            <a:r>
              <a:rPr lang="en-IN" sz="1400" dirty="0" err="1" smtClean="0"/>
              <a:t>Hamšík</a:t>
            </a:r>
            <a:r>
              <a:rPr lang="en-IN" sz="1400" dirty="0" smtClean="0"/>
              <a:t>, D. </a:t>
            </a:r>
            <a:r>
              <a:rPr lang="en-IN" sz="1400" dirty="0" err="1" smtClean="0"/>
              <a:t>Mertens,Jordi</a:t>
            </a:r>
            <a:r>
              <a:rPr lang="en-IN" sz="1400" dirty="0" smtClean="0"/>
              <a:t> </a:t>
            </a:r>
            <a:r>
              <a:rPr lang="en-IN" sz="1400" dirty="0" err="1" smtClean="0"/>
              <a:t>Alba,K</a:t>
            </a:r>
            <a:r>
              <a:rPr lang="en-IN" sz="1400" dirty="0" smtClean="0"/>
              <a:t>. </a:t>
            </a:r>
            <a:r>
              <a:rPr lang="en-IN" sz="1400" dirty="0" err="1" smtClean="0"/>
              <a:t>Navas</a:t>
            </a:r>
            <a:r>
              <a:rPr lang="en-IN" sz="1400" dirty="0" smtClean="0"/>
              <a:t>, </a:t>
            </a:r>
            <a:r>
              <a:rPr lang="en-IN" sz="1400" dirty="0" err="1" smtClean="0"/>
              <a:t>Fernandinho</a:t>
            </a:r>
            <a:r>
              <a:rPr lang="en-IN" sz="1400" dirty="0" smtClean="0"/>
              <a:t>, M. </a:t>
            </a:r>
            <a:r>
              <a:rPr lang="en-IN" sz="1400" dirty="0" err="1" smtClean="0"/>
              <a:t>Benatia,T</a:t>
            </a:r>
            <a:r>
              <a:rPr lang="en-IN" sz="1400" dirty="0" smtClean="0"/>
              <a:t>. </a:t>
            </a:r>
            <a:r>
              <a:rPr lang="en-IN" sz="1400" dirty="0" err="1" smtClean="0"/>
              <a:t>Alderweireld,Alex</a:t>
            </a:r>
            <a:r>
              <a:rPr lang="en-IN" sz="1400" dirty="0" smtClean="0"/>
              <a:t> </a:t>
            </a:r>
            <a:r>
              <a:rPr lang="en-IN" sz="1400" dirty="0" err="1" smtClean="0"/>
              <a:t>Sandro,E</a:t>
            </a:r>
            <a:r>
              <a:rPr lang="en-IN" sz="1400" dirty="0" smtClean="0"/>
              <a:t>. </a:t>
            </a:r>
            <a:r>
              <a:rPr lang="en-IN" sz="1400" dirty="0" err="1" smtClean="0"/>
              <a:t>Džeko,Naldo,B</a:t>
            </a:r>
            <a:r>
              <a:rPr lang="en-IN" sz="1400" dirty="0" smtClean="0"/>
              <a:t>. </a:t>
            </a:r>
            <a:r>
              <a:rPr lang="en-IN" sz="1400" dirty="0" err="1" smtClean="0"/>
              <a:t>Matuidi</a:t>
            </a:r>
            <a:r>
              <a:rPr lang="en-IN" sz="1400" dirty="0" smtClean="0"/>
              <a:t>.</a:t>
            </a:r>
          </a:p>
          <a:p>
            <a:pPr lvl="0"/>
            <a:r>
              <a:rPr lang="en-IN" sz="1400" dirty="0" smtClean="0"/>
              <a:t>Average wage of these 20 players was 206.4. </a:t>
            </a:r>
          </a:p>
          <a:p>
            <a:pPr lvl="0"/>
            <a:r>
              <a:rPr lang="en-IN" sz="1400" dirty="0" smtClean="0"/>
              <a:t>Average age of these 20 players was 30.6</a:t>
            </a:r>
          </a:p>
          <a:p>
            <a:pPr lvl="0"/>
            <a:r>
              <a:rPr lang="en-IN" sz="1400" dirty="0" smtClean="0"/>
              <a:t>Asked If  </a:t>
            </a:r>
            <a:r>
              <a:rPr lang="en-IN" sz="1400" dirty="0"/>
              <a:t>there </a:t>
            </a:r>
            <a:r>
              <a:rPr lang="en-IN" sz="1400" dirty="0" smtClean="0"/>
              <a:t> is a </a:t>
            </a:r>
            <a:r>
              <a:rPr lang="en-IN" sz="1400" dirty="0"/>
              <a:t>correlation between the Overall rating and Value for these </a:t>
            </a:r>
            <a:r>
              <a:rPr lang="en-IN" sz="1400" dirty="0" smtClean="0"/>
              <a:t>players. As can be seen from the </a:t>
            </a:r>
            <a:r>
              <a:rPr lang="en-IN" sz="1400" dirty="0" err="1" smtClean="0"/>
              <a:t>heatmap</a:t>
            </a:r>
            <a:r>
              <a:rPr lang="en-IN" sz="1400" dirty="0" smtClean="0"/>
              <a:t>, there is fare bit of co relation. </a:t>
            </a:r>
          </a:p>
          <a:p>
            <a:pPr lvl="0"/>
            <a:endParaRPr lang="en-IN" sz="1400" dirty="0" smtClean="0"/>
          </a:p>
          <a:p>
            <a:pPr lvl="0"/>
            <a:endParaRPr lang="en-US" sz="1400" dirty="0"/>
          </a:p>
          <a:p>
            <a:endParaRPr lang="en-US" sz="1400" dirty="0"/>
          </a:p>
        </p:txBody>
      </p:sp>
      <p:pic>
        <p:nvPicPr>
          <p:cNvPr id="4" name="Picture 3"/>
          <p:cNvPicPr>
            <a:picLocks noChangeAspect="1"/>
          </p:cNvPicPr>
          <p:nvPr/>
        </p:nvPicPr>
        <p:blipFill>
          <a:blip r:embed="rId2"/>
          <a:stretch>
            <a:fillRect/>
          </a:stretch>
        </p:blipFill>
        <p:spPr>
          <a:xfrm>
            <a:off x="3552669" y="2036762"/>
            <a:ext cx="6358432" cy="4658087"/>
          </a:xfrm>
          <a:prstGeom prst="rect">
            <a:avLst/>
          </a:prstGeom>
        </p:spPr>
      </p:pic>
    </p:spTree>
    <p:extLst>
      <p:ext uri="{BB962C8B-B14F-4D97-AF65-F5344CB8AC3E}">
        <p14:creationId xmlns:p14="http://schemas.microsoft.com/office/powerpoint/2010/main" val="1264017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725" y="194872"/>
            <a:ext cx="10934075" cy="5982091"/>
          </a:xfrm>
        </p:spPr>
        <p:txBody>
          <a:bodyPr>
            <a:normAutofit/>
          </a:bodyPr>
          <a:lstStyle/>
          <a:p>
            <a:pPr lvl="0"/>
            <a:r>
              <a:rPr lang="en-US" sz="1400" dirty="0" smtClean="0"/>
              <a:t>To generate </a:t>
            </a:r>
            <a:r>
              <a:rPr lang="en-IN" sz="1400" dirty="0" smtClean="0"/>
              <a:t>tables </a:t>
            </a:r>
            <a:r>
              <a:rPr lang="en-IN" sz="1400" dirty="0"/>
              <a:t>containing the top 5 players by Overall rating for each unique </a:t>
            </a:r>
            <a:r>
              <a:rPr lang="en-IN" sz="1400" dirty="0" smtClean="0"/>
              <a:t>position: </a:t>
            </a:r>
          </a:p>
          <a:p>
            <a:pPr lvl="0"/>
            <a:r>
              <a:rPr lang="en-IN" sz="1400" dirty="0" smtClean="0"/>
              <a:t>Top 5 players by overall rating for each unique position were L Messi, Christiano Ronaldo, Neymar Jr, De </a:t>
            </a:r>
            <a:r>
              <a:rPr lang="en-IN" sz="1400" dirty="0" err="1" smtClean="0"/>
              <a:t>Gea</a:t>
            </a:r>
            <a:r>
              <a:rPr lang="en-IN" sz="1400" dirty="0"/>
              <a:t> </a:t>
            </a:r>
            <a:r>
              <a:rPr lang="en-IN" sz="1400" dirty="0" smtClean="0"/>
              <a:t>and K Debruyne. </a:t>
            </a:r>
          </a:p>
          <a:p>
            <a:pPr lvl="0"/>
            <a:r>
              <a:rPr lang="en-IN" sz="1400" dirty="0" smtClean="0"/>
              <a:t>  Then, generated table for each unique position. The unique positions were 27. Unique positions were </a:t>
            </a:r>
            <a:r>
              <a:rPr lang="mr-IN" sz="1400" dirty="0" smtClean="0"/>
              <a:t>['RF', 'ST', 'LW', 'GK', 'RCM', 'LF', 'RS', 'RCB', 'LCM', 'CB', 'LDM', 'CAM', 'CDM', 'LS', 'LCB', 'RM', 'LAM', 'LM', 'LB', 'RDM', 'RW', 'CM', 'RB', 'RAM', 'CF', 'RWB', 'LWB’</a:t>
            </a:r>
            <a:r>
              <a:rPr lang="en-US" sz="1400" dirty="0" smtClean="0"/>
              <a:t>]. </a:t>
            </a:r>
          </a:p>
          <a:p>
            <a:pPr lvl="0"/>
            <a:r>
              <a:rPr lang="en-US" sz="1400" dirty="0" smtClean="0"/>
              <a:t>Then, checked if names of players were repeated in other table. It was noticed that no individual player from one table was repeated from another table. </a:t>
            </a:r>
          </a:p>
          <a:p>
            <a:pPr lvl="0"/>
            <a:r>
              <a:rPr lang="en-US" sz="1400" dirty="0" smtClean="0"/>
              <a:t>Then, average wage to be paid for each unique position was calculated. </a:t>
            </a:r>
          </a:p>
          <a:p>
            <a:endParaRPr lang="en-US" sz="1400" dirty="0"/>
          </a:p>
        </p:txBody>
      </p:sp>
    </p:spTree>
    <p:extLst>
      <p:ext uri="{BB962C8B-B14F-4D97-AF65-F5344CB8AC3E}">
        <p14:creationId xmlns:p14="http://schemas.microsoft.com/office/powerpoint/2010/main" val="514920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30812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788</Words>
  <Application>Microsoft Macintosh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Calibri Light</vt:lpstr>
      <vt:lpstr>Mangal</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PGP Data Science Engineering Exploratory Data Analysis – Mini Project  </dc:title>
  <dc:creator>Microsoft Office User</dc:creator>
  <cp:lastModifiedBy>Microsoft Office User</cp:lastModifiedBy>
  <cp:revision>21</cp:revision>
  <dcterms:created xsi:type="dcterms:W3CDTF">2019-07-28T10:19:16Z</dcterms:created>
  <dcterms:modified xsi:type="dcterms:W3CDTF">2019-07-28T13:56:07Z</dcterms:modified>
</cp:coreProperties>
</file>