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15" r:id="rId4"/>
  </p:sldMasterIdLst>
  <p:notesMasterIdLst>
    <p:notesMasterId r:id="rId21"/>
  </p:notesMasterIdLst>
  <p:handoutMasterIdLst>
    <p:handoutMasterId r:id="rId22"/>
  </p:handoutMasterIdLst>
  <p:sldIdLst>
    <p:sldId id="296" r:id="rId5"/>
    <p:sldId id="288" r:id="rId6"/>
    <p:sldId id="285" r:id="rId7"/>
    <p:sldId id="275" r:id="rId8"/>
    <p:sldId id="286" r:id="rId9"/>
    <p:sldId id="277" r:id="rId10"/>
    <p:sldId id="278" r:id="rId11"/>
    <p:sldId id="291" r:id="rId12"/>
    <p:sldId id="280" r:id="rId13"/>
    <p:sldId id="294" r:id="rId14"/>
    <p:sldId id="279" r:id="rId15"/>
    <p:sldId id="293" r:id="rId16"/>
    <p:sldId id="292" r:id="rId17"/>
    <p:sldId id="282" r:id="rId18"/>
    <p:sldId id="284" r:id="rId19"/>
    <p:sldId id="29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33" autoAdjust="0"/>
    <p:restoredTop sz="81946" autoAdjust="0"/>
  </p:normalViewPr>
  <p:slideViewPr>
    <p:cSldViewPr snapToGrid="0" snapToObjects="1">
      <p:cViewPr varScale="1">
        <p:scale>
          <a:sx n="100" d="100"/>
          <a:sy n="100" d="100"/>
        </p:scale>
        <p:origin x="896" y="16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1/17/25</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1/17/25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icerpa.com/rpa-guide/what-is-a-bot-in-rpa/"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Used in sectors like e-commerce , retail , content &amp; visuals ,healthcare ,financial </a:t>
            </a:r>
            <a:r>
              <a:rPr lang="en-US" dirty="0" err="1"/>
              <a:t>sector,transportation,businesses</a:t>
            </a:r>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13</a:t>
            </a:fld>
            <a:endParaRPr lang="en-US" dirty="0"/>
          </a:p>
        </p:txBody>
      </p:sp>
    </p:spTree>
    <p:extLst>
      <p:ext uri="{BB962C8B-B14F-4D97-AF65-F5344CB8AC3E}">
        <p14:creationId xmlns:p14="http://schemas.microsoft.com/office/powerpoint/2010/main" val="415677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IA is used by Unilever , HSBC , Alibaba </a:t>
            </a:r>
            <a:r>
              <a:rPr lang="en-US"/>
              <a:t>,TUI , Ernst &amp; Young</a:t>
            </a:r>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14</a:t>
            </a:fld>
            <a:endParaRPr lang="en-US" dirty="0"/>
          </a:p>
        </p:txBody>
      </p:sp>
    </p:spTree>
    <p:extLst>
      <p:ext uri="{BB962C8B-B14F-4D97-AF65-F5344CB8AC3E}">
        <p14:creationId xmlns:p14="http://schemas.microsoft.com/office/powerpoint/2010/main" val="606237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393939"/>
                </a:solidFill>
                <a:effectLst/>
                <a:latin typeface="arial" panose="020B0604020202020204" pitchFamily="34" charset="0"/>
              </a:rPr>
              <a:t>great way to boost efficiency and productivity in many businesses.</a:t>
            </a:r>
          </a:p>
          <a:p>
            <a:pPr marL="171450" indent="-171450">
              <a:buFont typeface="Arial" panose="020B0604020202020204" pitchFamily="34" charset="0"/>
              <a:buChar char="•"/>
            </a:pPr>
            <a:r>
              <a:rPr lang="en-US" b="0" i="0" dirty="0">
                <a:solidFill>
                  <a:srgbClr val="393939"/>
                </a:solidFill>
                <a:effectLst/>
                <a:latin typeface="arial" panose="020B0604020202020204" pitchFamily="34" charset="0"/>
              </a:rPr>
              <a:t>reduce the cost of labor </a:t>
            </a:r>
          </a:p>
          <a:p>
            <a:pPr marL="171450" indent="-171450">
              <a:buFont typeface="Arial" panose="020B0604020202020204" pitchFamily="34" charset="0"/>
              <a:buChar char="•"/>
            </a:pPr>
            <a:r>
              <a:rPr lang="en-US" b="0" i="0" dirty="0">
                <a:solidFill>
                  <a:srgbClr val="393939"/>
                </a:solidFill>
                <a:effectLst/>
                <a:latin typeface="arial" panose="020B0604020202020204" pitchFamily="34" charset="0"/>
              </a:rPr>
              <a:t> find new approaches, techniques, and optimization since any company will win from it!</a:t>
            </a:r>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15</a:t>
            </a:fld>
            <a:endParaRPr lang="en-US" dirty="0"/>
          </a:p>
        </p:txBody>
      </p:sp>
    </p:spTree>
    <p:extLst>
      <p:ext uri="{BB962C8B-B14F-4D97-AF65-F5344CB8AC3E}">
        <p14:creationId xmlns:p14="http://schemas.microsoft.com/office/powerpoint/2010/main" val="165633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333333"/>
                </a:solidFill>
                <a:effectLst/>
                <a:latin typeface="Poppins" panose="00000500000000000000" pitchFamily="2" charset="0"/>
              </a:rPr>
              <a:t>While IoT has already significantly impacted our lives, integrating AI into IoT systems is the likely next step in its evolution, with its potential to help IoT systems become more efficient and effective.</a:t>
            </a:r>
          </a:p>
          <a:p>
            <a:pPr marL="171450" indent="-171450">
              <a:buFont typeface="Arial" panose="020B0604020202020204" pitchFamily="34" charset="0"/>
              <a:buChar char="•"/>
            </a:pPr>
            <a:r>
              <a:rPr lang="en-US" b="0" i="0" dirty="0">
                <a:solidFill>
                  <a:srgbClr val="333333"/>
                </a:solidFill>
                <a:effectLst/>
                <a:latin typeface="Poppins" panose="00000500000000000000" pitchFamily="2" charset="0"/>
              </a:rPr>
              <a:t>IOT- automation</a:t>
            </a:r>
          </a:p>
          <a:p>
            <a:pPr marL="171450" indent="-171450">
              <a:buFont typeface="Arial" panose="020B0604020202020204" pitchFamily="34" charset="0"/>
              <a:buChar char="•"/>
            </a:pPr>
            <a:r>
              <a:rPr lang="en-US" b="0" i="0" dirty="0">
                <a:solidFill>
                  <a:srgbClr val="333333"/>
                </a:solidFill>
                <a:effectLst/>
                <a:latin typeface="Poppins" panose="00000500000000000000" pitchFamily="2" charset="0"/>
              </a:rPr>
              <a:t>AI- decision-making process</a:t>
            </a:r>
          </a:p>
          <a:p>
            <a:pPr marL="171450" indent="-171450">
              <a:buFont typeface="Arial" panose="020B0604020202020204" pitchFamily="34" charset="0"/>
              <a:buChar char="•"/>
            </a:pPr>
            <a:r>
              <a:rPr lang="en-US" sz="1200" dirty="0">
                <a:solidFill>
                  <a:schemeClr val="tx1"/>
                </a:solidFill>
                <a:latin typeface="Google Sans"/>
                <a:cs typeface="Times New Roman" panose="02020603050405020304" pitchFamily="18" charset="0"/>
              </a:rPr>
              <a:t>AI has become increasingly useful in every domain known to man. </a:t>
            </a:r>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588026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0" i="0" dirty="0">
                <a:solidFill>
                  <a:srgbClr val="161616"/>
                </a:solidFill>
                <a:effectLst/>
                <a:latin typeface="IBM Plex Sans" panose="020B0503050203000203" pitchFamily="34" charset="0"/>
              </a:rPr>
              <a:t>Automation is the use of technology to perform tasks where human input is minimized.</a:t>
            </a:r>
          </a:p>
          <a:p>
            <a:pPr marL="171450" indent="-171450">
              <a:buFont typeface="Arial" panose="020B0604020202020204" pitchFamily="34" charset="0"/>
              <a:buChar char="•"/>
            </a:pPr>
            <a:r>
              <a:rPr lang="en-US" b="0" i="0" dirty="0">
                <a:solidFill>
                  <a:srgbClr val="161616"/>
                </a:solidFill>
                <a:effectLst/>
                <a:latin typeface="IBM Plex Sans" panose="020B0503050203000203" pitchFamily="34" charset="0"/>
              </a:rPr>
              <a:t> This includes enterprise applications :- business process automation (BPA), IT automation, network automation, automating integration between systems, industrial automation such as robotics</a:t>
            </a:r>
          </a:p>
          <a:p>
            <a:pPr marL="171450" indent="-171450">
              <a:buFont typeface="Arial" panose="020B0604020202020204" pitchFamily="34" charset="0"/>
              <a:buChar char="•"/>
            </a:pPr>
            <a:r>
              <a:rPr lang="en-US" b="0" i="0" dirty="0">
                <a:solidFill>
                  <a:srgbClr val="161616"/>
                </a:solidFill>
                <a:effectLst/>
                <a:latin typeface="IBM Plex Sans" panose="020B0503050203000203" pitchFamily="34" charset="0"/>
              </a:rPr>
              <a:t>It has some disadvantages:- initial cost, flexibility less as tools are made for specific purpose.</a:t>
            </a:r>
          </a:p>
          <a:p>
            <a:pPr marL="171450" indent="-171450">
              <a:buFont typeface="Arial" panose="020B0604020202020204" pitchFamily="34" charset="0"/>
              <a:buChar char="•"/>
            </a:pPr>
            <a:endParaRPr lang="en-US" b="0" i="0" dirty="0">
              <a:solidFill>
                <a:srgbClr val="161616"/>
              </a:solidFill>
              <a:effectLst/>
              <a:latin typeface="IBM Plex Sans" panose="020B0503050203000203" pitchFamily="34" charset="0"/>
            </a:endParaRPr>
          </a:p>
          <a:p>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255379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dirty="0">
                <a:solidFill>
                  <a:schemeClr val="tx1"/>
                </a:solidFill>
                <a:effectLst/>
                <a:latin typeface="Google Sans"/>
                <a:cs typeface="Times New Roman" panose="02020603050405020304" pitchFamily="18" charset="0"/>
              </a:rPr>
              <a:t>While IoT has significantly impacted our lives, integrating AI into IoT systems is the next likely step in its evolution, with its potential to help IoT systems become more efficient and effective.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effectLst/>
                <a:latin typeface="+mj-lt"/>
                <a:ea typeface="Calibri" panose="020F0502020204030204" pitchFamily="34" charset="0"/>
                <a:cs typeface="Times New Roman" panose="02020603050405020304" pitchFamily="18" charset="0"/>
              </a:rPr>
              <a:t>Handling changes is difficult  ; improve  data management effectively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dirty="0">
                <a:effectLst/>
                <a:latin typeface="+mj-lt"/>
                <a:ea typeface="Calibri" panose="020F0502020204030204" pitchFamily="34" charset="0"/>
                <a:cs typeface="Times New Roman" panose="02020603050405020304" pitchFamily="18" charset="0"/>
              </a:rPr>
              <a:t>Tasks done repetitively on a daily or weekly basis work efficiently when implemented using automation while those executed once every few months do not require automation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mj-lt"/>
              </a:rPr>
              <a:t>Teaser -  need was felt to apply AI to automation systems enhancing the capabilities and efficiency of systems.</a:t>
            </a:r>
            <a:endParaRPr lang="en-IN" dirty="0">
              <a:latin typeface="+mj-lt"/>
            </a:endParaRPr>
          </a:p>
          <a:p>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280656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sz="1800" dirty="0">
                <a:solidFill>
                  <a:srgbClr val="000000"/>
                </a:solidFill>
                <a:effectLst/>
                <a:latin typeface="Arial" panose="020B0604020202020204" pitchFamily="34" charset="0"/>
              </a:rPr>
              <a:t>IA introduced to Overcome automation problems.</a:t>
            </a:r>
          </a:p>
          <a:p>
            <a:pPr marL="285750" indent="-285750">
              <a:buFont typeface="Arial" panose="020B0604020202020204" pitchFamily="34" charset="0"/>
              <a:buChar char="•"/>
            </a:pPr>
            <a:r>
              <a:rPr lang="en-IN" sz="1800" dirty="0">
                <a:solidFill>
                  <a:srgbClr val="000000"/>
                </a:solidFill>
                <a:effectLst/>
                <a:latin typeface="Arial" panose="020B0604020202020204" pitchFamily="34" charset="0"/>
              </a:rPr>
              <a:t>IA -&gt; Hyperautomation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Arial" panose="020B0604020202020204" pitchFamily="34" charset="0"/>
                <a:ea typeface="Calibri" panose="020F0502020204030204" pitchFamily="34" charset="0"/>
              </a:rPr>
              <a:t>IA improves accuracy and efficiency powered by an informed knowledge base.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000000"/>
                </a:solidFill>
                <a:effectLst/>
                <a:latin typeface="Poppins" panose="00000500000000000000" pitchFamily="2" charset="0"/>
              </a:rPr>
              <a:t>It can also track and automate processes and workflows, and because it’s “intelligent,” it can make decisions and learn as it goes.</a:t>
            </a:r>
            <a:endParaRPr lang="en-IN" dirty="0">
              <a:latin typeface="Arial" panose="020B0604020202020204" pitchFamily="34" charset="0"/>
              <a:ea typeface="Calibri" panose="020F0502020204030204" pitchFamily="34" charset="0"/>
            </a:endParaRPr>
          </a:p>
          <a:p>
            <a:pPr marL="285750" indent="-2857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144204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kern="100" dirty="0">
                <a:effectLst/>
                <a:latin typeface="Roboto" panose="02000000000000000000" pitchFamily="2" charset="0"/>
                <a:ea typeface="Calibri" panose="020F0502020204030204" pitchFamily="34" charset="0"/>
                <a:cs typeface="Times New Roman" panose="02020603050405020304" pitchFamily="18" charset="0"/>
              </a:rPr>
              <a:t> RPA is an integral part of Hyperautomation.</a:t>
            </a:r>
          </a:p>
          <a:p>
            <a:pPr marL="171450" indent="-171450">
              <a:buFont typeface="Arial" panose="020B0604020202020204" pitchFamily="34" charset="0"/>
              <a:buChar char="•"/>
            </a:pPr>
            <a:r>
              <a:rPr lang="en-IN" sz="1200" kern="100" dirty="0">
                <a:effectLst/>
                <a:latin typeface="Roboto" panose="02000000000000000000" pitchFamily="2" charset="0"/>
                <a:cs typeface="Times New Roman" panose="02020603050405020304" pitchFamily="18" charset="0"/>
              </a:rPr>
              <a:t>AI machines learn from experience by building own problem-solving models</a:t>
            </a:r>
          </a:p>
          <a:p>
            <a:pPr marL="171450" indent="-171450">
              <a:buFont typeface="Arial" panose="020B0604020202020204" pitchFamily="34" charset="0"/>
              <a:buChar char="•"/>
            </a:pPr>
            <a:r>
              <a:rPr lang="en-IN" sz="1200" kern="100" dirty="0">
                <a:effectLst/>
                <a:latin typeface="Roboto" panose="02000000000000000000" pitchFamily="2" charset="0"/>
                <a:cs typeface="Times New Roman" panose="02020603050405020304" pitchFamily="18" charset="0"/>
              </a:rPr>
              <a:t>AI 3 parts –  sensors, environment, Learning model</a:t>
            </a:r>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4897777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Most used is backend; unattended automation is done</a:t>
            </a:r>
          </a:p>
          <a:p>
            <a:pPr marL="171450" indent="-171450">
              <a:buFont typeface="Arial" panose="020B0604020202020204" pitchFamily="34" charset="0"/>
              <a:buChar char="•"/>
            </a:pPr>
            <a:r>
              <a:rPr lang="en-IN" sz="1800" dirty="0">
                <a:solidFill>
                  <a:srgbClr val="3C3C3C"/>
                </a:solidFill>
                <a:effectLst/>
                <a:latin typeface="Arial" panose="020B0604020202020204" pitchFamily="34" charset="0"/>
                <a:ea typeface="Calibri" panose="020F0502020204030204" pitchFamily="34" charset="0"/>
              </a:rPr>
              <a:t>Where </a:t>
            </a:r>
            <a:r>
              <a:rPr lang="en-IN" sz="1800" u="sng" dirty="0">
                <a:solidFill>
                  <a:srgbClr val="22C8FF"/>
                </a:solidFill>
                <a:effectLst/>
                <a:latin typeface="Arial" panose="020B0604020202020204" pitchFamily="34" charset="0"/>
                <a:ea typeface="Times New Roman" panose="02020603050405020304" pitchFamily="18" charset="0"/>
                <a:cs typeface="Times New Roman" panose="02020603050405020304" pitchFamily="18" charset="0"/>
                <a:hlinkClick r:id="rId3"/>
              </a:rPr>
              <a:t>attended and unattended RPA</a:t>
            </a:r>
            <a:r>
              <a:rPr lang="en-IN" sz="1800" dirty="0">
                <a:solidFill>
                  <a:srgbClr val="3C3C3C"/>
                </a:solidFill>
                <a:effectLst/>
                <a:latin typeface="Arial" panose="020B0604020202020204" pitchFamily="34" charset="0"/>
                <a:ea typeface="Calibri" panose="020F0502020204030204" pitchFamily="34" charset="0"/>
              </a:rPr>
              <a:t> excel with processes that leverage information from structured databases</a:t>
            </a:r>
          </a:p>
          <a:p>
            <a:pPr marL="171450" indent="-171450">
              <a:buFont typeface="Arial" panose="020B0604020202020204" pitchFamily="34" charset="0"/>
              <a:buChar char="•"/>
            </a:pPr>
            <a:r>
              <a:rPr lang="en-IN" sz="1800" dirty="0">
                <a:solidFill>
                  <a:srgbClr val="3C3C3C"/>
                </a:solidFill>
                <a:effectLst/>
                <a:latin typeface="Arial" panose="020B0604020202020204" pitchFamily="34" charset="0"/>
                <a:ea typeface="Calibri" panose="020F0502020204030204" pitchFamily="34" charset="0"/>
              </a:rPr>
              <a:t>CA- </a:t>
            </a:r>
            <a:r>
              <a:rPr lang="en-US" sz="2800" b="0" i="0" dirty="0">
                <a:solidFill>
                  <a:srgbClr val="E2EEFF"/>
                </a:solidFill>
                <a:effectLst/>
                <a:latin typeface="Google Sans"/>
              </a:rPr>
              <a:t>describes diverse ways of combining artificial intelligence (AI) and process automation capabilities to improve business outcomes</a:t>
            </a:r>
            <a:r>
              <a:rPr lang="en-US" sz="2800" b="0" i="0" dirty="0">
                <a:solidFill>
                  <a:srgbClr val="E8EAED"/>
                </a:solidFill>
                <a:effectLst/>
                <a:latin typeface="Google Sans"/>
              </a:rPr>
              <a:t>.</a:t>
            </a:r>
            <a:endParaRPr lang="en-IN" sz="1800" dirty="0">
              <a:solidFill>
                <a:srgbClr val="3C3C3C"/>
              </a:solidFill>
              <a:effectLst/>
              <a:latin typeface="Arial" panose="020B0604020202020204" pitchFamily="34" charset="0"/>
              <a:ea typeface="Calibri" panose="020F0502020204030204" pitchFamily="34" charset="0"/>
            </a:endParaRPr>
          </a:p>
          <a:p>
            <a:pPr marL="171450" indent="-171450">
              <a:buFont typeface="Arial" panose="020B0604020202020204" pitchFamily="34" charset="0"/>
              <a:buChar char="•"/>
            </a:pPr>
            <a:r>
              <a:rPr lang="en-IN" sz="1800" dirty="0">
                <a:solidFill>
                  <a:srgbClr val="3C3C3C"/>
                </a:solidFill>
                <a:effectLst/>
                <a:latin typeface="Arial" panose="020B0604020202020204" pitchFamily="34" charset="0"/>
                <a:ea typeface="Calibri" panose="020F0502020204030204" pitchFamily="34" charset="0"/>
              </a:rPr>
              <a:t>Cognitive automation can also tap into unstructured data sources like scanned documents, emails and letters.</a:t>
            </a:r>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142715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N" sz="1200" dirty="0">
                <a:effectLst/>
                <a:latin typeface="IBM Plex Sans" panose="020B0503050203000203" pitchFamily="34" charset="0"/>
                <a:ea typeface="Calibri" panose="020F0502020204030204" pitchFamily="34" charset="0"/>
                <a:cs typeface="Times New Roman" panose="02020603050405020304" pitchFamily="18" charset="0"/>
              </a:rPr>
              <a:t>Aristotle believed, in reference to human perception, “the whole is greater than the sum of its parts.” - </a:t>
            </a:r>
            <a:r>
              <a:rPr lang="en-IN" sz="1800" dirty="0">
                <a:solidFill>
                  <a:srgbClr val="3D3D3D"/>
                </a:solidFill>
                <a:effectLst/>
                <a:latin typeface="IBM Plex Sans" panose="020B0503050203000203" pitchFamily="34" charset="0"/>
                <a:ea typeface="Calibri" panose="020F0502020204030204" pitchFamily="34" charset="0"/>
                <a:cs typeface="Times New Roman" panose="02020603050405020304" pitchFamily="18" charset="0"/>
              </a:rPr>
              <a:t>The extension of RPA with embedded AI capabilities epitomizes this statement.</a:t>
            </a:r>
          </a:p>
          <a:p>
            <a:pPr marL="171450" indent="-171450">
              <a:buFont typeface="Arial" panose="020B0604020202020204" pitchFamily="34" charset="0"/>
              <a:buChar char="•"/>
            </a:pPr>
            <a:r>
              <a:rPr lang="en-IN" sz="1800" dirty="0">
                <a:solidFill>
                  <a:srgbClr val="3D3D3D"/>
                </a:solidFill>
                <a:effectLst/>
                <a:latin typeface="IBM Plex Sans" panose="020B0503050203000203" pitchFamily="34" charset="0"/>
                <a:ea typeface="Calibri" panose="020F0502020204030204" pitchFamily="34" charset="0"/>
                <a:cs typeface="Times New Roman" panose="02020603050405020304" pitchFamily="18" charset="0"/>
              </a:rPr>
              <a:t>But the combination of the two (i.e., IA) provides tremendous value in creating solutions that use a technological knowledge base to streamline processes and interactions between applications.</a:t>
            </a:r>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943732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Saves time</a:t>
            </a:r>
          </a:p>
          <a:p>
            <a:pPr marL="171450" indent="-171450">
              <a:buFont typeface="Arial" panose="020B0604020202020204" pitchFamily="34" charset="0"/>
              <a:buChar char="•"/>
            </a:pPr>
            <a:r>
              <a:rPr lang="en-US" dirty="0"/>
              <a:t>Data analysis &amp; prediction-goal measuring</a:t>
            </a:r>
          </a:p>
          <a:p>
            <a:pPr marL="171450" indent="-171450">
              <a:buFont typeface="Arial" panose="020B0604020202020204" pitchFamily="34" charset="0"/>
              <a:buChar char="•"/>
            </a:pPr>
            <a:r>
              <a:rPr lang="en-US" dirty="0"/>
              <a:t>Boosting customer experience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F3544625-0ADF-4414-89A2-9E135F0C849F}" type="slidenum">
              <a:rPr lang="en-US" smtClean="0"/>
              <a:t>10</a:t>
            </a:fld>
            <a:endParaRPr lang="en-US" dirty="0"/>
          </a:p>
        </p:txBody>
      </p:sp>
    </p:spTree>
    <p:extLst>
      <p:ext uri="{BB962C8B-B14F-4D97-AF65-F5344CB8AC3E}">
        <p14:creationId xmlns:p14="http://schemas.microsoft.com/office/powerpoint/2010/main" val="156442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pPr/>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0367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72621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48315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1674447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422812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630338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588381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3216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3843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909986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680802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025566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19016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1/17/25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149717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137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64083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7DE6118-2437-4B30-8E3C-4D2BE6020583}" type="datetimeFigureOut">
              <a:rPr lang="en-US" smtClean="0"/>
              <a:pPr/>
              <a:t>1/17/25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0176573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gartner.com/en/conferences/emea/enterprise-architecture-uk/featured-topics/technology-innovation?ef_id=Cj0KCQiApt_xBRDxARIsAAMUMu9u-AL8_5yo8YgYq1TbKI3qMzh5d2EhpW4V64zldGuHSvaMErRJqjoaAuchEALw_wcB:G:s&amp;utm_source=google&amp;utm_medium=cpc&amp;utm_campaign=EVT_EMEA_2020_EPAEU20_CPC_SEM1_NONBRAND&amp;gclid=Cj0KCQiApt_xBRDxARIsAAMUMu9u-AL8_5yo8YgYq1TbKI3qMzh5d2EhpW4V64zldGuHSvaMErRJqjoaAuchEALw_wc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150606" y="1647744"/>
            <a:ext cx="9466729" cy="1477746"/>
          </a:xfrm>
        </p:spPr>
        <p:txBody>
          <a:bodyPr>
            <a:normAutofit/>
          </a:bodyPr>
          <a:lstStyle/>
          <a:p>
            <a:r>
              <a:rPr lang="en-US" sz="4400" b="1" dirty="0">
                <a:solidFill>
                  <a:schemeClr val="accent2">
                    <a:lumMod val="50000"/>
                  </a:schemeClr>
                </a:solidFill>
              </a:rPr>
              <a:t>INTELLIGENT AUTOMATION (IA)</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2904565" y="3258366"/>
            <a:ext cx="6803278" cy="1405467"/>
          </a:xfrm>
        </p:spPr>
        <p:txBody>
          <a:bodyPr>
            <a:normAutofit fontScale="85000" lnSpcReduction="20000"/>
          </a:bodyPr>
          <a:lstStyle/>
          <a:p>
            <a:r>
              <a:rPr lang="en-US" sz="2800" dirty="0">
                <a:solidFill>
                  <a:schemeClr val="accent2">
                    <a:lumMod val="50000"/>
                  </a:schemeClr>
                </a:solidFill>
              </a:rPr>
              <a:t>The bridge between business and technology</a:t>
            </a:r>
          </a:p>
          <a:p>
            <a:endParaRPr lang="en-US" dirty="0">
              <a:solidFill>
                <a:schemeClr val="accent2">
                  <a:lumMod val="50000"/>
                </a:schemeClr>
              </a:solidFill>
            </a:endParaRPr>
          </a:p>
          <a:p>
            <a:r>
              <a:rPr lang="en-US" sz="2100" dirty="0">
                <a:solidFill>
                  <a:schemeClr val="accent2">
                    <a:lumMod val="50000"/>
                  </a:schemeClr>
                </a:solidFill>
              </a:rPr>
              <a:t>Presentation by Y SHRIYA SRAVANI</a:t>
            </a:r>
          </a:p>
          <a:p>
            <a:r>
              <a:rPr lang="en-US" sz="2100" dirty="0">
                <a:solidFill>
                  <a:schemeClr val="accent2">
                    <a:lumMod val="50000"/>
                  </a:schemeClr>
                </a:solidFill>
              </a:rPr>
              <a:t>20BD1A66C0</a:t>
            </a:r>
          </a:p>
        </p:txBody>
      </p:sp>
    </p:spTree>
    <p:extLst>
      <p:ext uri="{BB962C8B-B14F-4D97-AF65-F5344CB8AC3E}">
        <p14:creationId xmlns:p14="http://schemas.microsoft.com/office/powerpoint/2010/main" val="2035582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B0C6-C095-5D55-F706-AF4134F77424}"/>
              </a:ext>
            </a:extLst>
          </p:cNvPr>
          <p:cNvSpPr>
            <a:spLocks noGrp="1"/>
          </p:cNvSpPr>
          <p:nvPr>
            <p:ph type="title"/>
          </p:nvPr>
        </p:nvSpPr>
        <p:spPr>
          <a:xfrm>
            <a:off x="677334" y="200526"/>
            <a:ext cx="8596668" cy="1320800"/>
          </a:xfrm>
        </p:spPr>
        <p:txBody>
          <a:bodyPr/>
          <a:lstStyle/>
          <a:p>
            <a:pPr algn="ctr"/>
            <a:r>
              <a:rPr lang="en-US" dirty="0">
                <a:solidFill>
                  <a:schemeClr val="tx1"/>
                </a:solidFill>
                <a:latin typeface="Google Sans"/>
              </a:rPr>
              <a:t>Benefits of IA</a:t>
            </a:r>
            <a:endParaRPr lang="en-IN" dirty="0">
              <a:solidFill>
                <a:schemeClr val="tx1"/>
              </a:solidFill>
              <a:latin typeface="Google Sans"/>
            </a:endParaRPr>
          </a:p>
        </p:txBody>
      </p:sp>
      <p:sp>
        <p:nvSpPr>
          <p:cNvPr id="3" name="Content Placeholder 2">
            <a:extLst>
              <a:ext uri="{FF2B5EF4-FFF2-40B4-BE49-F238E27FC236}">
                <a16:creationId xmlns:a16="http://schemas.microsoft.com/office/drawing/2014/main" id="{03E6BB99-757E-F4D0-14F5-6E19E45A77BE}"/>
              </a:ext>
            </a:extLst>
          </p:cNvPr>
          <p:cNvSpPr>
            <a:spLocks noGrp="1"/>
          </p:cNvSpPr>
          <p:nvPr>
            <p:ph idx="1"/>
          </p:nvPr>
        </p:nvSpPr>
        <p:spPr>
          <a:xfrm>
            <a:off x="677334" y="876968"/>
            <a:ext cx="8596668" cy="5277853"/>
          </a:xfrm>
        </p:spPr>
        <p:txBody>
          <a:bodyPr>
            <a:noAutofit/>
          </a:bodyPr>
          <a:lstStyle/>
          <a:p>
            <a:r>
              <a:rPr lang="en-US" b="1" i="0" dirty="0">
                <a:solidFill>
                  <a:schemeClr val="tx1"/>
                </a:solidFill>
                <a:effectLst/>
                <a:latin typeface="Google Sans"/>
              </a:rPr>
              <a:t>Automate any business process, end-to-end :- </a:t>
            </a:r>
            <a:r>
              <a:rPr lang="en-US" b="0" i="0" dirty="0">
                <a:solidFill>
                  <a:schemeClr val="tx1"/>
                </a:solidFill>
                <a:effectLst/>
                <a:latin typeface="Google Sans"/>
              </a:rPr>
              <a:t>Save time and money by reducing human interaction, increasing processing speed, and regularizing outputs.</a:t>
            </a:r>
            <a:endParaRPr lang="en-US" i="0" dirty="0">
              <a:solidFill>
                <a:schemeClr val="tx1"/>
              </a:solidFill>
              <a:effectLst/>
              <a:latin typeface="Google Sans"/>
            </a:endParaRPr>
          </a:p>
          <a:p>
            <a:r>
              <a:rPr lang="en-IN" b="1" i="0" dirty="0">
                <a:solidFill>
                  <a:schemeClr val="tx1"/>
                </a:solidFill>
                <a:effectLst/>
                <a:latin typeface="Google Sans"/>
              </a:rPr>
              <a:t>Reduce operational obstacles </a:t>
            </a:r>
            <a:r>
              <a:rPr lang="en-US" b="1" dirty="0">
                <a:solidFill>
                  <a:schemeClr val="tx1"/>
                </a:solidFill>
                <a:latin typeface="Google Sans"/>
              </a:rPr>
              <a:t>:- </a:t>
            </a:r>
            <a:r>
              <a:rPr lang="en-US" b="0" i="0" dirty="0">
                <a:solidFill>
                  <a:schemeClr val="tx1"/>
                </a:solidFill>
                <a:effectLst/>
                <a:latin typeface="Google Sans"/>
              </a:rPr>
              <a:t>RPA + AI can navigate legacy systems and other functional barriers and connect </a:t>
            </a:r>
            <a:r>
              <a:rPr lang="en-US" dirty="0">
                <a:solidFill>
                  <a:schemeClr val="tx1"/>
                </a:solidFill>
                <a:latin typeface="Google Sans"/>
              </a:rPr>
              <a:t>front-office</a:t>
            </a:r>
            <a:r>
              <a:rPr lang="en-US" b="0" i="0" dirty="0">
                <a:solidFill>
                  <a:schemeClr val="tx1"/>
                </a:solidFill>
                <a:effectLst/>
                <a:latin typeface="Google Sans"/>
              </a:rPr>
              <a:t> and </a:t>
            </a:r>
            <a:r>
              <a:rPr lang="en-US" dirty="0">
                <a:solidFill>
                  <a:schemeClr val="tx1"/>
                </a:solidFill>
                <a:latin typeface="Google Sans"/>
              </a:rPr>
              <a:t>back-office</a:t>
            </a:r>
            <a:r>
              <a:rPr lang="en-US" b="0" i="0" dirty="0">
                <a:solidFill>
                  <a:schemeClr val="tx1"/>
                </a:solidFill>
                <a:effectLst/>
                <a:latin typeface="Google Sans"/>
              </a:rPr>
              <a:t> operations.</a:t>
            </a:r>
          </a:p>
          <a:p>
            <a:pPr algn="l" fontAlgn="base"/>
            <a:r>
              <a:rPr lang="en-US" b="1" i="0" dirty="0">
                <a:solidFill>
                  <a:schemeClr val="tx1"/>
                </a:solidFill>
                <a:effectLst/>
                <a:latin typeface="Google Sans"/>
              </a:rPr>
              <a:t>Organize and process complex data</a:t>
            </a:r>
            <a:r>
              <a:rPr lang="en-US" dirty="0">
                <a:solidFill>
                  <a:schemeClr val="tx1"/>
                </a:solidFill>
                <a:latin typeface="Google Sans"/>
              </a:rPr>
              <a:t> :-  </a:t>
            </a:r>
            <a:r>
              <a:rPr lang="en-US" b="0" i="0" dirty="0">
                <a:solidFill>
                  <a:schemeClr val="tx1"/>
                </a:solidFill>
                <a:effectLst/>
                <a:latin typeface="Google Sans"/>
              </a:rPr>
              <a:t>Intelligent automation tools capture, store, manipulate, and retrieve records from unstructured sources, ensuring processes run successfully.</a:t>
            </a:r>
          </a:p>
          <a:p>
            <a:pPr algn="l" fontAlgn="base"/>
            <a:r>
              <a:rPr lang="en-IN" b="1" i="0" dirty="0">
                <a:solidFill>
                  <a:schemeClr val="tx1"/>
                </a:solidFill>
                <a:effectLst/>
                <a:latin typeface="Google Sans"/>
              </a:rPr>
              <a:t>Eliminate Errors and Exceptions</a:t>
            </a:r>
            <a:r>
              <a:rPr lang="en-US" dirty="0">
                <a:solidFill>
                  <a:schemeClr val="tx1"/>
                </a:solidFill>
                <a:latin typeface="Google Sans"/>
              </a:rPr>
              <a:t> :- Digital workers</a:t>
            </a:r>
            <a:r>
              <a:rPr lang="en-US" b="0" i="0" dirty="0">
                <a:solidFill>
                  <a:schemeClr val="tx1"/>
                </a:solidFill>
                <a:effectLst/>
                <a:latin typeface="Google Sans"/>
              </a:rPr>
              <a:t> improve efficiency and accuracy of both routine tasks and complex procedures. Over time, intelligent bots continue to decrease exceptions by self-learning how to handle them on their own.</a:t>
            </a:r>
          </a:p>
          <a:p>
            <a:pPr algn="l" fontAlgn="base"/>
            <a:r>
              <a:rPr lang="en-IN" b="1" i="0" dirty="0">
                <a:solidFill>
                  <a:schemeClr val="tx1"/>
                </a:solidFill>
                <a:effectLst/>
                <a:latin typeface="Google Sans"/>
              </a:rPr>
              <a:t>Enhance Customer Experience</a:t>
            </a:r>
            <a:r>
              <a:rPr lang="en-US" dirty="0">
                <a:solidFill>
                  <a:schemeClr val="tx1"/>
                </a:solidFill>
                <a:latin typeface="Google Sans"/>
              </a:rPr>
              <a:t> :- </a:t>
            </a:r>
            <a:r>
              <a:rPr lang="en-US" b="0" i="0" dirty="0">
                <a:solidFill>
                  <a:schemeClr val="tx1"/>
                </a:solidFill>
                <a:effectLst/>
                <a:latin typeface="Google Sans"/>
              </a:rPr>
              <a:t>Improve customer satisfaction by delivering faster response times, greater accuracy, and more consistent results</a:t>
            </a:r>
            <a:r>
              <a:rPr lang="en-US" dirty="0">
                <a:solidFill>
                  <a:schemeClr val="tx1"/>
                </a:solidFill>
                <a:latin typeface="Google Sans"/>
              </a:rPr>
              <a:t>.</a:t>
            </a:r>
          </a:p>
          <a:p>
            <a:pPr algn="l" fontAlgn="base"/>
            <a:r>
              <a:rPr lang="en-IN" b="1" i="0" dirty="0">
                <a:solidFill>
                  <a:schemeClr val="tx1"/>
                </a:solidFill>
                <a:effectLst/>
                <a:latin typeface="Google Sans"/>
              </a:rPr>
              <a:t>Ensure Compliance :- </a:t>
            </a:r>
            <a:r>
              <a:rPr lang="en-US" b="0" i="0" dirty="0">
                <a:solidFill>
                  <a:schemeClr val="tx1"/>
                </a:solidFill>
                <a:effectLst/>
                <a:latin typeface="Google Sans"/>
              </a:rPr>
              <a:t>Intelligent automation enables guaranteed adherence to requirements established by regulatory statutes, industry standards, and best practices.</a:t>
            </a:r>
          </a:p>
          <a:p>
            <a:pPr algn="l" fontAlgn="base"/>
            <a:r>
              <a:rPr lang="en-IN" b="1" i="0" dirty="0">
                <a:solidFill>
                  <a:schemeClr val="tx1"/>
                </a:solidFill>
                <a:effectLst/>
                <a:latin typeface="Google Sans"/>
              </a:rPr>
              <a:t>Liberate employees :- </a:t>
            </a:r>
            <a:r>
              <a:rPr lang="en-US" b="0" i="0" dirty="0">
                <a:solidFill>
                  <a:schemeClr val="tx1"/>
                </a:solidFill>
                <a:effectLst/>
                <a:latin typeface="Google Sans"/>
              </a:rPr>
              <a:t>With intelligent Digital Workers handling more complex tasks and complete processes, employees can focus on objectives that use their unique human skills.</a:t>
            </a:r>
          </a:p>
          <a:p>
            <a:pPr algn="l" fontAlgn="base"/>
            <a:endParaRPr lang="en-US" i="0" dirty="0">
              <a:solidFill>
                <a:schemeClr val="tx1"/>
              </a:solidFill>
              <a:effectLst/>
              <a:latin typeface="Google Sans"/>
            </a:endParaRPr>
          </a:p>
          <a:p>
            <a:endParaRPr lang="en-IN" dirty="0">
              <a:solidFill>
                <a:schemeClr val="tx1"/>
              </a:solidFill>
              <a:latin typeface="Google Sans"/>
            </a:endParaRPr>
          </a:p>
        </p:txBody>
      </p:sp>
    </p:spTree>
    <p:extLst>
      <p:ext uri="{BB962C8B-B14F-4D97-AF65-F5344CB8AC3E}">
        <p14:creationId xmlns:p14="http://schemas.microsoft.com/office/powerpoint/2010/main" val="2836859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2356E-3D67-E84E-36F9-603DC2DB3F6E}"/>
              </a:ext>
            </a:extLst>
          </p:cNvPr>
          <p:cNvSpPr>
            <a:spLocks noGrp="1"/>
          </p:cNvSpPr>
          <p:nvPr>
            <p:ph type="title"/>
          </p:nvPr>
        </p:nvSpPr>
        <p:spPr>
          <a:xfrm>
            <a:off x="-486783" y="277706"/>
            <a:ext cx="10131425" cy="1456267"/>
          </a:xfrm>
        </p:spPr>
        <p:txBody>
          <a:bodyPr/>
          <a:lstStyle/>
          <a:p>
            <a:pPr algn="ctr"/>
            <a:r>
              <a:rPr lang="en-US" dirty="0">
                <a:solidFill>
                  <a:schemeClr val="tx1"/>
                </a:solidFill>
                <a:latin typeface="Google Sans"/>
              </a:rPr>
              <a:t>IA Adoption Challenges</a:t>
            </a:r>
            <a:endParaRPr lang="en-IN" dirty="0">
              <a:solidFill>
                <a:schemeClr val="tx1"/>
              </a:solidFill>
              <a:latin typeface="Google Sans"/>
            </a:endParaRPr>
          </a:p>
        </p:txBody>
      </p:sp>
      <p:sp>
        <p:nvSpPr>
          <p:cNvPr id="3" name="Content Placeholder 2">
            <a:extLst>
              <a:ext uri="{FF2B5EF4-FFF2-40B4-BE49-F238E27FC236}">
                <a16:creationId xmlns:a16="http://schemas.microsoft.com/office/drawing/2014/main" id="{1F375F60-14A0-476D-D062-777F98894BD9}"/>
              </a:ext>
            </a:extLst>
          </p:cNvPr>
          <p:cNvSpPr>
            <a:spLocks noGrp="1"/>
          </p:cNvSpPr>
          <p:nvPr>
            <p:ph idx="1"/>
          </p:nvPr>
        </p:nvSpPr>
        <p:spPr>
          <a:xfrm>
            <a:off x="295492" y="1097279"/>
            <a:ext cx="9349150" cy="4851699"/>
          </a:xfrm>
        </p:spPr>
        <p:txBody>
          <a:bodyPr anchor="ctr">
            <a:noAutofit/>
          </a:bodyPr>
          <a:lstStyle/>
          <a:p>
            <a:pPr marL="0" indent="0">
              <a:buNone/>
            </a:pPr>
            <a:endParaRPr lang="en-IN" dirty="0">
              <a:solidFill>
                <a:schemeClr val="tx1"/>
              </a:solidFill>
              <a:effectLst/>
              <a:latin typeface="Google Sans"/>
              <a:ea typeface="Times New Roman" panose="02020603050405020304" pitchFamily="18" charset="0"/>
            </a:endParaRPr>
          </a:p>
          <a:p>
            <a:pPr marL="0" indent="0">
              <a:buNone/>
            </a:pPr>
            <a:r>
              <a:rPr lang="en-IN" dirty="0">
                <a:solidFill>
                  <a:schemeClr val="tx1"/>
                </a:solidFill>
                <a:effectLst/>
                <a:latin typeface="Google Sans"/>
                <a:ea typeface="Times New Roman" panose="02020603050405020304" pitchFamily="18" charset="0"/>
              </a:rPr>
              <a:t>Adopting IA is not without challenges. However, those challenges can be effectively remedied.</a:t>
            </a:r>
          </a:p>
          <a:p>
            <a:pPr marL="0" indent="0">
              <a:buNone/>
            </a:pPr>
            <a:r>
              <a:rPr lang="en-IN" dirty="0">
                <a:solidFill>
                  <a:schemeClr val="tx1"/>
                </a:solidFill>
                <a:effectLst/>
                <a:latin typeface="Google Sans"/>
                <a:ea typeface="Times New Roman" panose="02020603050405020304" pitchFamily="18" charset="0"/>
              </a:rPr>
              <a:t> Some of the challenges include the following:</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b="1" kern="100" dirty="0">
                <a:solidFill>
                  <a:schemeClr val="tx1"/>
                </a:solidFill>
                <a:effectLst/>
                <a:latin typeface="Google Sans"/>
                <a:ea typeface="Calibri" panose="020F0502020204030204" pitchFamily="34" charset="0"/>
                <a:cs typeface="Times New Roman" panose="02020603050405020304" pitchFamily="18" charset="0"/>
              </a:rPr>
              <a:t>Skillset and knowledge gaps</a:t>
            </a:r>
            <a:r>
              <a:rPr lang="en-IN" kern="100" dirty="0">
                <a:solidFill>
                  <a:schemeClr val="tx1"/>
                </a:solidFill>
                <a:effectLst/>
                <a:latin typeface="Google Sans"/>
                <a:ea typeface="Calibri" panose="020F0502020204030204" pitchFamily="34" charset="0"/>
                <a:cs typeface="Times New Roman" panose="02020603050405020304" pitchFamily="18" charset="0"/>
              </a:rPr>
              <a:t> are remedied through retraining staff or partnership with a PaaS vendor who sets your IA in motion and manages it for you.</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b="1" kern="100" dirty="0">
                <a:solidFill>
                  <a:schemeClr val="tx1"/>
                </a:solidFill>
                <a:effectLst/>
                <a:latin typeface="Google Sans"/>
                <a:ea typeface="Calibri" panose="020F0502020204030204" pitchFamily="34" charset="0"/>
                <a:cs typeface="Times New Roman" panose="02020603050405020304" pitchFamily="18" charset="0"/>
              </a:rPr>
              <a:t>Process ambiguity </a:t>
            </a:r>
            <a:r>
              <a:rPr lang="en-IN" kern="100" dirty="0">
                <a:solidFill>
                  <a:schemeClr val="tx1"/>
                </a:solidFill>
                <a:effectLst/>
                <a:latin typeface="Google Sans"/>
                <a:ea typeface="Calibri" panose="020F0502020204030204" pitchFamily="34" charset="0"/>
                <a:cs typeface="Times New Roman" panose="02020603050405020304" pitchFamily="18" charset="0"/>
              </a:rPr>
              <a:t>is a challenge if processes within the organization are not well understood. </a:t>
            </a:r>
            <a:r>
              <a:rPr lang="en-IN" kern="100" dirty="0">
                <a:solidFill>
                  <a:schemeClr val="tx1"/>
                </a:solidFill>
                <a:latin typeface="Google Sans"/>
                <a:ea typeface="Calibri" panose="020F0502020204030204" pitchFamily="34" charset="0"/>
                <a:cs typeface="Times New Roman" panose="02020603050405020304" pitchFamily="18" charset="0"/>
              </a:rPr>
              <a:t>Process mining </a:t>
            </a:r>
            <a:r>
              <a:rPr lang="en-IN" kern="100" dirty="0">
                <a:solidFill>
                  <a:schemeClr val="tx1"/>
                </a:solidFill>
                <a:effectLst/>
                <a:latin typeface="Google Sans"/>
                <a:ea typeface="Calibri" panose="020F0502020204030204" pitchFamily="34" charset="0"/>
                <a:cs typeface="Times New Roman" panose="02020603050405020304" pitchFamily="18" charset="0"/>
              </a:rPr>
              <a:t>and process discovery remedy this challenge by helping businesses with process mapping — a necessity before embarking on an IA implementation.</a:t>
            </a:r>
          </a:p>
          <a:p>
            <a:pPr marL="342900" lvl="0" indent="-342900" fontAlgn="base">
              <a:lnSpc>
                <a:spcPct val="107000"/>
              </a:lnSpc>
              <a:spcAft>
                <a:spcPts val="800"/>
              </a:spcAft>
              <a:buSzPts val="1000"/>
              <a:buFont typeface="Symbol" panose="05050102010706020507" pitchFamily="18" charset="2"/>
              <a:buChar char=""/>
              <a:tabLst>
                <a:tab pos="457200" algn="l"/>
              </a:tabLst>
            </a:pPr>
            <a:r>
              <a:rPr lang="en-IN" b="1" kern="100" dirty="0">
                <a:solidFill>
                  <a:schemeClr val="tx1"/>
                </a:solidFill>
                <a:effectLst/>
                <a:latin typeface="Google Sans"/>
                <a:ea typeface="Calibri" panose="020F0502020204030204" pitchFamily="34" charset="0"/>
                <a:cs typeface="Times New Roman" panose="02020603050405020304" pitchFamily="18" charset="0"/>
              </a:rPr>
              <a:t>Lack of focus on standardization </a:t>
            </a:r>
            <a:r>
              <a:rPr lang="en-IN" kern="100" dirty="0">
                <a:solidFill>
                  <a:schemeClr val="tx1"/>
                </a:solidFill>
                <a:effectLst/>
                <a:latin typeface="Google Sans"/>
                <a:ea typeface="Calibri" panose="020F0502020204030204" pitchFamily="34" charset="0"/>
                <a:cs typeface="Times New Roman" panose="02020603050405020304" pitchFamily="18" charset="0"/>
              </a:rPr>
              <a:t>is faced by anyone implementing IA. No standard approach to automation exists, so each automation product vendor may approach the same process differently. This can be challenging if an organization decides to switch vendors. With so many vendors and organizations discussing this challenge, hopefully standards are forthcoming.</a:t>
            </a:r>
          </a:p>
          <a:p>
            <a:pPr marL="0" indent="0" algn="r">
              <a:buNone/>
            </a:pPr>
            <a:r>
              <a:rPr lang="en-IN" sz="1600" dirty="0">
                <a:solidFill>
                  <a:schemeClr val="tx1"/>
                </a:solidFill>
                <a:latin typeface="Google Sans"/>
              </a:rPr>
              <a:t>Contd..</a:t>
            </a:r>
          </a:p>
        </p:txBody>
      </p:sp>
    </p:spTree>
    <p:extLst>
      <p:ext uri="{BB962C8B-B14F-4D97-AF65-F5344CB8AC3E}">
        <p14:creationId xmlns:p14="http://schemas.microsoft.com/office/powerpoint/2010/main" val="3572163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1CAF05-5F1C-1F6C-A11A-241F0E83BBDC}"/>
              </a:ext>
            </a:extLst>
          </p:cNvPr>
          <p:cNvSpPr>
            <a:spLocks noGrp="1"/>
          </p:cNvSpPr>
          <p:nvPr>
            <p:ph idx="1"/>
          </p:nvPr>
        </p:nvSpPr>
        <p:spPr>
          <a:xfrm>
            <a:off x="677334" y="1033280"/>
            <a:ext cx="8596668" cy="5320600"/>
          </a:xfrm>
        </p:spPr>
        <p:txBody>
          <a:bodyPr/>
          <a:lstStyle/>
          <a:p>
            <a:pPr marL="342900" lvl="0" indent="-342900" fontAlgn="base">
              <a:lnSpc>
                <a:spcPct val="150000"/>
              </a:lnSpc>
              <a:spcAft>
                <a:spcPts val="800"/>
              </a:spcAft>
              <a:buSzPts val="1000"/>
              <a:buFont typeface="Symbol" panose="05050102010706020507" pitchFamily="18" charset="2"/>
              <a:buChar char=""/>
              <a:tabLst>
                <a:tab pos="457200" algn="l"/>
              </a:tabLst>
            </a:pPr>
            <a:r>
              <a:rPr lang="en-IN" b="1" kern="100" dirty="0">
                <a:solidFill>
                  <a:schemeClr val="tx1"/>
                </a:solidFill>
                <a:effectLst/>
                <a:latin typeface="Google Sans"/>
                <a:ea typeface="Calibri" panose="020F0502020204030204" pitchFamily="34" charset="0"/>
                <a:cs typeface="Times New Roman" panose="02020603050405020304" pitchFamily="18" charset="0"/>
              </a:rPr>
              <a:t>Difficulty identifying opportunities and developing an automation platform</a:t>
            </a:r>
            <a:r>
              <a:rPr lang="en-IN" kern="100" dirty="0">
                <a:solidFill>
                  <a:schemeClr val="tx1"/>
                </a:solidFill>
                <a:effectLst/>
                <a:latin typeface="Google Sans"/>
                <a:ea typeface="Calibri" panose="020F0502020204030204" pitchFamily="34" charset="0"/>
                <a:cs typeface="Times New Roman" panose="02020603050405020304" pitchFamily="18" charset="0"/>
              </a:rPr>
              <a:t> is a challenge that a partner can address. Many types of partners solve this, from SaaS (Software as a Service) vendors to Platform as a Service vendors, to systems integrators — they select the solution and the automation software that works best for your organization.</a:t>
            </a:r>
          </a:p>
          <a:p>
            <a:pPr marL="342900" lvl="0" indent="-342900" fontAlgn="base">
              <a:lnSpc>
                <a:spcPct val="150000"/>
              </a:lnSpc>
              <a:spcAft>
                <a:spcPts val="800"/>
              </a:spcAft>
              <a:buSzPts val="1000"/>
              <a:buFont typeface="Symbol" panose="05050102010706020507" pitchFamily="18" charset="2"/>
              <a:buChar char=""/>
              <a:tabLst>
                <a:tab pos="457200" algn="l"/>
              </a:tabLst>
            </a:pPr>
            <a:r>
              <a:rPr lang="en-IN" b="1" kern="100" dirty="0">
                <a:solidFill>
                  <a:schemeClr val="tx1"/>
                </a:solidFill>
                <a:effectLst/>
                <a:latin typeface="Google Sans"/>
                <a:ea typeface="Calibri" panose="020F0502020204030204" pitchFamily="34" charset="0"/>
                <a:cs typeface="Times New Roman" panose="02020603050405020304" pitchFamily="18" charset="0"/>
              </a:rPr>
              <a:t>Inadequate tools to develop and execute an end-to-end solution </a:t>
            </a:r>
            <a:r>
              <a:rPr lang="en-IN" kern="100" dirty="0">
                <a:solidFill>
                  <a:schemeClr val="tx1"/>
                </a:solidFill>
                <a:effectLst/>
                <a:latin typeface="Google Sans"/>
                <a:ea typeface="Calibri" panose="020F0502020204030204" pitchFamily="34" charset="0"/>
                <a:cs typeface="Times New Roman" panose="02020603050405020304" pitchFamily="18" charset="0"/>
              </a:rPr>
              <a:t>can halt the adoption of IA before it begins. If an organization has the skills in-house or can retrain existing team members, they can ensure the proper RPA tools, such as software robots, are put in place. This can also be remedied through partnership.</a:t>
            </a:r>
          </a:p>
          <a:p>
            <a:endParaRPr lang="en-IN" dirty="0">
              <a:solidFill>
                <a:schemeClr val="tx1"/>
              </a:solidFill>
            </a:endParaRPr>
          </a:p>
        </p:txBody>
      </p:sp>
      <p:sp>
        <p:nvSpPr>
          <p:cNvPr id="5" name="TextBox 4">
            <a:extLst>
              <a:ext uri="{FF2B5EF4-FFF2-40B4-BE49-F238E27FC236}">
                <a16:creationId xmlns:a16="http://schemas.microsoft.com/office/drawing/2014/main" id="{86C3F998-44D6-468B-E371-63C0FFB441E0}"/>
              </a:ext>
            </a:extLst>
          </p:cNvPr>
          <p:cNvSpPr txBox="1"/>
          <p:nvPr/>
        </p:nvSpPr>
        <p:spPr>
          <a:xfrm>
            <a:off x="2164253" y="220976"/>
            <a:ext cx="7109749" cy="646331"/>
          </a:xfrm>
          <a:prstGeom prst="rect">
            <a:avLst/>
          </a:prstGeom>
          <a:noFill/>
        </p:spPr>
        <p:txBody>
          <a:bodyPr wrap="square">
            <a:spAutoFit/>
          </a:bodyPr>
          <a:lstStyle/>
          <a:p>
            <a:pPr algn="just"/>
            <a:r>
              <a:rPr lang="en-US" sz="3600" dirty="0">
                <a:latin typeface="Google Sans"/>
              </a:rPr>
              <a:t>IA Adoption Challenges</a:t>
            </a:r>
            <a:endParaRPr lang="en-IN" sz="3600" dirty="0">
              <a:latin typeface="Google Sans"/>
            </a:endParaRPr>
          </a:p>
        </p:txBody>
      </p:sp>
    </p:spTree>
    <p:extLst>
      <p:ext uri="{BB962C8B-B14F-4D97-AF65-F5344CB8AC3E}">
        <p14:creationId xmlns:p14="http://schemas.microsoft.com/office/powerpoint/2010/main" val="1244607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A8A4A-46C2-8994-668F-36EE2B91422F}"/>
              </a:ext>
            </a:extLst>
          </p:cNvPr>
          <p:cNvSpPr>
            <a:spLocks noGrp="1"/>
          </p:cNvSpPr>
          <p:nvPr>
            <p:ph type="title"/>
          </p:nvPr>
        </p:nvSpPr>
        <p:spPr>
          <a:xfrm>
            <a:off x="1059298" y="-9289"/>
            <a:ext cx="8596667" cy="566738"/>
          </a:xfrm>
        </p:spPr>
        <p:txBody>
          <a:bodyPr>
            <a:noAutofit/>
          </a:bodyPr>
          <a:lstStyle/>
          <a:p>
            <a:pPr algn="ctr"/>
            <a:r>
              <a:rPr lang="en-US" sz="3200" dirty="0">
                <a:solidFill>
                  <a:schemeClr val="tx1"/>
                </a:solidFill>
              </a:rPr>
              <a:t>Real-World Application</a:t>
            </a:r>
            <a:endParaRPr lang="en-IN" sz="3200" dirty="0">
              <a:solidFill>
                <a:schemeClr val="tx1"/>
              </a:solidFill>
            </a:endParaRPr>
          </a:p>
        </p:txBody>
      </p:sp>
      <p:pic>
        <p:nvPicPr>
          <p:cNvPr id="6" name="Picture Placeholder 5">
            <a:extLst>
              <a:ext uri="{FF2B5EF4-FFF2-40B4-BE49-F238E27FC236}">
                <a16:creationId xmlns:a16="http://schemas.microsoft.com/office/drawing/2014/main" id="{A8F78B12-2496-F755-2081-101FDCE78CA9}"/>
              </a:ext>
            </a:extLst>
          </p:cNvPr>
          <p:cNvPicPr>
            <a:picLocks noGrp="1" noChangeAspect="1"/>
          </p:cNvPicPr>
          <p:nvPr>
            <p:ph type="pic" idx="1"/>
          </p:nvPr>
        </p:nvPicPr>
        <p:blipFill>
          <a:blip r:embed="rId3"/>
          <a:srcRect t="10242" b="10242"/>
          <a:stretch>
            <a:fillRect/>
          </a:stretch>
        </p:blipFill>
        <p:spPr>
          <a:xfrm>
            <a:off x="704072" y="2965838"/>
            <a:ext cx="8474652" cy="36047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 Placeholder 3">
            <a:extLst>
              <a:ext uri="{FF2B5EF4-FFF2-40B4-BE49-F238E27FC236}">
                <a16:creationId xmlns:a16="http://schemas.microsoft.com/office/drawing/2014/main" id="{CA7EAE81-C368-EE32-2F67-517CE49E4A2E}"/>
              </a:ext>
            </a:extLst>
          </p:cNvPr>
          <p:cNvSpPr>
            <a:spLocks noGrp="1"/>
          </p:cNvSpPr>
          <p:nvPr>
            <p:ph type="body" sz="half" idx="2"/>
          </p:nvPr>
        </p:nvSpPr>
        <p:spPr>
          <a:xfrm>
            <a:off x="0" y="547738"/>
            <a:ext cx="9757458" cy="2114439"/>
          </a:xfrm>
        </p:spPr>
        <p:txBody>
          <a:bodyPr>
            <a:noAutofit/>
          </a:bodyPr>
          <a:lstStyle/>
          <a:p>
            <a:pPr marL="285750" indent="-285750">
              <a:buFont typeface="Arial" panose="020B0604020202020204" pitchFamily="34" charset="0"/>
              <a:buChar char="•"/>
            </a:pPr>
            <a:r>
              <a:rPr lang="en-US" sz="1600" dirty="0">
                <a:solidFill>
                  <a:schemeClr val="tx1"/>
                </a:solidFill>
                <a:latin typeface="Google Sans"/>
              </a:rPr>
              <a:t>Organizations are leveraging this technology to automate tasks such as data entry, customer support, supply chain management, and quality control.</a:t>
            </a:r>
          </a:p>
          <a:p>
            <a:pPr marL="171450" indent="-171450">
              <a:buFont typeface="Arial" panose="020B0604020202020204" pitchFamily="34" charset="0"/>
              <a:buChar char="•"/>
            </a:pPr>
            <a:r>
              <a:rPr lang="en-US" sz="1600" b="0" i="0" dirty="0">
                <a:solidFill>
                  <a:schemeClr val="tx1"/>
                </a:solidFill>
                <a:effectLst/>
                <a:latin typeface="Google Sans"/>
              </a:rPr>
              <a:t>Intelligent automation within financial services orchestrates your entire banking operations, monitoring and improving automations as they run to ensure the highest efficiency, cost savings, and time to value. IA helps reduce operational costs, but it also reduces operational risks, which are often caused by human errors.</a:t>
            </a:r>
            <a:endParaRPr lang="en-US" sz="1600" dirty="0">
              <a:solidFill>
                <a:schemeClr val="tx1"/>
              </a:solidFill>
              <a:latin typeface="Google Sans"/>
            </a:endParaRPr>
          </a:p>
          <a:p>
            <a:pPr marL="171450" indent="-171450">
              <a:buFont typeface="Arial" panose="020B0604020202020204" pitchFamily="34" charset="0"/>
              <a:buChar char="•"/>
            </a:pPr>
            <a:r>
              <a:rPr lang="en-US" sz="1600" b="0" i="0" dirty="0">
                <a:solidFill>
                  <a:schemeClr val="tx1"/>
                </a:solidFill>
                <a:effectLst/>
                <a:latin typeface="Google Sans"/>
              </a:rPr>
              <a:t>IA helps banks remove repetitive tasks, improve efficiency, reduce costs, and enhance customer service, etc. And as the financial sector evolves, IA will play an increasingly crucial role in helping banks stay competitive and meet their customers’ changing needs.</a:t>
            </a:r>
            <a:endParaRPr lang="en-IN" sz="1600" dirty="0">
              <a:solidFill>
                <a:schemeClr val="tx1"/>
              </a:solidFill>
              <a:latin typeface="Google Sans"/>
            </a:endParaRPr>
          </a:p>
        </p:txBody>
      </p:sp>
    </p:spTree>
    <p:extLst>
      <p:ext uri="{BB962C8B-B14F-4D97-AF65-F5344CB8AC3E}">
        <p14:creationId xmlns:p14="http://schemas.microsoft.com/office/powerpoint/2010/main" val="1020341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A6BA-9CD4-26A7-6291-07750F78E724}"/>
              </a:ext>
            </a:extLst>
          </p:cNvPr>
          <p:cNvSpPr>
            <a:spLocks noGrp="1"/>
          </p:cNvSpPr>
          <p:nvPr>
            <p:ph type="title"/>
          </p:nvPr>
        </p:nvSpPr>
        <p:spPr>
          <a:xfrm>
            <a:off x="677334" y="104172"/>
            <a:ext cx="8596668" cy="1320800"/>
          </a:xfrm>
        </p:spPr>
        <p:txBody>
          <a:bodyPr/>
          <a:lstStyle/>
          <a:p>
            <a:pPr algn="ctr"/>
            <a:r>
              <a:rPr lang="en-US" dirty="0">
                <a:solidFill>
                  <a:schemeClr val="tx1"/>
                </a:solidFill>
              </a:rPr>
              <a:t>Way Forward</a:t>
            </a:r>
            <a:endParaRPr lang="en-IN" dirty="0">
              <a:solidFill>
                <a:schemeClr val="tx1"/>
              </a:solidFill>
            </a:endParaRPr>
          </a:p>
        </p:txBody>
      </p:sp>
      <p:sp>
        <p:nvSpPr>
          <p:cNvPr id="3" name="Content Placeholder 2">
            <a:extLst>
              <a:ext uri="{FF2B5EF4-FFF2-40B4-BE49-F238E27FC236}">
                <a16:creationId xmlns:a16="http://schemas.microsoft.com/office/drawing/2014/main" id="{BB9D492F-C527-894A-AB3B-ABFE73E1D5D8}"/>
              </a:ext>
            </a:extLst>
          </p:cNvPr>
          <p:cNvSpPr>
            <a:spLocks noGrp="1"/>
          </p:cNvSpPr>
          <p:nvPr>
            <p:ph idx="1"/>
          </p:nvPr>
        </p:nvSpPr>
        <p:spPr>
          <a:xfrm>
            <a:off x="231494" y="856527"/>
            <a:ext cx="9757457" cy="5868363"/>
          </a:xfrm>
        </p:spPr>
        <p:txBody>
          <a:bodyPr anchor="ctr">
            <a:noAutofit/>
          </a:bodyPr>
          <a:lstStyle/>
          <a:p>
            <a:pPr fontAlgn="base">
              <a:lnSpc>
                <a:spcPct val="150000"/>
              </a:lnSpc>
            </a:pPr>
            <a:r>
              <a:rPr lang="en-IN" dirty="0">
                <a:solidFill>
                  <a:schemeClr val="tx1"/>
                </a:solidFill>
                <a:effectLst/>
                <a:latin typeface="Google Sans"/>
                <a:ea typeface="Times New Roman" panose="02020603050405020304" pitchFamily="18" charset="0"/>
              </a:rPr>
              <a:t>The future of IA is boundless. An example of new technology being developed that uses IA to provide greater value to our daily interactions with technology is cognitive automation.</a:t>
            </a:r>
          </a:p>
          <a:p>
            <a:pPr fontAlgn="base">
              <a:lnSpc>
                <a:spcPct val="150000"/>
              </a:lnSpc>
            </a:pPr>
            <a:r>
              <a:rPr lang="en-IN" dirty="0">
                <a:solidFill>
                  <a:schemeClr val="tx1"/>
                </a:solidFill>
                <a:effectLst/>
                <a:latin typeface="Google Sans"/>
                <a:ea typeface="Times New Roman" panose="02020603050405020304" pitchFamily="18" charset="0"/>
              </a:rPr>
              <a:t>Cognitive automation is a progression of IA that uses large amounts of data, connected tools, diagnostics and predictive analytics to create solutions that mimic human behaviour. Using natural language processing (NLP), image recognition, </a:t>
            </a:r>
            <a:r>
              <a:rPr lang="en-IN" dirty="0">
                <a:solidFill>
                  <a:schemeClr val="tx1"/>
                </a:solidFill>
                <a:latin typeface="Google Sans"/>
                <a:ea typeface="Times New Roman" panose="02020603050405020304" pitchFamily="18" charset="0"/>
              </a:rPr>
              <a:t>neural networks</a:t>
            </a:r>
            <a:r>
              <a:rPr lang="en-IN" dirty="0">
                <a:solidFill>
                  <a:schemeClr val="tx1"/>
                </a:solidFill>
                <a:effectLst/>
                <a:latin typeface="Google Sans"/>
                <a:ea typeface="Times New Roman" panose="02020603050405020304" pitchFamily="18" charset="0"/>
              </a:rPr>
              <a:t>, </a:t>
            </a:r>
            <a:r>
              <a:rPr lang="en-IN" dirty="0">
                <a:solidFill>
                  <a:schemeClr val="tx1"/>
                </a:solidFill>
                <a:latin typeface="Google Sans"/>
                <a:ea typeface="Times New Roman" panose="02020603050405020304" pitchFamily="18" charset="0"/>
              </a:rPr>
              <a:t>deep learning</a:t>
            </a:r>
            <a:r>
              <a:rPr lang="en-IN" dirty="0">
                <a:solidFill>
                  <a:schemeClr val="tx1"/>
                </a:solidFill>
                <a:effectLst/>
                <a:latin typeface="Google Sans"/>
                <a:ea typeface="Times New Roman" panose="02020603050405020304" pitchFamily="18" charset="0"/>
              </a:rPr>
              <a:t> and other tools, cognitive automation attempts to mimic more human behaviour, including emotional reactions and other natural human interactions.</a:t>
            </a:r>
          </a:p>
          <a:p>
            <a:pPr fontAlgn="base">
              <a:lnSpc>
                <a:spcPct val="150000"/>
              </a:lnSpc>
            </a:pPr>
            <a:r>
              <a:rPr lang="en-IN" dirty="0">
                <a:solidFill>
                  <a:schemeClr val="tx1"/>
                </a:solidFill>
                <a:effectLst/>
                <a:latin typeface="Google Sans"/>
                <a:ea typeface="Times New Roman" panose="02020603050405020304" pitchFamily="18" charset="0"/>
              </a:rPr>
              <a:t> An example of cognitive automation in use is the adoption of robotics to supplement patient care in nursing homes and hospitals.</a:t>
            </a:r>
          </a:p>
          <a:p>
            <a:pPr fontAlgn="base">
              <a:lnSpc>
                <a:spcPct val="150000"/>
              </a:lnSpc>
            </a:pPr>
            <a:r>
              <a:rPr lang="en-IN" dirty="0" err="1">
                <a:solidFill>
                  <a:schemeClr val="tx1"/>
                </a:solidFill>
                <a:latin typeface="Google Sans"/>
                <a:ea typeface="Times New Roman" panose="02020603050405020304" pitchFamily="18" charset="0"/>
              </a:rPr>
              <a:t>IntelligentAautomation</a:t>
            </a:r>
            <a:r>
              <a:rPr lang="en-IN" dirty="0">
                <a:solidFill>
                  <a:schemeClr val="tx1"/>
                </a:solidFill>
                <a:effectLst/>
                <a:latin typeface="Google Sans"/>
                <a:ea typeface="Times New Roman" panose="02020603050405020304" pitchFamily="18" charset="0"/>
              </a:rPr>
              <a:t> takes IA to the next level, automating as many processes and applications as possible, using tools such as business process management to standardize the approach to automation across the organization and create even greater business value.</a:t>
            </a:r>
          </a:p>
          <a:p>
            <a:pPr>
              <a:lnSpc>
                <a:spcPct val="150000"/>
              </a:lnSpc>
            </a:pPr>
            <a:endParaRPr lang="en-IN" dirty="0">
              <a:solidFill>
                <a:schemeClr val="tx1"/>
              </a:solidFill>
              <a:latin typeface="Google Sans"/>
            </a:endParaRPr>
          </a:p>
        </p:txBody>
      </p:sp>
    </p:spTree>
    <p:extLst>
      <p:ext uri="{BB962C8B-B14F-4D97-AF65-F5344CB8AC3E}">
        <p14:creationId xmlns:p14="http://schemas.microsoft.com/office/powerpoint/2010/main" val="913393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9CACC-CC6B-A357-4FA1-C574BF035890}"/>
              </a:ext>
            </a:extLst>
          </p:cNvPr>
          <p:cNvSpPr>
            <a:spLocks noGrp="1"/>
          </p:cNvSpPr>
          <p:nvPr>
            <p:ph type="title"/>
          </p:nvPr>
        </p:nvSpPr>
        <p:spPr>
          <a:xfrm>
            <a:off x="588982" y="180709"/>
            <a:ext cx="10131425" cy="1456267"/>
          </a:xfrm>
        </p:spPr>
        <p:txBody>
          <a:bodyPr/>
          <a:lstStyle/>
          <a:p>
            <a:pPr algn="ctr"/>
            <a:r>
              <a:rPr lang="en-IN" dirty="0">
                <a:solidFill>
                  <a:schemeClr val="tx1"/>
                </a:solidFill>
              </a:rPr>
              <a:t>Embracing Intelligent Automation</a:t>
            </a:r>
          </a:p>
        </p:txBody>
      </p:sp>
      <p:sp>
        <p:nvSpPr>
          <p:cNvPr id="3" name="Content Placeholder 2">
            <a:extLst>
              <a:ext uri="{FF2B5EF4-FFF2-40B4-BE49-F238E27FC236}">
                <a16:creationId xmlns:a16="http://schemas.microsoft.com/office/drawing/2014/main" id="{36E2D826-0D03-35A8-B960-7E1A4932F83E}"/>
              </a:ext>
            </a:extLst>
          </p:cNvPr>
          <p:cNvSpPr>
            <a:spLocks noGrp="1"/>
          </p:cNvSpPr>
          <p:nvPr>
            <p:ph idx="1"/>
          </p:nvPr>
        </p:nvSpPr>
        <p:spPr>
          <a:xfrm>
            <a:off x="352925" y="1174871"/>
            <a:ext cx="9207763" cy="5260653"/>
          </a:xfrm>
        </p:spPr>
        <p:txBody>
          <a:bodyPr>
            <a:normAutofit/>
          </a:bodyPr>
          <a:lstStyle/>
          <a:p>
            <a:r>
              <a:rPr lang="en-IN" sz="2000" i="1" dirty="0">
                <a:solidFill>
                  <a:schemeClr val="tx1"/>
                </a:solidFill>
                <a:effectLst/>
                <a:latin typeface="Google Sans"/>
                <a:ea typeface="Calibri" panose="020F0502020204030204" pitchFamily="34" charset="0"/>
                <a:cs typeface="Times New Roman" panose="02020603050405020304" pitchFamily="18" charset="0"/>
              </a:rPr>
              <a:t>“ IA requires selection of the right tools and technologies for the challenge at hand” – </a:t>
            </a:r>
            <a:r>
              <a:rPr lang="en-IN" sz="2000" dirty="0">
                <a:solidFill>
                  <a:schemeClr val="tx1"/>
                </a:solidFill>
                <a:effectLst/>
                <a:latin typeface="Google Sans"/>
                <a:ea typeface="Calibri" panose="020F0502020204030204" pitchFamily="34" charset="0"/>
                <a:cs typeface="Times New Roman" panose="02020603050405020304" pitchFamily="18" charset="0"/>
              </a:rPr>
              <a:t> </a:t>
            </a:r>
            <a:r>
              <a:rPr lang="en-IN" sz="2000" i="1" u="none" strike="noStrike" dirty="0">
                <a:solidFill>
                  <a:schemeClr val="tx1"/>
                </a:solidFill>
                <a:effectLst/>
                <a:latin typeface="Google Sans"/>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Gartner</a:t>
            </a:r>
            <a:r>
              <a:rPr lang="en-IN" sz="2000" dirty="0">
                <a:solidFill>
                  <a:schemeClr val="tx1"/>
                </a:solidFill>
                <a:effectLst/>
                <a:latin typeface="Google Sans"/>
                <a:ea typeface="Calibri" panose="020F0502020204030204" pitchFamily="34" charset="0"/>
                <a:cs typeface="Times New Roman" panose="02020603050405020304" pitchFamily="18" charset="0"/>
              </a:rPr>
              <a:t> </a:t>
            </a:r>
          </a:p>
          <a:p>
            <a:r>
              <a:rPr lang="en-IN" sz="2000" dirty="0">
                <a:solidFill>
                  <a:schemeClr val="tx1"/>
                </a:solidFill>
                <a:latin typeface="Google Sans"/>
                <a:ea typeface="Calibri" panose="020F0502020204030204" pitchFamily="34" charset="0"/>
                <a:cs typeface="Times New Roman" panose="02020603050405020304" pitchFamily="18" charset="0"/>
              </a:rPr>
              <a:t>IA</a:t>
            </a:r>
            <a:r>
              <a:rPr lang="en-IN" sz="2000" dirty="0">
                <a:solidFill>
                  <a:schemeClr val="tx1"/>
                </a:solidFill>
                <a:effectLst/>
                <a:latin typeface="Google Sans"/>
                <a:ea typeface="Calibri" panose="020F0502020204030204" pitchFamily="34" charset="0"/>
                <a:cs typeface="Times New Roman" panose="02020603050405020304" pitchFamily="18" charset="0"/>
              </a:rPr>
              <a:t> involves many technologies, it becomes imperative to have the right tool and technologies</a:t>
            </a:r>
            <a:r>
              <a:rPr lang="en-IN" sz="2000" dirty="0">
                <a:solidFill>
                  <a:schemeClr val="tx1"/>
                </a:solidFill>
                <a:latin typeface="Google Sans"/>
                <a:ea typeface="Calibri" panose="020F0502020204030204" pitchFamily="34" charset="0"/>
                <a:cs typeface="Times New Roman" panose="02020603050405020304" pitchFamily="18" charset="0"/>
              </a:rPr>
              <a:t>.</a:t>
            </a:r>
          </a:p>
          <a:p>
            <a:r>
              <a:rPr lang="en-IN" sz="2000" dirty="0">
                <a:solidFill>
                  <a:schemeClr val="tx1"/>
                </a:solidFill>
                <a:effectLst/>
                <a:latin typeface="Google Sans"/>
                <a:ea typeface="Calibri" panose="020F0502020204030204" pitchFamily="34" charset="0"/>
                <a:cs typeface="Times New Roman" panose="02020603050405020304" pitchFamily="18" charset="0"/>
              </a:rPr>
              <a:t>This decision depends on organization strategy, the decision-makers and teams that would be using these tools and their skills.</a:t>
            </a:r>
          </a:p>
          <a:p>
            <a:r>
              <a:rPr lang="en-IN" sz="2000" dirty="0">
                <a:solidFill>
                  <a:schemeClr val="tx1"/>
                </a:solidFill>
                <a:effectLst/>
                <a:latin typeface="Google Sans"/>
                <a:ea typeface="Calibri" panose="020F0502020204030204" pitchFamily="34" charset="0"/>
                <a:cs typeface="Times New Roman" panose="02020603050405020304" pitchFamily="18" charset="0"/>
              </a:rPr>
              <a:t>Tools that organization chooses has to scalable, easy to work with and interoperable with </a:t>
            </a:r>
            <a:r>
              <a:rPr lang="en-IN" sz="2000" dirty="0">
                <a:solidFill>
                  <a:schemeClr val="tx1"/>
                </a:solidFill>
                <a:latin typeface="Google Sans"/>
                <a:ea typeface="Calibri" panose="020F0502020204030204" pitchFamily="34" charset="0"/>
                <a:cs typeface="Times New Roman" panose="02020603050405020304" pitchFamily="18" charset="0"/>
              </a:rPr>
              <a:t>an</a:t>
            </a:r>
            <a:r>
              <a:rPr lang="en-IN" sz="2000" dirty="0">
                <a:solidFill>
                  <a:schemeClr val="tx1"/>
                </a:solidFill>
                <a:effectLst/>
                <a:latin typeface="Google Sans"/>
                <a:ea typeface="Calibri" panose="020F0502020204030204" pitchFamily="34" charset="0"/>
                <a:cs typeface="Times New Roman" panose="02020603050405020304" pitchFamily="18" charset="0"/>
              </a:rPr>
              <a:t> organization's existing system.</a:t>
            </a:r>
          </a:p>
          <a:p>
            <a:r>
              <a:rPr lang="en-IN" sz="2000" dirty="0">
                <a:solidFill>
                  <a:schemeClr val="tx1"/>
                </a:solidFill>
                <a:effectLst/>
                <a:latin typeface="Google Sans"/>
                <a:ea typeface="Calibri" panose="020F0502020204030204" pitchFamily="34" charset="0"/>
                <a:cs typeface="Times New Roman" panose="02020603050405020304" pitchFamily="18" charset="0"/>
              </a:rPr>
              <a:t>IA is not made to replace humans; instead, it is used to leverage the capabilities and work efficiency of humans.</a:t>
            </a:r>
          </a:p>
          <a:p>
            <a:r>
              <a:rPr lang="en-IN" sz="2000" dirty="0">
                <a:solidFill>
                  <a:schemeClr val="tx1"/>
                </a:solidFill>
                <a:effectLst/>
                <a:latin typeface="Google Sans"/>
                <a:ea typeface="Calibri" panose="020F0502020204030204" pitchFamily="34" charset="0"/>
                <a:cs typeface="Times New Roman" panose="02020603050405020304" pitchFamily="18" charset="0"/>
              </a:rPr>
              <a:t>If adopted by automated organisations, Intelligent Automation can help them, monitor, analyse and grow for a b</a:t>
            </a:r>
            <a:r>
              <a:rPr lang="en-IN" sz="2000" dirty="0">
                <a:solidFill>
                  <a:schemeClr val="tx1"/>
                </a:solidFill>
                <a:latin typeface="Google Sans"/>
                <a:ea typeface="Calibri" panose="020F0502020204030204" pitchFamily="34" charset="0"/>
                <a:cs typeface="Times New Roman" panose="02020603050405020304" pitchFamily="18" charset="0"/>
              </a:rPr>
              <a:t>etter future.</a:t>
            </a:r>
          </a:p>
        </p:txBody>
      </p:sp>
    </p:spTree>
    <p:extLst>
      <p:ext uri="{BB962C8B-B14F-4D97-AF65-F5344CB8AC3E}">
        <p14:creationId xmlns:p14="http://schemas.microsoft.com/office/powerpoint/2010/main" val="130491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98E3C-2115-4118-079D-74999FCCA2BD}"/>
              </a:ext>
            </a:extLst>
          </p:cNvPr>
          <p:cNvSpPr>
            <a:spLocks noGrp="1"/>
          </p:cNvSpPr>
          <p:nvPr>
            <p:ph type="title"/>
          </p:nvPr>
        </p:nvSpPr>
        <p:spPr>
          <a:xfrm>
            <a:off x="677334" y="2589007"/>
            <a:ext cx="8596668" cy="1320800"/>
          </a:xfrm>
        </p:spPr>
        <p:txBody>
          <a:bodyPr>
            <a:normAutofit/>
          </a:bodyPr>
          <a:lstStyle/>
          <a:p>
            <a:pPr algn="ctr"/>
            <a:r>
              <a:rPr lang="en-US" sz="5400" dirty="0">
                <a:solidFill>
                  <a:schemeClr val="tx1"/>
                </a:solidFill>
                <a:latin typeface="Google Sans"/>
              </a:rPr>
              <a:t>Thank You…</a:t>
            </a:r>
            <a:endParaRPr lang="en-IN" sz="5400" dirty="0">
              <a:solidFill>
                <a:schemeClr val="tx1"/>
              </a:solidFill>
              <a:latin typeface="Google Sans"/>
            </a:endParaRPr>
          </a:p>
        </p:txBody>
      </p:sp>
    </p:spTree>
    <p:extLst>
      <p:ext uri="{BB962C8B-B14F-4D97-AF65-F5344CB8AC3E}">
        <p14:creationId xmlns:p14="http://schemas.microsoft.com/office/powerpoint/2010/main" val="61524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9E2F8-E93A-A51A-D3A2-158C8927D9FC}"/>
              </a:ext>
            </a:extLst>
          </p:cNvPr>
          <p:cNvSpPr>
            <a:spLocks noGrp="1"/>
          </p:cNvSpPr>
          <p:nvPr>
            <p:ph type="title"/>
          </p:nvPr>
        </p:nvSpPr>
        <p:spPr>
          <a:xfrm>
            <a:off x="677334" y="292249"/>
            <a:ext cx="8596668" cy="1320800"/>
          </a:xfrm>
        </p:spPr>
        <p:txBody>
          <a:bodyPr/>
          <a:lstStyle/>
          <a:p>
            <a:r>
              <a:rPr lang="en-US" dirty="0">
                <a:solidFill>
                  <a:schemeClr val="tx1"/>
                </a:solidFill>
              </a:rPr>
              <a:t>Contents</a:t>
            </a:r>
            <a:endParaRPr lang="en-IN" dirty="0">
              <a:solidFill>
                <a:schemeClr val="tx1"/>
              </a:solidFill>
            </a:endParaRPr>
          </a:p>
        </p:txBody>
      </p:sp>
      <p:sp>
        <p:nvSpPr>
          <p:cNvPr id="3" name="Content Placeholder 2">
            <a:extLst>
              <a:ext uri="{FF2B5EF4-FFF2-40B4-BE49-F238E27FC236}">
                <a16:creationId xmlns:a16="http://schemas.microsoft.com/office/drawing/2014/main" id="{9C730C1E-2905-0697-15A4-F8F9B430BCA2}"/>
              </a:ext>
            </a:extLst>
          </p:cNvPr>
          <p:cNvSpPr>
            <a:spLocks noGrp="1"/>
          </p:cNvSpPr>
          <p:nvPr>
            <p:ph idx="1"/>
          </p:nvPr>
        </p:nvSpPr>
        <p:spPr>
          <a:xfrm>
            <a:off x="677334" y="1194099"/>
            <a:ext cx="8596668" cy="5023821"/>
          </a:xfrm>
        </p:spPr>
        <p:txBody>
          <a:bodyPr>
            <a:normAutofit fontScale="92500" lnSpcReduction="20000"/>
          </a:bodyPr>
          <a:lstStyle/>
          <a:p>
            <a:pPr>
              <a:lnSpc>
                <a:spcPct val="150000"/>
              </a:lnSpc>
            </a:pPr>
            <a:r>
              <a:rPr lang="en-US" sz="2000" dirty="0">
                <a:solidFill>
                  <a:schemeClr val="tx1"/>
                </a:solidFill>
                <a:latin typeface="+mj-lt"/>
              </a:rPr>
              <a:t>Introduction to AI, IoT &amp; Automation</a:t>
            </a:r>
          </a:p>
          <a:p>
            <a:pPr>
              <a:lnSpc>
                <a:spcPct val="150000"/>
              </a:lnSpc>
            </a:pPr>
            <a:r>
              <a:rPr lang="en-US" sz="2000" dirty="0">
                <a:solidFill>
                  <a:schemeClr val="tx1"/>
                </a:solidFill>
                <a:latin typeface="+mj-lt"/>
              </a:rPr>
              <a:t>Need for Intelligent Automation</a:t>
            </a:r>
          </a:p>
          <a:p>
            <a:pPr>
              <a:lnSpc>
                <a:spcPct val="150000"/>
              </a:lnSpc>
            </a:pPr>
            <a:r>
              <a:rPr lang="en-US" sz="2000" dirty="0">
                <a:solidFill>
                  <a:schemeClr val="tx1"/>
                </a:solidFill>
                <a:latin typeface="+mj-lt"/>
              </a:rPr>
              <a:t>What is Intelligent Automation?</a:t>
            </a:r>
          </a:p>
          <a:p>
            <a:pPr>
              <a:lnSpc>
                <a:spcPct val="150000"/>
              </a:lnSpc>
            </a:pPr>
            <a:r>
              <a:rPr lang="en-US" sz="2000" dirty="0">
                <a:solidFill>
                  <a:schemeClr val="tx1"/>
                </a:solidFill>
                <a:latin typeface="+mj-lt"/>
              </a:rPr>
              <a:t>Components of Intelligent Automation</a:t>
            </a:r>
          </a:p>
          <a:p>
            <a:pPr>
              <a:lnSpc>
                <a:spcPct val="150000"/>
              </a:lnSpc>
            </a:pPr>
            <a:r>
              <a:rPr lang="en-US" sz="2000" dirty="0">
                <a:solidFill>
                  <a:schemeClr val="tx1"/>
                </a:solidFill>
                <a:latin typeface="+mj-lt"/>
              </a:rPr>
              <a:t>How does Intelligent Automation work?</a:t>
            </a:r>
          </a:p>
          <a:p>
            <a:pPr>
              <a:lnSpc>
                <a:spcPct val="150000"/>
              </a:lnSpc>
            </a:pPr>
            <a:r>
              <a:rPr lang="en-US" sz="2000" dirty="0">
                <a:solidFill>
                  <a:schemeClr val="tx1"/>
                </a:solidFill>
                <a:latin typeface="+mj-lt"/>
              </a:rPr>
              <a:t>Benefits of Intelligent Automation</a:t>
            </a:r>
          </a:p>
          <a:p>
            <a:pPr>
              <a:lnSpc>
                <a:spcPct val="150000"/>
              </a:lnSpc>
            </a:pPr>
            <a:r>
              <a:rPr lang="en-US" sz="2000" dirty="0">
                <a:solidFill>
                  <a:schemeClr val="tx1"/>
                </a:solidFill>
                <a:latin typeface="+mj-lt"/>
              </a:rPr>
              <a:t>Adoption challenges</a:t>
            </a:r>
          </a:p>
          <a:p>
            <a:pPr>
              <a:lnSpc>
                <a:spcPct val="150000"/>
              </a:lnSpc>
            </a:pPr>
            <a:r>
              <a:rPr lang="en-US" sz="2000" dirty="0">
                <a:solidFill>
                  <a:schemeClr val="tx1"/>
                </a:solidFill>
                <a:latin typeface="+mj-lt"/>
              </a:rPr>
              <a:t>Real-World Application</a:t>
            </a:r>
          </a:p>
          <a:p>
            <a:pPr>
              <a:lnSpc>
                <a:spcPct val="150000"/>
              </a:lnSpc>
            </a:pPr>
            <a:r>
              <a:rPr lang="en-US" sz="2000" dirty="0">
                <a:solidFill>
                  <a:schemeClr val="tx1"/>
                </a:solidFill>
                <a:latin typeface="+mj-lt"/>
              </a:rPr>
              <a:t>Way Forward</a:t>
            </a:r>
          </a:p>
          <a:p>
            <a:pPr>
              <a:lnSpc>
                <a:spcPct val="150000"/>
              </a:lnSpc>
            </a:pPr>
            <a:r>
              <a:rPr lang="en-US" sz="2000" dirty="0">
                <a:solidFill>
                  <a:schemeClr val="tx1"/>
                </a:solidFill>
                <a:latin typeface="+mj-lt"/>
              </a:rPr>
              <a:t>Embracing Intelligent Automation</a:t>
            </a:r>
          </a:p>
          <a:p>
            <a:pPr>
              <a:lnSpc>
                <a:spcPct val="150000"/>
              </a:lnSpc>
            </a:pPr>
            <a:endParaRPr lang="en-IN" sz="2000" dirty="0"/>
          </a:p>
        </p:txBody>
      </p:sp>
    </p:spTree>
    <p:extLst>
      <p:ext uri="{BB962C8B-B14F-4D97-AF65-F5344CB8AC3E}">
        <p14:creationId xmlns:p14="http://schemas.microsoft.com/office/powerpoint/2010/main" val="1675171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462C7-2C28-E85E-60C9-8B268F21694E}"/>
              </a:ext>
            </a:extLst>
          </p:cNvPr>
          <p:cNvSpPr>
            <a:spLocks noGrp="1"/>
          </p:cNvSpPr>
          <p:nvPr>
            <p:ph type="title"/>
          </p:nvPr>
        </p:nvSpPr>
        <p:spPr>
          <a:xfrm>
            <a:off x="268942" y="225911"/>
            <a:ext cx="10131425" cy="555813"/>
          </a:xfrm>
        </p:spPr>
        <p:txBody>
          <a:bodyPr>
            <a:noAutofit/>
          </a:bodyPr>
          <a:lstStyle/>
          <a:p>
            <a:pPr algn="ctr"/>
            <a:r>
              <a:rPr lang="en-US" dirty="0">
                <a:solidFill>
                  <a:schemeClr val="tx1"/>
                </a:solidFill>
              </a:rPr>
              <a:t>Introduction to AI, IoT &amp; Automation</a:t>
            </a:r>
            <a:endParaRPr lang="en-IN" dirty="0">
              <a:solidFill>
                <a:schemeClr val="tx1"/>
              </a:solidFill>
            </a:endParaRPr>
          </a:p>
        </p:txBody>
      </p:sp>
      <p:sp>
        <p:nvSpPr>
          <p:cNvPr id="3" name="Content Placeholder 2">
            <a:extLst>
              <a:ext uri="{FF2B5EF4-FFF2-40B4-BE49-F238E27FC236}">
                <a16:creationId xmlns:a16="http://schemas.microsoft.com/office/drawing/2014/main" id="{04F8BD04-10DF-FB9E-9EE5-62820969433A}"/>
              </a:ext>
            </a:extLst>
          </p:cNvPr>
          <p:cNvSpPr>
            <a:spLocks noGrp="1"/>
          </p:cNvSpPr>
          <p:nvPr>
            <p:ph idx="1"/>
          </p:nvPr>
        </p:nvSpPr>
        <p:spPr>
          <a:xfrm>
            <a:off x="268942" y="975361"/>
            <a:ext cx="9627412" cy="5882639"/>
          </a:xfrm>
        </p:spPr>
        <p:txBody>
          <a:bodyPr>
            <a:noAutofit/>
          </a:bodyPr>
          <a:lstStyle/>
          <a:p>
            <a:pPr marL="0" indent="0">
              <a:buNone/>
            </a:pPr>
            <a:r>
              <a:rPr lang="en-US" sz="2000" b="1" dirty="0">
                <a:solidFill>
                  <a:schemeClr val="tx1"/>
                </a:solidFill>
                <a:latin typeface="Google Sans"/>
                <a:cs typeface="Times New Roman" panose="02020603050405020304" pitchFamily="18" charset="0"/>
              </a:rPr>
              <a:t>Artificial Intelligence (AI)</a:t>
            </a:r>
          </a:p>
          <a:p>
            <a:r>
              <a:rPr lang="en-US" sz="2000" b="1" i="0" dirty="0">
                <a:solidFill>
                  <a:schemeClr val="tx1"/>
                </a:solidFill>
                <a:effectLst/>
                <a:latin typeface="Google Sans"/>
                <a:cs typeface="Times New Roman" panose="02020603050405020304" pitchFamily="18" charset="0"/>
              </a:rPr>
              <a:t>Artificial intelligence</a:t>
            </a:r>
            <a:r>
              <a:rPr lang="en-US" sz="2000" i="0" dirty="0">
                <a:solidFill>
                  <a:schemeClr val="tx1"/>
                </a:solidFill>
                <a:effectLst/>
                <a:latin typeface="Google Sans"/>
                <a:cs typeface="Times New Roman" panose="02020603050405020304" pitchFamily="18" charset="0"/>
              </a:rPr>
              <a:t> leverages computers and machines to mimic the problem-solving and decision-making capabilities of the human mind.</a:t>
            </a:r>
          </a:p>
          <a:p>
            <a:r>
              <a:rPr lang="en-US" sz="2000" dirty="0">
                <a:solidFill>
                  <a:schemeClr val="tx1"/>
                </a:solidFill>
                <a:latin typeface="Google Sans"/>
                <a:cs typeface="Times New Roman" panose="02020603050405020304" pitchFamily="18" charset="0"/>
              </a:rPr>
              <a:t>AI generates, categorizes and interprets data as per the user’s requirement.</a:t>
            </a:r>
          </a:p>
          <a:p>
            <a:r>
              <a:rPr lang="en-US" sz="2000" dirty="0">
                <a:solidFill>
                  <a:schemeClr val="tx1"/>
                </a:solidFill>
                <a:latin typeface="Google Sans"/>
                <a:cs typeface="Times New Roman" panose="02020603050405020304" pitchFamily="18" charset="0"/>
              </a:rPr>
              <a:t>AI is a vast domain that consists of Machine learning (ML), Deep learning (DL) and Natural Language Processing (NLP),etc.</a:t>
            </a:r>
          </a:p>
          <a:p>
            <a:r>
              <a:rPr lang="en-US" sz="2000" dirty="0">
                <a:solidFill>
                  <a:schemeClr val="tx1"/>
                </a:solidFill>
                <a:latin typeface="Google Sans"/>
                <a:cs typeface="Times New Roman" panose="02020603050405020304" pitchFamily="18" charset="0"/>
              </a:rPr>
              <a:t>It is used in various other domains like Data Science, IoT , Cyber Security, </a:t>
            </a:r>
            <a:r>
              <a:rPr lang="en-US" sz="2000" dirty="0" err="1">
                <a:solidFill>
                  <a:schemeClr val="tx1"/>
                </a:solidFill>
                <a:latin typeface="Google Sans"/>
                <a:cs typeface="Times New Roman" panose="02020603050405020304" pitchFamily="18" charset="0"/>
              </a:rPr>
              <a:t>etc</a:t>
            </a:r>
            <a:r>
              <a:rPr lang="en-US" sz="2000" dirty="0">
                <a:solidFill>
                  <a:schemeClr val="tx1"/>
                </a:solidFill>
                <a:latin typeface="Google Sans"/>
                <a:cs typeface="Times New Roman" panose="02020603050405020304" pitchFamily="18" charset="0"/>
              </a:rPr>
              <a:t> to enhance the flexibility and range of problem-solving capabilities. </a:t>
            </a:r>
          </a:p>
          <a:p>
            <a:r>
              <a:rPr lang="en-US" sz="2000" dirty="0">
                <a:solidFill>
                  <a:schemeClr val="tx1"/>
                </a:solidFill>
                <a:latin typeface="Google Sans"/>
                <a:cs typeface="Times New Roman" panose="02020603050405020304" pitchFamily="18" charset="0"/>
              </a:rPr>
              <a:t>One such domain that uses AI extensively is IoT.</a:t>
            </a:r>
          </a:p>
          <a:p>
            <a:pPr marL="0" indent="0">
              <a:buNone/>
            </a:pPr>
            <a:r>
              <a:rPr lang="en-US" sz="2000" b="1" dirty="0">
                <a:solidFill>
                  <a:schemeClr val="tx1"/>
                </a:solidFill>
                <a:latin typeface="Google Sans"/>
                <a:cs typeface="Times New Roman" panose="02020603050405020304" pitchFamily="18" charset="0"/>
              </a:rPr>
              <a:t>Internet of Things(IoT)</a:t>
            </a:r>
          </a:p>
          <a:p>
            <a:r>
              <a:rPr lang="en-US" sz="2000" dirty="0">
                <a:solidFill>
                  <a:schemeClr val="tx1"/>
                </a:solidFill>
                <a:latin typeface="Google Sans"/>
                <a:cs typeface="Times New Roman" panose="02020603050405020304" pitchFamily="18" charset="0"/>
              </a:rPr>
              <a:t>Internet of things is the bridge between technology and connected devices where these devices can be connected to the cloud or with each other.</a:t>
            </a:r>
          </a:p>
        </p:txBody>
      </p:sp>
    </p:spTree>
    <p:extLst>
      <p:ext uri="{BB962C8B-B14F-4D97-AF65-F5344CB8AC3E}">
        <p14:creationId xmlns:p14="http://schemas.microsoft.com/office/powerpoint/2010/main" val="59823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3680B26-E4CB-ACC0-D26A-81C5D6E7B0F2}"/>
              </a:ext>
            </a:extLst>
          </p:cNvPr>
          <p:cNvSpPr>
            <a:spLocks noGrp="1"/>
          </p:cNvSpPr>
          <p:nvPr>
            <p:ph idx="1"/>
          </p:nvPr>
        </p:nvSpPr>
        <p:spPr>
          <a:xfrm>
            <a:off x="489029" y="692806"/>
            <a:ext cx="8898039" cy="5727030"/>
          </a:xfrm>
        </p:spPr>
        <p:txBody>
          <a:bodyPr>
            <a:normAutofit/>
          </a:bodyPr>
          <a:lstStyle/>
          <a:p>
            <a:r>
              <a:rPr lang="en-US" sz="2000" dirty="0">
                <a:solidFill>
                  <a:schemeClr val="tx1"/>
                </a:solidFill>
                <a:latin typeface="Google Sans"/>
                <a:cs typeface="Times New Roman" panose="02020603050405020304" pitchFamily="18" charset="0"/>
              </a:rPr>
              <a:t>It has been in popularity for many years but only recently, with the coming of AI, IoT has advanced to a new level.</a:t>
            </a:r>
          </a:p>
          <a:p>
            <a:r>
              <a:rPr lang="en-US" sz="2000" dirty="0">
                <a:solidFill>
                  <a:schemeClr val="tx1"/>
                </a:solidFill>
                <a:latin typeface="Google Sans"/>
                <a:cs typeface="Times New Roman" panose="02020603050405020304" pitchFamily="18" charset="0"/>
              </a:rPr>
              <a:t>By introducing IoT to automation, processes are easier to complete and the accuracy of working is increased. </a:t>
            </a:r>
            <a:endParaRPr lang="en-US" sz="2000" b="1" i="0" dirty="0">
              <a:solidFill>
                <a:schemeClr val="tx1"/>
              </a:solidFill>
              <a:effectLst/>
              <a:latin typeface="Google Sans"/>
            </a:endParaRPr>
          </a:p>
          <a:p>
            <a:pPr marL="0" indent="0">
              <a:buNone/>
            </a:pPr>
            <a:r>
              <a:rPr lang="en-US" sz="2000" b="1" i="0" dirty="0">
                <a:solidFill>
                  <a:schemeClr val="tx1"/>
                </a:solidFill>
                <a:effectLst/>
                <a:latin typeface="Google Sans"/>
              </a:rPr>
              <a:t>Automation</a:t>
            </a:r>
          </a:p>
          <a:p>
            <a:r>
              <a:rPr lang="en-US" sz="2000" b="0" i="0" dirty="0">
                <a:solidFill>
                  <a:schemeClr val="tx1"/>
                </a:solidFill>
                <a:effectLst/>
                <a:latin typeface="Google Sans"/>
              </a:rPr>
              <a:t>Automation is the creation and application of technologies to produce and deliver goods and services with minimal human intervention.</a:t>
            </a:r>
          </a:p>
          <a:p>
            <a:r>
              <a:rPr lang="en-US" sz="2000" dirty="0">
                <a:solidFill>
                  <a:schemeClr val="tx1"/>
                </a:solidFill>
                <a:latin typeface="Google Sans"/>
              </a:rPr>
              <a:t>Automation optimizes the resources used which allows humans to do more creative work or work that deals with edge cases and improving processes.</a:t>
            </a:r>
          </a:p>
          <a:p>
            <a:r>
              <a:rPr lang="en-US" sz="2000" dirty="0">
                <a:solidFill>
                  <a:schemeClr val="tx1"/>
                </a:solidFill>
                <a:latin typeface="Google Sans"/>
              </a:rPr>
              <a:t>It allows for faster processing of repetitive tasks and shorter turnaround times.</a:t>
            </a:r>
          </a:p>
          <a:p>
            <a:r>
              <a:rPr lang="en-US" sz="2000" dirty="0">
                <a:solidFill>
                  <a:schemeClr val="tx1"/>
                </a:solidFill>
                <a:latin typeface="Google Sans"/>
              </a:rPr>
              <a:t>Automation is used widely in enterprise applications like </a:t>
            </a:r>
            <a:r>
              <a:rPr lang="en-US" sz="2000" b="0" i="0" dirty="0">
                <a:solidFill>
                  <a:schemeClr val="tx1"/>
                </a:solidFill>
                <a:effectLst/>
                <a:latin typeface="Google Sans"/>
              </a:rPr>
              <a:t>business process automation (BPA), IT automation, network automation, automating integration between systems and industrial automation such as robotics.</a:t>
            </a:r>
            <a:endParaRPr lang="en-US" sz="2000" dirty="0">
              <a:solidFill>
                <a:schemeClr val="tx1"/>
              </a:solidFill>
              <a:latin typeface="Google Sans"/>
            </a:endParaRPr>
          </a:p>
        </p:txBody>
      </p:sp>
    </p:spTree>
    <p:extLst>
      <p:ext uri="{BB962C8B-B14F-4D97-AF65-F5344CB8AC3E}">
        <p14:creationId xmlns:p14="http://schemas.microsoft.com/office/powerpoint/2010/main" val="28521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2BB1E-CB7C-46EA-7811-0C7C8A5EAD8A}"/>
              </a:ext>
            </a:extLst>
          </p:cNvPr>
          <p:cNvSpPr>
            <a:spLocks noGrp="1"/>
          </p:cNvSpPr>
          <p:nvPr>
            <p:ph type="title"/>
          </p:nvPr>
        </p:nvSpPr>
        <p:spPr>
          <a:xfrm>
            <a:off x="176515" y="242048"/>
            <a:ext cx="10131425" cy="735106"/>
          </a:xfrm>
        </p:spPr>
        <p:txBody>
          <a:bodyPr>
            <a:normAutofit/>
          </a:bodyPr>
          <a:lstStyle/>
          <a:p>
            <a:pPr algn="ctr"/>
            <a:r>
              <a:rPr lang="en-US" dirty="0">
                <a:solidFill>
                  <a:schemeClr val="tx1"/>
                </a:solidFill>
              </a:rPr>
              <a:t>Need for Intelligent Automation </a:t>
            </a:r>
            <a:endParaRPr lang="en-IN" dirty="0">
              <a:solidFill>
                <a:schemeClr val="tx1"/>
              </a:solidFill>
            </a:endParaRPr>
          </a:p>
        </p:txBody>
      </p:sp>
      <p:sp>
        <p:nvSpPr>
          <p:cNvPr id="3" name="Content Placeholder 2">
            <a:extLst>
              <a:ext uri="{FF2B5EF4-FFF2-40B4-BE49-F238E27FC236}">
                <a16:creationId xmlns:a16="http://schemas.microsoft.com/office/drawing/2014/main" id="{90B769F0-4E72-BEDD-3944-DAB61CC52020}"/>
              </a:ext>
            </a:extLst>
          </p:cNvPr>
          <p:cNvSpPr>
            <a:spLocks noGrp="1"/>
          </p:cNvSpPr>
          <p:nvPr>
            <p:ph idx="1"/>
          </p:nvPr>
        </p:nvSpPr>
        <p:spPr>
          <a:xfrm>
            <a:off x="685802" y="977154"/>
            <a:ext cx="9361024" cy="5638797"/>
          </a:xfrm>
        </p:spPr>
        <p:txBody>
          <a:bodyPr>
            <a:normAutofit/>
          </a:bodyPr>
          <a:lstStyle/>
          <a:p>
            <a:pPr marL="0" indent="0">
              <a:buNone/>
            </a:pPr>
            <a:r>
              <a:rPr lang="en-US" sz="2000" b="0" i="0" dirty="0">
                <a:solidFill>
                  <a:schemeClr val="tx1"/>
                </a:solidFill>
                <a:effectLst/>
                <a:latin typeface="Google Sans"/>
                <a:cs typeface="Times New Roman" panose="02020603050405020304" pitchFamily="18" charset="0"/>
              </a:rPr>
              <a:t>While IoT has significantly impacted our lives, integrating AI into IoT systems is the next likely step in its evolution, with its potential to help IoT systems become more efficient and effective.</a:t>
            </a:r>
          </a:p>
          <a:p>
            <a:r>
              <a:rPr lang="en-IN" sz="2000" b="1" dirty="0">
                <a:solidFill>
                  <a:schemeClr val="tx1"/>
                </a:solidFill>
                <a:latin typeface="Google Sans"/>
              </a:rPr>
              <a:t>Less flexible to changes :- </a:t>
            </a:r>
          </a:p>
          <a:p>
            <a:pPr marL="0" indent="0">
              <a:buNone/>
            </a:pPr>
            <a:r>
              <a:rPr lang="en-IN" sz="2000" dirty="0">
                <a:solidFill>
                  <a:schemeClr val="tx1"/>
                </a:solidFill>
                <a:latin typeface="Google Sans"/>
              </a:rPr>
              <a:t>	Changes require human intervention and monitoring.</a:t>
            </a:r>
            <a:endParaRPr lang="en-US" sz="2000" dirty="0">
              <a:solidFill>
                <a:schemeClr val="tx1"/>
              </a:solidFill>
              <a:latin typeface="Google Sans"/>
            </a:endParaRPr>
          </a:p>
          <a:p>
            <a:r>
              <a:rPr lang="en-US" sz="2000" dirty="0">
                <a:solidFill>
                  <a:schemeClr val="tx1"/>
                </a:solidFill>
                <a:latin typeface="Google Sans"/>
              </a:rPr>
              <a:t> </a:t>
            </a:r>
            <a:r>
              <a:rPr lang="en-US" sz="2000" b="1" dirty="0">
                <a:solidFill>
                  <a:schemeClr val="tx1"/>
                </a:solidFill>
                <a:latin typeface="Google Sans"/>
              </a:rPr>
              <a:t>High implementation cost :-</a:t>
            </a:r>
          </a:p>
          <a:p>
            <a:pPr marL="0" indent="0">
              <a:buNone/>
            </a:pPr>
            <a:r>
              <a:rPr lang="en-US" sz="2000" dirty="0">
                <a:solidFill>
                  <a:schemeClr val="tx1"/>
                </a:solidFill>
                <a:latin typeface="Google Sans"/>
              </a:rPr>
              <a:t>	A balance must be maintained between initial cost and  </a:t>
            </a:r>
            <a:r>
              <a:rPr lang="en-IN" sz="2000" dirty="0">
                <a:solidFill>
                  <a:schemeClr val="tx1"/>
                </a:solidFill>
                <a:latin typeface="Google Sans"/>
              </a:rPr>
              <a:t>future cost savings.</a:t>
            </a:r>
          </a:p>
          <a:p>
            <a:r>
              <a:rPr lang="en-IN" sz="2000" b="1" dirty="0">
                <a:solidFill>
                  <a:schemeClr val="tx1"/>
                </a:solidFill>
                <a:latin typeface="Google Sans"/>
              </a:rPr>
              <a:t>Process created for specific task :-</a:t>
            </a:r>
          </a:p>
          <a:p>
            <a:pPr marL="0" indent="0">
              <a:buNone/>
            </a:pPr>
            <a:r>
              <a:rPr lang="en-IN" sz="2000" dirty="0">
                <a:solidFill>
                  <a:schemeClr val="tx1"/>
                </a:solidFill>
                <a:latin typeface="Google Sans"/>
              </a:rPr>
              <a:t>	-Same process cannot be used in different contexts. </a:t>
            </a:r>
          </a:p>
          <a:p>
            <a:pPr marL="0" indent="0">
              <a:buNone/>
            </a:pPr>
            <a:r>
              <a:rPr lang="en-IN" sz="2000" dirty="0">
                <a:solidFill>
                  <a:schemeClr val="tx1"/>
                </a:solidFill>
                <a:latin typeface="Google Sans"/>
              </a:rPr>
              <a:t>	-In some cases automated processes require additional learning to know how to 	handle a situation.</a:t>
            </a:r>
          </a:p>
          <a:p>
            <a:r>
              <a:rPr lang="en-IN" sz="2000" b="1" dirty="0">
                <a:solidFill>
                  <a:schemeClr val="tx1"/>
                </a:solidFill>
                <a:latin typeface="Google Sans"/>
              </a:rPr>
              <a:t>Accuracy Improvement:-</a:t>
            </a:r>
          </a:p>
          <a:p>
            <a:pPr marL="0" indent="0">
              <a:buNone/>
            </a:pPr>
            <a:r>
              <a:rPr lang="en-IN" sz="2000" dirty="0">
                <a:solidFill>
                  <a:schemeClr val="tx1"/>
                </a:solidFill>
                <a:latin typeface="Google Sans"/>
              </a:rPr>
              <a:t>	Use of AI improves decision-making which results in precise outputs. </a:t>
            </a:r>
          </a:p>
          <a:p>
            <a:endParaRPr lang="en-US" sz="2000" dirty="0">
              <a:solidFill>
                <a:schemeClr val="tx1"/>
              </a:solidFill>
              <a:latin typeface="Google Sans"/>
            </a:endParaRPr>
          </a:p>
          <a:p>
            <a:pPr marL="0" indent="0">
              <a:buNone/>
            </a:pPr>
            <a:endParaRPr lang="en-US" sz="2000" b="0" i="0" dirty="0">
              <a:solidFill>
                <a:schemeClr val="tx1"/>
              </a:solidFill>
              <a:effectLst/>
              <a:latin typeface="Google Sans"/>
              <a:cs typeface="Times New Roman" panose="02020603050405020304" pitchFamily="18" charset="0"/>
            </a:endParaRPr>
          </a:p>
          <a:p>
            <a:endParaRPr lang="en-US" sz="2000" b="0" i="0" dirty="0">
              <a:solidFill>
                <a:schemeClr val="tx1"/>
              </a:solidFill>
              <a:effectLst/>
              <a:latin typeface="Google Sans"/>
              <a:cs typeface="Times New Roman" panose="02020603050405020304" pitchFamily="18" charset="0"/>
            </a:endParaRPr>
          </a:p>
          <a:p>
            <a:endParaRPr lang="en-US" sz="2000" b="0" i="0" dirty="0">
              <a:solidFill>
                <a:schemeClr val="tx1"/>
              </a:solidFill>
              <a:effectLst/>
              <a:latin typeface="Google Sans"/>
              <a:cs typeface="Times New Roman" panose="02020603050405020304" pitchFamily="18" charset="0"/>
            </a:endParaRPr>
          </a:p>
          <a:p>
            <a:pPr marL="0" indent="0">
              <a:buNone/>
            </a:pPr>
            <a:endParaRPr lang="en-IN" sz="2000" dirty="0">
              <a:solidFill>
                <a:schemeClr val="tx1"/>
              </a:solidFill>
              <a:latin typeface="Google Sans"/>
              <a:cs typeface="Times New Roman" panose="02020603050405020304" pitchFamily="18" charset="0"/>
            </a:endParaRPr>
          </a:p>
          <a:p>
            <a:endParaRPr lang="en-IN" sz="2000" dirty="0">
              <a:solidFill>
                <a:schemeClr val="tx1"/>
              </a:solidFill>
              <a:latin typeface="Google Sans"/>
            </a:endParaRPr>
          </a:p>
        </p:txBody>
      </p:sp>
    </p:spTree>
    <p:extLst>
      <p:ext uri="{BB962C8B-B14F-4D97-AF65-F5344CB8AC3E}">
        <p14:creationId xmlns:p14="http://schemas.microsoft.com/office/powerpoint/2010/main" val="112053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11765-6C46-4452-8791-460293F20C8B}"/>
              </a:ext>
            </a:extLst>
          </p:cNvPr>
          <p:cNvSpPr>
            <a:spLocks noGrp="1"/>
          </p:cNvSpPr>
          <p:nvPr>
            <p:ph type="title"/>
          </p:nvPr>
        </p:nvSpPr>
        <p:spPr>
          <a:xfrm>
            <a:off x="752494" y="304734"/>
            <a:ext cx="10131425" cy="718903"/>
          </a:xfrm>
        </p:spPr>
        <p:txBody>
          <a:bodyPr>
            <a:noAutofit/>
          </a:bodyPr>
          <a:lstStyle/>
          <a:p>
            <a:pPr algn="ctr"/>
            <a:r>
              <a:rPr lang="en-US" dirty="0">
                <a:solidFill>
                  <a:schemeClr val="tx1"/>
                </a:solidFill>
                <a:latin typeface="Google Sans"/>
              </a:rPr>
              <a:t>Intelligent Automation</a:t>
            </a:r>
            <a:endParaRPr lang="en-IN" dirty="0">
              <a:solidFill>
                <a:schemeClr val="tx1"/>
              </a:solidFill>
              <a:latin typeface="Google Sans"/>
            </a:endParaRPr>
          </a:p>
        </p:txBody>
      </p:sp>
      <p:sp>
        <p:nvSpPr>
          <p:cNvPr id="8" name="Content Placeholder 7">
            <a:extLst>
              <a:ext uri="{FF2B5EF4-FFF2-40B4-BE49-F238E27FC236}">
                <a16:creationId xmlns:a16="http://schemas.microsoft.com/office/drawing/2014/main" id="{E81769B1-D999-451C-37F6-390439FFFD88}"/>
              </a:ext>
            </a:extLst>
          </p:cNvPr>
          <p:cNvSpPr>
            <a:spLocks noGrp="1"/>
          </p:cNvSpPr>
          <p:nvPr>
            <p:ph sz="half" idx="1"/>
          </p:nvPr>
        </p:nvSpPr>
        <p:spPr>
          <a:xfrm>
            <a:off x="208344" y="462580"/>
            <a:ext cx="6895652" cy="6110342"/>
          </a:xfrm>
        </p:spPr>
        <p:txBody>
          <a:bodyPr>
            <a:normAutofit/>
          </a:bodyPr>
          <a:lstStyle/>
          <a:p>
            <a:endParaRPr lang="en-IN" sz="1800" dirty="0">
              <a:solidFill>
                <a:schemeClr val="tx1"/>
              </a:solidFill>
              <a:effectLst/>
              <a:latin typeface="Google Sans"/>
              <a:ea typeface="Calibri" panose="020F0502020204030204" pitchFamily="34" charset="0"/>
            </a:endParaRPr>
          </a:p>
          <a:p>
            <a:endParaRPr lang="en-IN" sz="1800" dirty="0">
              <a:solidFill>
                <a:schemeClr val="tx1"/>
              </a:solidFill>
              <a:effectLst/>
              <a:latin typeface="Google Sans"/>
              <a:ea typeface="Calibri" panose="020F0502020204030204" pitchFamily="34" charset="0"/>
            </a:endParaRPr>
          </a:p>
          <a:p>
            <a:r>
              <a:rPr lang="en-IN" sz="1800" dirty="0">
                <a:solidFill>
                  <a:schemeClr val="tx1"/>
                </a:solidFill>
                <a:effectLst/>
                <a:latin typeface="Google Sans"/>
                <a:ea typeface="Calibri" panose="020F0502020204030204" pitchFamily="34" charset="0"/>
              </a:rPr>
              <a:t>The term “Intelligent Automation” (IA) was first coined by Forrester Research to describe tools that support enterprise automation in business process management. </a:t>
            </a:r>
          </a:p>
          <a:p>
            <a:r>
              <a:rPr lang="en-IN" sz="1800" dirty="0">
                <a:solidFill>
                  <a:schemeClr val="tx1"/>
                </a:solidFill>
                <a:effectLst/>
                <a:latin typeface="Google Sans"/>
                <a:ea typeface="Calibri" panose="020F0502020204030204" pitchFamily="34" charset="0"/>
              </a:rPr>
              <a:t>One of the earliest forms of intelligent automation is </a:t>
            </a:r>
            <a:r>
              <a:rPr lang="en-IN" dirty="0">
                <a:solidFill>
                  <a:schemeClr val="tx1"/>
                </a:solidFill>
                <a:latin typeface="Google Sans"/>
                <a:ea typeface="Calibri" panose="020F0502020204030204" pitchFamily="34" charset="0"/>
                <a:cs typeface="Times New Roman" panose="02020603050405020304" pitchFamily="18" charset="0"/>
              </a:rPr>
              <a:t>process mining software</a:t>
            </a:r>
            <a:r>
              <a:rPr lang="en-IN" sz="1800" dirty="0">
                <a:solidFill>
                  <a:schemeClr val="tx1"/>
                </a:solidFill>
                <a:effectLst/>
                <a:latin typeface="Google Sans"/>
                <a:ea typeface="Calibri" panose="020F0502020204030204" pitchFamily="34" charset="0"/>
              </a:rPr>
              <a:t> that was developed in the late 1990s to automate </a:t>
            </a:r>
            <a:r>
              <a:rPr lang="en-IN" dirty="0">
                <a:solidFill>
                  <a:schemeClr val="tx1"/>
                </a:solidFill>
                <a:latin typeface="Google Sans"/>
                <a:ea typeface="Calibri" panose="020F0502020204030204" pitchFamily="34" charset="0"/>
                <a:cs typeface="Times New Roman" panose="02020603050405020304" pitchFamily="18" charset="0"/>
              </a:rPr>
              <a:t>process analysis</a:t>
            </a:r>
            <a:r>
              <a:rPr lang="en-IN" sz="1800" dirty="0">
                <a:solidFill>
                  <a:schemeClr val="tx1"/>
                </a:solidFill>
                <a:effectLst/>
                <a:latin typeface="Google Sans"/>
                <a:ea typeface="Calibri" panose="020F0502020204030204" pitchFamily="34" charset="0"/>
              </a:rPr>
              <a:t> and </a:t>
            </a:r>
            <a:r>
              <a:rPr lang="en-IN" dirty="0">
                <a:solidFill>
                  <a:schemeClr val="tx1"/>
                </a:solidFill>
                <a:latin typeface="Google Sans"/>
                <a:ea typeface="Calibri" panose="020F0502020204030204" pitchFamily="34" charset="0"/>
                <a:cs typeface="Times New Roman" panose="02020603050405020304" pitchFamily="18" charset="0"/>
              </a:rPr>
              <a:t>process discovery</a:t>
            </a:r>
            <a:r>
              <a:rPr lang="en-IN" sz="1800" dirty="0">
                <a:solidFill>
                  <a:schemeClr val="tx1"/>
                </a:solidFill>
                <a:effectLst/>
                <a:latin typeface="Google Sans"/>
                <a:ea typeface="Calibri" panose="020F0502020204030204" pitchFamily="34" charset="0"/>
              </a:rPr>
              <a:t> in business operations.</a:t>
            </a:r>
          </a:p>
          <a:p>
            <a:r>
              <a:rPr lang="en-IN" sz="1800" dirty="0">
                <a:solidFill>
                  <a:schemeClr val="tx1"/>
                </a:solidFill>
                <a:effectLst/>
                <a:latin typeface="Google Sans"/>
                <a:ea typeface="Calibri" panose="020F0502020204030204" pitchFamily="34" charset="0"/>
              </a:rPr>
              <a:t>IA is an end-to-end solution that combines Robotic Process Automation(RPA) and Artificial Intelligence to provide many benefits that aid in the digital transformation of an organization.</a:t>
            </a:r>
          </a:p>
          <a:p>
            <a:r>
              <a:rPr lang="en-IN" sz="1800" dirty="0">
                <a:solidFill>
                  <a:schemeClr val="tx1"/>
                </a:solidFill>
                <a:effectLst/>
                <a:latin typeface="Google Sans"/>
                <a:ea typeface="Calibri" panose="020F0502020204030204" pitchFamily="34" charset="0"/>
              </a:rPr>
              <a:t>RPA automates processe</a:t>
            </a:r>
            <a:r>
              <a:rPr lang="en-IN" dirty="0">
                <a:solidFill>
                  <a:schemeClr val="tx1"/>
                </a:solidFill>
                <a:latin typeface="Google Sans"/>
                <a:ea typeface="Calibri" panose="020F0502020204030204" pitchFamily="34" charset="0"/>
              </a:rPr>
              <a:t>s that use data and logic, while AI is the process behind the effort to stimulate human intelligence in machines.</a:t>
            </a:r>
          </a:p>
          <a:p>
            <a:r>
              <a:rPr lang="en-IN" sz="1800" dirty="0">
                <a:solidFill>
                  <a:schemeClr val="tx1"/>
                </a:solidFill>
                <a:effectLst/>
                <a:latin typeface="Google Sans"/>
                <a:ea typeface="Calibri" panose="020F0502020204030204" pitchFamily="34" charset="0"/>
              </a:rPr>
              <a:t>Use of intelligent tools like chatbots equips organizations with key insights that hel</a:t>
            </a:r>
            <a:r>
              <a:rPr lang="en-IN" dirty="0">
                <a:solidFill>
                  <a:schemeClr val="tx1"/>
                </a:solidFill>
                <a:latin typeface="Google Sans"/>
                <a:ea typeface="Calibri" panose="020F0502020204030204" pitchFamily="34" charset="0"/>
              </a:rPr>
              <a:t>p in faster response to customers. For Example, Optical Character Recognition is used to automate text analysis and drive better decision-making.</a:t>
            </a:r>
          </a:p>
          <a:p>
            <a:endParaRPr lang="en-IN" dirty="0">
              <a:solidFill>
                <a:schemeClr val="tx1"/>
              </a:solidFill>
              <a:latin typeface="Google Sans"/>
            </a:endParaRPr>
          </a:p>
          <a:p>
            <a:endParaRPr lang="en-IN" dirty="0">
              <a:solidFill>
                <a:schemeClr val="tx1"/>
              </a:solidFill>
              <a:latin typeface="Google Sans"/>
            </a:endParaRPr>
          </a:p>
        </p:txBody>
      </p:sp>
      <p:pic>
        <p:nvPicPr>
          <p:cNvPr id="19" name="Content Placeholder 18">
            <a:extLst>
              <a:ext uri="{FF2B5EF4-FFF2-40B4-BE49-F238E27FC236}">
                <a16:creationId xmlns:a16="http://schemas.microsoft.com/office/drawing/2014/main" id="{FBE7CE92-CB3D-45FD-AD52-F98B54F5C6B2}"/>
              </a:ext>
            </a:extLst>
          </p:cNvPr>
          <p:cNvPicPr>
            <a:picLocks noGrp="1" noChangeAspect="1"/>
          </p:cNvPicPr>
          <p:nvPr>
            <p:ph sz="half" idx="2"/>
          </p:nvPr>
        </p:nvPicPr>
        <p:blipFill>
          <a:blip r:embed="rId3"/>
          <a:stretch>
            <a:fillRect/>
          </a:stretch>
        </p:blipFill>
        <p:spPr>
          <a:xfrm>
            <a:off x="7216580" y="1852079"/>
            <a:ext cx="4581089" cy="30555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433704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E8928-95F2-E616-DC52-0CE1AD264082}"/>
              </a:ext>
            </a:extLst>
          </p:cNvPr>
          <p:cNvSpPr>
            <a:spLocks noGrp="1"/>
          </p:cNvSpPr>
          <p:nvPr>
            <p:ph type="title"/>
          </p:nvPr>
        </p:nvSpPr>
        <p:spPr>
          <a:xfrm>
            <a:off x="513678" y="325544"/>
            <a:ext cx="10131425" cy="1013768"/>
          </a:xfrm>
        </p:spPr>
        <p:txBody>
          <a:bodyPr/>
          <a:lstStyle/>
          <a:p>
            <a:pPr algn="ctr"/>
            <a:r>
              <a:rPr lang="en-US" dirty="0">
                <a:solidFill>
                  <a:schemeClr val="tx1"/>
                </a:solidFill>
              </a:rPr>
              <a:t>Components of IA</a:t>
            </a:r>
            <a:endParaRPr lang="en-IN" dirty="0">
              <a:solidFill>
                <a:schemeClr val="tx1"/>
              </a:solidFill>
            </a:endParaRPr>
          </a:p>
        </p:txBody>
      </p:sp>
      <p:sp>
        <p:nvSpPr>
          <p:cNvPr id="3" name="Content Placeholder 2">
            <a:extLst>
              <a:ext uri="{FF2B5EF4-FFF2-40B4-BE49-F238E27FC236}">
                <a16:creationId xmlns:a16="http://schemas.microsoft.com/office/drawing/2014/main" id="{B212B11F-E419-E143-A28A-49ECF9FE62AF}"/>
              </a:ext>
            </a:extLst>
          </p:cNvPr>
          <p:cNvSpPr>
            <a:spLocks noGrp="1"/>
          </p:cNvSpPr>
          <p:nvPr>
            <p:ph sz="half" idx="1"/>
          </p:nvPr>
        </p:nvSpPr>
        <p:spPr>
          <a:xfrm>
            <a:off x="118334" y="1339312"/>
            <a:ext cx="5562802" cy="5449225"/>
          </a:xfrm>
        </p:spPr>
        <p:txBody>
          <a:bodyPr>
            <a:normAutofit/>
          </a:bodyPr>
          <a:lstStyle/>
          <a:p>
            <a:r>
              <a:rPr lang="en-US" b="1" dirty="0">
                <a:solidFill>
                  <a:schemeClr val="tx1"/>
                </a:solidFill>
                <a:latin typeface="Google Sans"/>
              </a:rPr>
              <a:t>Robotic Process Automation(RPA)  :-</a:t>
            </a:r>
            <a:r>
              <a:rPr lang="en-US" dirty="0">
                <a:solidFill>
                  <a:schemeClr val="tx1"/>
                </a:solidFill>
                <a:latin typeface="Google Sans"/>
              </a:rPr>
              <a:t> It is an integral part of IA. </a:t>
            </a:r>
            <a:r>
              <a:rPr lang="en-IN" sz="1800" dirty="0">
                <a:solidFill>
                  <a:schemeClr val="tx1"/>
                </a:solidFill>
                <a:effectLst/>
                <a:latin typeface="Google Sans"/>
                <a:ea typeface="Calibri" panose="020F0502020204030204" pitchFamily="34" charset="0"/>
                <a:cs typeface="Times New Roman" panose="02020603050405020304" pitchFamily="18" charset="0"/>
              </a:rPr>
              <a:t>In RPA, a software robot mimics human action to perform rule-based, repetitive tasks.</a:t>
            </a:r>
            <a:r>
              <a:rPr lang="en-IN" sz="1800" kern="100" dirty="0">
                <a:solidFill>
                  <a:schemeClr val="tx1"/>
                </a:solidFill>
                <a:effectLst/>
                <a:latin typeface="Google Sans"/>
                <a:ea typeface="Calibri" panose="020F0502020204030204" pitchFamily="34" charset="0"/>
                <a:cs typeface="Times New Roman" panose="02020603050405020304" pitchFamily="18" charset="0"/>
              </a:rPr>
              <a:t> They can open, move, edit copy files, extract information.</a:t>
            </a:r>
            <a:endParaRPr lang="en-IN" sz="1800" dirty="0">
              <a:solidFill>
                <a:schemeClr val="tx1"/>
              </a:solidFill>
              <a:effectLst/>
              <a:latin typeface="Google Sans"/>
              <a:ea typeface="Calibri" panose="020F0502020204030204" pitchFamily="34" charset="0"/>
              <a:cs typeface="Times New Roman" panose="02020603050405020304" pitchFamily="18" charset="0"/>
            </a:endParaRPr>
          </a:p>
          <a:p>
            <a:r>
              <a:rPr lang="en-IN" b="1" dirty="0">
                <a:solidFill>
                  <a:schemeClr val="tx1"/>
                </a:solidFill>
                <a:latin typeface="Google Sans"/>
                <a:cs typeface="Times New Roman" panose="02020603050405020304" pitchFamily="18" charset="0"/>
              </a:rPr>
              <a:t>Artificial Intelligence(AI) :-</a:t>
            </a:r>
            <a:r>
              <a:rPr lang="en-IN" dirty="0">
                <a:solidFill>
                  <a:schemeClr val="tx1"/>
                </a:solidFill>
                <a:latin typeface="Google Sans"/>
                <a:cs typeface="Times New Roman" panose="02020603050405020304" pitchFamily="18" charset="0"/>
              </a:rPr>
              <a:t> AI is a developing system that analyses and performs operations on their own concerning the environment. </a:t>
            </a:r>
          </a:p>
          <a:p>
            <a:r>
              <a:rPr lang="en-IN" b="1" dirty="0">
                <a:solidFill>
                  <a:schemeClr val="tx1"/>
                </a:solidFill>
                <a:latin typeface="Google Sans"/>
                <a:cs typeface="Times New Roman" panose="02020603050405020304" pitchFamily="18" charset="0"/>
              </a:rPr>
              <a:t>Intelligent Business Automation </a:t>
            </a:r>
            <a:r>
              <a:rPr lang="en-IN" sz="1800" b="1" kern="100" dirty="0">
                <a:solidFill>
                  <a:schemeClr val="tx1"/>
                </a:solidFill>
                <a:effectLst/>
                <a:latin typeface="Google Sans"/>
                <a:ea typeface="Calibri" panose="020F0502020204030204" pitchFamily="34" charset="0"/>
                <a:cs typeface="Times New Roman" panose="02020603050405020304" pitchFamily="18" charset="0"/>
              </a:rPr>
              <a:t>:- </a:t>
            </a:r>
            <a:r>
              <a:rPr lang="en-IN" sz="1800" kern="100" dirty="0">
                <a:solidFill>
                  <a:schemeClr val="tx1"/>
                </a:solidFill>
                <a:effectLst/>
                <a:latin typeface="Google Sans"/>
                <a:ea typeface="Calibri" panose="020F0502020204030204" pitchFamily="34" charset="0"/>
                <a:cs typeface="Times New Roman" panose="02020603050405020304" pitchFamily="18" charset="0"/>
              </a:rPr>
              <a:t>It is a field of Automation in which rather than automating a single individual task, a whole end-to-end business process is automated.</a:t>
            </a:r>
          </a:p>
          <a:p>
            <a:r>
              <a:rPr lang="en-IN" sz="1800" b="1" kern="100" dirty="0">
                <a:solidFill>
                  <a:schemeClr val="tx1"/>
                </a:solidFill>
                <a:effectLst/>
                <a:latin typeface="Google Sans"/>
                <a:ea typeface="Calibri" panose="020F0502020204030204" pitchFamily="34" charset="0"/>
                <a:cs typeface="Times New Roman" panose="02020603050405020304" pitchFamily="18" charset="0"/>
              </a:rPr>
              <a:t>Network Connectivity :- </a:t>
            </a:r>
            <a:r>
              <a:rPr lang="en-IN" sz="1800" kern="100" dirty="0">
                <a:solidFill>
                  <a:schemeClr val="tx1"/>
                </a:solidFill>
                <a:effectLst/>
                <a:latin typeface="Google Sans"/>
                <a:ea typeface="Calibri" panose="020F0502020204030204" pitchFamily="34" charset="0"/>
                <a:cs typeface="Times New Roman" panose="02020603050405020304" pitchFamily="18" charset="0"/>
              </a:rPr>
              <a:t>The Internet is essential in today's world for each industry. As everything is moving to the cloud, connectivity is a vital component of Intelligent </a:t>
            </a:r>
            <a:r>
              <a:rPr lang="en-IN" kern="100" dirty="0">
                <a:solidFill>
                  <a:schemeClr val="tx1"/>
                </a:solidFill>
                <a:latin typeface="Google Sans"/>
                <a:ea typeface="Calibri" panose="020F0502020204030204" pitchFamily="34" charset="0"/>
                <a:cs typeface="Times New Roman" panose="02020603050405020304" pitchFamily="18" charset="0"/>
              </a:rPr>
              <a:t>A</a:t>
            </a:r>
            <a:r>
              <a:rPr lang="en-IN" sz="1800" kern="100" dirty="0">
                <a:solidFill>
                  <a:schemeClr val="tx1"/>
                </a:solidFill>
                <a:effectLst/>
                <a:latin typeface="Google Sans"/>
                <a:ea typeface="Calibri" panose="020F0502020204030204" pitchFamily="34" charset="0"/>
                <a:cs typeface="Times New Roman" panose="02020603050405020304" pitchFamily="18" charset="0"/>
              </a:rPr>
              <a:t>utomation.</a:t>
            </a:r>
          </a:p>
          <a:p>
            <a:endParaRPr lang="en-IN" dirty="0">
              <a:solidFill>
                <a:schemeClr val="tx1"/>
              </a:solidFill>
              <a:latin typeface="Google Sans"/>
            </a:endParaRPr>
          </a:p>
        </p:txBody>
      </p:sp>
      <p:pic>
        <p:nvPicPr>
          <p:cNvPr id="10" name="Content Placeholder 9">
            <a:extLst>
              <a:ext uri="{FF2B5EF4-FFF2-40B4-BE49-F238E27FC236}">
                <a16:creationId xmlns:a16="http://schemas.microsoft.com/office/drawing/2014/main" id="{9F5BE1F7-CC06-AC8A-C402-E69579DAB31A}"/>
              </a:ext>
            </a:extLst>
          </p:cNvPr>
          <p:cNvPicPr>
            <a:picLocks noGrp="1" noChangeAspect="1"/>
          </p:cNvPicPr>
          <p:nvPr>
            <p:ph sz="half" idx="2"/>
          </p:nvPr>
        </p:nvPicPr>
        <p:blipFill>
          <a:blip r:embed="rId3"/>
          <a:stretch>
            <a:fillRect/>
          </a:stretch>
        </p:blipFill>
        <p:spPr>
          <a:xfrm>
            <a:off x="5821363" y="1699709"/>
            <a:ext cx="5651546" cy="40620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08268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8F632-D2CD-A3F0-9FED-AD592B274D8D}"/>
              </a:ext>
            </a:extLst>
          </p:cNvPr>
          <p:cNvSpPr>
            <a:spLocks noGrp="1"/>
          </p:cNvSpPr>
          <p:nvPr>
            <p:ph type="title"/>
          </p:nvPr>
        </p:nvSpPr>
        <p:spPr>
          <a:xfrm>
            <a:off x="320231" y="338867"/>
            <a:ext cx="8596668" cy="1320800"/>
          </a:xfrm>
        </p:spPr>
        <p:txBody>
          <a:bodyPr/>
          <a:lstStyle/>
          <a:p>
            <a:pPr algn="ctr"/>
            <a:r>
              <a:rPr lang="en-US" dirty="0">
                <a:solidFill>
                  <a:schemeClr val="tx1"/>
                </a:solidFill>
              </a:rPr>
              <a:t>How does RPA work</a:t>
            </a:r>
            <a:endParaRPr lang="en-IN" dirty="0">
              <a:solidFill>
                <a:schemeClr val="tx1"/>
              </a:solidFill>
            </a:endParaRPr>
          </a:p>
        </p:txBody>
      </p:sp>
      <p:sp>
        <p:nvSpPr>
          <p:cNvPr id="3" name="Content Placeholder 2">
            <a:extLst>
              <a:ext uri="{FF2B5EF4-FFF2-40B4-BE49-F238E27FC236}">
                <a16:creationId xmlns:a16="http://schemas.microsoft.com/office/drawing/2014/main" id="{502E227B-8134-7F72-8215-4FB02091A389}"/>
              </a:ext>
            </a:extLst>
          </p:cNvPr>
          <p:cNvSpPr>
            <a:spLocks noGrp="1"/>
          </p:cNvSpPr>
          <p:nvPr>
            <p:ph sz="half" idx="1"/>
          </p:nvPr>
        </p:nvSpPr>
        <p:spPr>
          <a:xfrm>
            <a:off x="320231" y="1161825"/>
            <a:ext cx="6102083" cy="5206701"/>
          </a:xfrm>
        </p:spPr>
        <p:txBody>
          <a:bodyPr>
            <a:noAutofit/>
          </a:bodyPr>
          <a:lstStyle/>
          <a:p>
            <a:r>
              <a:rPr lang="en-US" sz="1600" dirty="0">
                <a:solidFill>
                  <a:schemeClr val="tx1"/>
                </a:solidFill>
                <a:latin typeface="Google Sans"/>
              </a:rPr>
              <a:t>RPA  works in 2 ways depending on the enterprise and the needed solution.</a:t>
            </a:r>
          </a:p>
          <a:p>
            <a:r>
              <a:rPr lang="en-US" sz="1600" dirty="0">
                <a:solidFill>
                  <a:schemeClr val="tx1"/>
                </a:solidFill>
                <a:latin typeface="Google Sans"/>
              </a:rPr>
              <a:t>One way</a:t>
            </a:r>
            <a:r>
              <a:rPr lang="en-IN" sz="1600" dirty="0">
                <a:solidFill>
                  <a:schemeClr val="tx1"/>
                </a:solidFill>
                <a:effectLst/>
                <a:latin typeface="Google Sans"/>
                <a:ea typeface="Times New Roman" panose="02020603050405020304" pitchFamily="18" charset="0"/>
              </a:rPr>
              <a:t> is through connections to databases and enterprise web services in the backend. </a:t>
            </a:r>
          </a:p>
          <a:p>
            <a:r>
              <a:rPr lang="en-IN" sz="1600" dirty="0">
                <a:solidFill>
                  <a:schemeClr val="tx1"/>
                </a:solidFill>
                <a:effectLst/>
                <a:latin typeface="Google Sans"/>
                <a:ea typeface="Times New Roman" panose="02020603050405020304" pitchFamily="18" charset="0"/>
              </a:rPr>
              <a:t>The other way is through front end or desktop connections that take multiple forms.</a:t>
            </a:r>
          </a:p>
          <a:p>
            <a:r>
              <a:rPr lang="en-IN" sz="1600" dirty="0">
                <a:solidFill>
                  <a:schemeClr val="tx1"/>
                </a:solidFill>
                <a:latin typeface="Google Sans"/>
                <a:ea typeface="Times New Roman" panose="02020603050405020304" pitchFamily="18" charset="0"/>
              </a:rPr>
              <a:t>Layered approach: </a:t>
            </a:r>
            <a:r>
              <a:rPr lang="en-IN" sz="1600" dirty="0">
                <a:solidFill>
                  <a:schemeClr val="tx1"/>
                </a:solidFill>
                <a:effectLst/>
                <a:latin typeface="Google Sans"/>
                <a:ea typeface="Calibri" panose="020F0502020204030204" pitchFamily="34" charset="0"/>
              </a:rPr>
              <a:t>different parts of a process automation are divided into different layers, each responsible for certain functionalities</a:t>
            </a:r>
          </a:p>
          <a:p>
            <a:pPr marL="0" indent="0">
              <a:buNone/>
            </a:pPr>
            <a:r>
              <a:rPr lang="en-IN" sz="1600" u="sng" dirty="0">
                <a:solidFill>
                  <a:schemeClr val="tx1"/>
                </a:solidFill>
                <a:latin typeface="Google Sans"/>
                <a:ea typeface="Times New Roman" panose="02020603050405020304" pitchFamily="18" charset="0"/>
              </a:rPr>
              <a:t>AI- powered RPA</a:t>
            </a:r>
          </a:p>
          <a:p>
            <a:r>
              <a:rPr lang="en-IN" sz="1600" dirty="0">
                <a:solidFill>
                  <a:schemeClr val="tx1"/>
                </a:solidFill>
                <a:effectLst/>
                <a:latin typeface="Google Sans"/>
                <a:ea typeface="Times New Roman" panose="02020603050405020304" pitchFamily="18" charset="0"/>
              </a:rPr>
              <a:t>It is used for advanced automation such as OCR, Text </a:t>
            </a:r>
            <a:r>
              <a:rPr lang="en-IN" sz="1600" dirty="0">
                <a:solidFill>
                  <a:schemeClr val="tx1"/>
                </a:solidFill>
                <a:latin typeface="Google Sans"/>
                <a:ea typeface="Times New Roman" panose="02020603050405020304" pitchFamily="18" charset="0"/>
              </a:rPr>
              <a:t>A</a:t>
            </a:r>
            <a:r>
              <a:rPr lang="en-IN" sz="1600" dirty="0">
                <a:solidFill>
                  <a:schemeClr val="tx1"/>
                </a:solidFill>
                <a:effectLst/>
                <a:latin typeface="Google Sans"/>
                <a:ea typeface="Times New Roman" panose="02020603050405020304" pitchFamily="18" charset="0"/>
              </a:rPr>
              <a:t>nalysis, etc.</a:t>
            </a:r>
          </a:p>
          <a:p>
            <a:r>
              <a:rPr lang="en-IN" sz="1600" dirty="0">
                <a:solidFill>
                  <a:schemeClr val="tx1"/>
                </a:solidFill>
                <a:effectLst/>
                <a:latin typeface="Google Sans"/>
                <a:ea typeface="Calibri" panose="020F0502020204030204" pitchFamily="34" charset="0"/>
              </a:rPr>
              <a:t>Cognitive automation uses OCR , chatbots and Machine Learning technologies, to support the automation of more complex business processes. </a:t>
            </a:r>
          </a:p>
          <a:p>
            <a:r>
              <a:rPr lang="en-IN" sz="1600" dirty="0">
                <a:solidFill>
                  <a:schemeClr val="tx1"/>
                </a:solidFill>
                <a:effectLst/>
                <a:latin typeface="Google Sans"/>
                <a:ea typeface="Calibri" panose="020F0502020204030204" pitchFamily="34" charset="0"/>
              </a:rPr>
              <a:t>With machine learning, the automation process has the ability to learn, expand capabilities, and continually improve certain aspects of its functionality on its own.</a:t>
            </a:r>
            <a:endParaRPr lang="en-IN" sz="1600" dirty="0">
              <a:solidFill>
                <a:schemeClr val="tx1"/>
              </a:solidFill>
              <a:effectLst/>
              <a:latin typeface="Google Sans"/>
              <a:ea typeface="Times New Roman" panose="02020603050405020304" pitchFamily="18" charset="0"/>
            </a:endParaRPr>
          </a:p>
          <a:p>
            <a:endParaRPr lang="en-IN" sz="1600" dirty="0">
              <a:solidFill>
                <a:schemeClr val="tx1"/>
              </a:solidFill>
              <a:effectLst/>
              <a:latin typeface="Google Sans"/>
              <a:ea typeface="Times New Roman" panose="02020603050405020304" pitchFamily="18" charset="0"/>
            </a:endParaRPr>
          </a:p>
          <a:p>
            <a:endParaRPr lang="en-IN" sz="1600" dirty="0">
              <a:solidFill>
                <a:schemeClr val="tx1"/>
              </a:solidFill>
              <a:latin typeface="Google Sans"/>
            </a:endParaRPr>
          </a:p>
        </p:txBody>
      </p:sp>
      <p:pic>
        <p:nvPicPr>
          <p:cNvPr id="6" name="Content Placeholder 5">
            <a:extLst>
              <a:ext uri="{FF2B5EF4-FFF2-40B4-BE49-F238E27FC236}">
                <a16:creationId xmlns:a16="http://schemas.microsoft.com/office/drawing/2014/main" id="{D165EC9E-251A-D102-9ADB-14B9B1D1A4BB}"/>
              </a:ext>
            </a:extLst>
          </p:cNvPr>
          <p:cNvPicPr>
            <a:picLocks noGrp="1" noChangeAspect="1"/>
          </p:cNvPicPr>
          <p:nvPr>
            <p:ph sz="half" idx="2"/>
          </p:nvPr>
        </p:nvPicPr>
        <p:blipFill>
          <a:blip r:embed="rId3"/>
          <a:stretch>
            <a:fillRect/>
          </a:stretch>
        </p:blipFill>
        <p:spPr>
          <a:xfrm>
            <a:off x="6422314" y="1578105"/>
            <a:ext cx="5223543" cy="37017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18736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03CD-3684-208C-3AE4-ED4DB002E9C4}"/>
              </a:ext>
            </a:extLst>
          </p:cNvPr>
          <p:cNvSpPr>
            <a:spLocks noGrp="1"/>
          </p:cNvSpPr>
          <p:nvPr>
            <p:ph type="title"/>
          </p:nvPr>
        </p:nvSpPr>
        <p:spPr>
          <a:xfrm>
            <a:off x="-641683" y="365760"/>
            <a:ext cx="11988300" cy="1456267"/>
          </a:xfrm>
        </p:spPr>
        <p:txBody>
          <a:bodyPr/>
          <a:lstStyle/>
          <a:p>
            <a:pPr algn="ctr"/>
            <a:r>
              <a:rPr lang="en-US" dirty="0">
                <a:solidFill>
                  <a:schemeClr val="tx1"/>
                </a:solidFill>
                <a:latin typeface="Google Sans"/>
              </a:rPr>
              <a:t>How does IA work?</a:t>
            </a:r>
            <a:endParaRPr lang="en-IN" dirty="0">
              <a:solidFill>
                <a:schemeClr val="tx1"/>
              </a:solidFill>
              <a:latin typeface="Google Sans"/>
            </a:endParaRPr>
          </a:p>
        </p:txBody>
      </p:sp>
      <p:sp>
        <p:nvSpPr>
          <p:cNvPr id="3" name="Content Placeholder 2">
            <a:extLst>
              <a:ext uri="{FF2B5EF4-FFF2-40B4-BE49-F238E27FC236}">
                <a16:creationId xmlns:a16="http://schemas.microsoft.com/office/drawing/2014/main" id="{C2A5D23E-C5AC-0B5B-3957-B369372F08E8}"/>
              </a:ext>
            </a:extLst>
          </p:cNvPr>
          <p:cNvSpPr>
            <a:spLocks noGrp="1"/>
          </p:cNvSpPr>
          <p:nvPr>
            <p:ph idx="1"/>
          </p:nvPr>
        </p:nvSpPr>
        <p:spPr>
          <a:xfrm>
            <a:off x="272716" y="1073786"/>
            <a:ext cx="9688865" cy="2826882"/>
          </a:xfrm>
        </p:spPr>
        <p:txBody>
          <a:bodyPr>
            <a:normAutofit fontScale="70000" lnSpcReduction="20000"/>
          </a:bodyPr>
          <a:lstStyle/>
          <a:p>
            <a:r>
              <a:rPr lang="en-US" sz="2600" dirty="0">
                <a:solidFill>
                  <a:schemeClr val="tx1"/>
                </a:solidFill>
                <a:latin typeface="Google Sans"/>
              </a:rPr>
              <a:t>AI utilizes information gathered from various sources and feeds that information to tools and products to increase the value of their interactions.</a:t>
            </a:r>
          </a:p>
          <a:p>
            <a:r>
              <a:rPr lang="en-US" sz="2600" dirty="0">
                <a:solidFill>
                  <a:schemeClr val="tx1"/>
                </a:solidFill>
                <a:latin typeface="Google Sans"/>
              </a:rPr>
              <a:t>RPA provides value to automating processes based on structured data many of which required manual intervention.</a:t>
            </a:r>
          </a:p>
          <a:p>
            <a:r>
              <a:rPr lang="en-US" sz="2600" dirty="0">
                <a:solidFill>
                  <a:schemeClr val="tx1"/>
                </a:solidFill>
                <a:latin typeface="Google Sans"/>
              </a:rPr>
              <a:t>IA helps in making business-data-driven decisions by empowering the employees with Intelligent Automation tools while giving access to advanced analytics and visualized data.</a:t>
            </a:r>
          </a:p>
          <a:p>
            <a:r>
              <a:rPr lang="en-IN" sz="2600" dirty="0">
                <a:solidFill>
                  <a:schemeClr val="tx1"/>
                </a:solidFill>
                <a:effectLst/>
                <a:latin typeface="Google Sans"/>
                <a:ea typeface="Calibri" panose="020F0502020204030204" pitchFamily="34" charset="0"/>
                <a:cs typeface="Times New Roman" panose="02020603050405020304" pitchFamily="18" charset="0"/>
              </a:rPr>
              <a:t>The use of both structured and unstructured data and the automation of repetitive processes ensures better decision-making, and less human intervention results in more precise results.</a:t>
            </a:r>
          </a:p>
          <a:p>
            <a:r>
              <a:rPr lang="en-IN" sz="2600" dirty="0">
                <a:solidFill>
                  <a:schemeClr val="tx1"/>
                </a:solidFill>
                <a:latin typeface="Google Sans"/>
                <a:cs typeface="Times New Roman" panose="02020603050405020304" pitchFamily="18" charset="0"/>
              </a:rPr>
              <a:t>Customers’ needs are better understood and communication is done more effectively so that higher-quality products are brought into the market.</a:t>
            </a:r>
            <a:endParaRPr lang="en-US" sz="2600" dirty="0">
              <a:solidFill>
                <a:schemeClr val="tx1"/>
              </a:solidFill>
              <a:latin typeface="Google Sans"/>
            </a:endParaRPr>
          </a:p>
          <a:p>
            <a:endParaRPr lang="en-IN" sz="2400" dirty="0">
              <a:solidFill>
                <a:schemeClr val="tx1"/>
              </a:solidFill>
              <a:latin typeface="Google Sans"/>
            </a:endParaRPr>
          </a:p>
        </p:txBody>
      </p:sp>
      <p:pic>
        <p:nvPicPr>
          <p:cNvPr id="4" name="Picture 3">
            <a:extLst>
              <a:ext uri="{FF2B5EF4-FFF2-40B4-BE49-F238E27FC236}">
                <a16:creationId xmlns:a16="http://schemas.microsoft.com/office/drawing/2014/main" id="{4C2C05B6-DD97-F523-E051-C9E584D9CF9B}"/>
              </a:ext>
            </a:extLst>
          </p:cNvPr>
          <p:cNvPicPr>
            <a:picLocks noChangeAspect="1"/>
          </p:cNvPicPr>
          <p:nvPr/>
        </p:nvPicPr>
        <p:blipFill>
          <a:blip r:embed="rId3"/>
          <a:stretch>
            <a:fillRect/>
          </a:stretch>
        </p:blipFill>
        <p:spPr>
          <a:xfrm>
            <a:off x="3642940" y="3900668"/>
            <a:ext cx="3419053" cy="270268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6790282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D51BCB-0419-432E-B7F1-25548446A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1479</TotalTime>
  <Words>2353</Words>
  <Application>Microsoft Macintosh PowerPoint</Application>
  <PresentationFormat>Widescreen</PresentationFormat>
  <Paragraphs>155</Paragraphs>
  <Slides>16</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arial</vt:lpstr>
      <vt:lpstr>Calibri</vt:lpstr>
      <vt:lpstr>Google Sans</vt:lpstr>
      <vt:lpstr>IBM Plex Sans</vt:lpstr>
      <vt:lpstr>Poppins</vt:lpstr>
      <vt:lpstr>Roboto</vt:lpstr>
      <vt:lpstr>Symbol</vt:lpstr>
      <vt:lpstr>Trebuchet MS</vt:lpstr>
      <vt:lpstr>Wingdings 3</vt:lpstr>
      <vt:lpstr>Facet</vt:lpstr>
      <vt:lpstr>INTELLIGENT AUTOMATION (IA)</vt:lpstr>
      <vt:lpstr>Contents</vt:lpstr>
      <vt:lpstr>Introduction to AI, IoT &amp; Automation</vt:lpstr>
      <vt:lpstr>PowerPoint Presentation</vt:lpstr>
      <vt:lpstr>Need for Intelligent Automation </vt:lpstr>
      <vt:lpstr>Intelligent Automation</vt:lpstr>
      <vt:lpstr>Components of IA</vt:lpstr>
      <vt:lpstr>How does RPA work</vt:lpstr>
      <vt:lpstr>How does IA work?</vt:lpstr>
      <vt:lpstr>Benefits of IA</vt:lpstr>
      <vt:lpstr>IA Adoption Challenges</vt:lpstr>
      <vt:lpstr>PowerPoint Presentation</vt:lpstr>
      <vt:lpstr>Real-World Application</vt:lpstr>
      <vt:lpstr>Way Forward</vt:lpstr>
      <vt:lpstr>Embracing Intelligent Automation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AUTOMATION</dc:title>
  <dc:creator>Y Shriya Sravani</dc:creator>
  <cp:lastModifiedBy>Shriya Sravani Y</cp:lastModifiedBy>
  <cp:revision>53</cp:revision>
  <dcterms:created xsi:type="dcterms:W3CDTF">2023-07-17T16:41:13Z</dcterms:created>
  <dcterms:modified xsi:type="dcterms:W3CDTF">2025-01-17T18:27:25Z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