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9" r:id="rId2"/>
    <p:sldId id="272" r:id="rId3"/>
    <p:sldId id="308" r:id="rId4"/>
    <p:sldId id="306" r:id="rId5"/>
    <p:sldId id="307" r:id="rId6"/>
    <p:sldId id="309" r:id="rId7"/>
    <p:sldId id="305" r:id="rId8"/>
    <p:sldId id="273" r:id="rId9"/>
    <p:sldId id="274" r:id="rId10"/>
    <p:sldId id="310" r:id="rId11"/>
    <p:sldId id="311" r:id="rId12"/>
    <p:sldId id="322" r:id="rId13"/>
    <p:sldId id="323" r:id="rId14"/>
    <p:sldId id="324" r:id="rId15"/>
    <p:sldId id="275" r:id="rId16"/>
    <p:sldId id="313" r:id="rId17"/>
    <p:sldId id="314" r:id="rId18"/>
    <p:sldId id="315" r:id="rId19"/>
    <p:sldId id="316" r:id="rId20"/>
    <p:sldId id="317" r:id="rId21"/>
    <p:sldId id="318" r:id="rId22"/>
    <p:sldId id="312" r:id="rId23"/>
    <p:sldId id="320" r:id="rId24"/>
    <p:sldId id="325" r:id="rId25"/>
    <p:sldId id="326" r:id="rId26"/>
    <p:sldId id="319" r:id="rId27"/>
    <p:sldId id="321" r:id="rId28"/>
    <p:sldId id="276" r:id="rId29"/>
    <p:sldId id="277" r:id="rId30"/>
    <p:sldId id="303" r:id="rId31"/>
    <p:sldId id="30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orient="horz" pos="1801" userDrawn="1">
          <p15:clr>
            <a:srgbClr val="A4A3A4"/>
          </p15:clr>
        </p15:guide>
        <p15:guide id="5" pos="6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86385" autoAdjust="0"/>
  </p:normalViewPr>
  <p:slideViewPr>
    <p:cSldViewPr snapToObjects="1">
      <p:cViewPr varScale="1">
        <p:scale>
          <a:sx n="126" d="100"/>
          <a:sy n="126" d="100"/>
        </p:scale>
        <p:origin x="348" y="156"/>
      </p:cViewPr>
      <p:guideLst>
        <p:guide orient="horz" pos="169"/>
        <p:guide pos="1111"/>
        <p:guide orient="horz" pos="1720"/>
        <p:guide orient="horz" pos="1801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BCCE-7751-C042-83E2-29A6F1E0515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3839B-1772-C341-A04D-E0AD1038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Asteroids</a:t>
            </a:r>
            <a:r>
              <a:rPr lang="en-US" baseline="0" dirty="0" smtClean="0"/>
              <a:t> are pristine remnants from the planetary formation. The study of their composition can help understand the process better. They are plentiful in resources and stand as an option for mining. </a:t>
            </a:r>
          </a:p>
          <a:p>
            <a:r>
              <a:rPr lang="en-US" baseline="0" dirty="0" smtClean="0"/>
              <a:t>Chelyabinsk impact, 20 m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asteroid, shockwave across six cities. The threat of impact with Earth, requires missions like asteroid redirect mission. They are therefore a hot topic at present.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most current missions to asteroids that have either conducted sampling missions or close proximity operations to small bodies are: . The current phases of these missions are as follows.</a:t>
            </a:r>
          </a:p>
          <a:p>
            <a:r>
              <a:rPr lang="en-US" baseline="0" dirty="0" smtClean="0"/>
              <a:t>For this thesis we take inspiration from Osiris Rex and Rosetta, since we would like to present a solution for a sampling mission for MAB asteroids. (These are between Mars and Jupiter and also less weathered due to their further positioning from the sun as compared  NEAs).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r>
              <a:rPr lang="en-US" baseline="0" dirty="0" smtClean="0"/>
              <a:t> available for attitude: Euler rotation, MRPs</a:t>
            </a:r>
          </a:p>
          <a:p>
            <a:r>
              <a:rPr lang="en-US" baseline="0" dirty="0" smtClean="0"/>
              <a:t>Dual quaternions: 8 tuple representation, one transformation for both rotation and translation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shape, size,</a:t>
            </a:r>
            <a:r>
              <a:rPr lang="en-US" baseline="0" dirty="0" smtClean="0"/>
              <a:t> rotation rates, densities </a:t>
            </a:r>
            <a:r>
              <a:rPr lang="en-US" baseline="0" dirty="0" err="1" smtClean="0"/>
              <a:t>etc</a:t>
            </a:r>
            <a:endParaRPr lang="en-US" dirty="0" smtClean="0"/>
          </a:p>
          <a:p>
            <a:r>
              <a:rPr lang="en-US" dirty="0" smtClean="0"/>
              <a:t>2. Highly</a:t>
            </a:r>
            <a:r>
              <a:rPr lang="en-US" baseline="0" dirty="0" smtClean="0"/>
              <a:t> perturbed, </a:t>
            </a:r>
            <a:r>
              <a:rPr lang="en-US" dirty="0" smtClean="0"/>
              <a:t>Non central gravity field – SRP –</a:t>
            </a:r>
            <a:r>
              <a:rPr lang="en-US" baseline="0" dirty="0" smtClean="0"/>
              <a:t> 3BP– stable orbits can turn to crashing or escape orbits (seen in mission  also Philae)</a:t>
            </a:r>
            <a:r>
              <a:rPr lang="en-US" dirty="0" smtClean="0"/>
              <a:t> </a:t>
            </a:r>
          </a:p>
          <a:p>
            <a:r>
              <a:rPr lang="en-US" baseline="0" dirty="0" smtClean="0"/>
              <a:t>3. fast rotation – dynamics unpredictable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MAB – 2.1 to 3 au, communication ~17</a:t>
            </a:r>
            <a:r>
              <a:rPr lang="en-US" baseline="0" dirty="0" smtClean="0"/>
              <a:t> to 33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, remote operation costly, delay in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in unforeseen circumstances (The further we go from the sun, the sampled material becomes more and more primitive. )</a:t>
            </a:r>
          </a:p>
          <a:p>
            <a:r>
              <a:rPr lang="en-US" baseline="0" dirty="0" smtClean="0"/>
              <a:t>5. Restrictions on SC design for fuel requirements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shape, size,</a:t>
            </a:r>
            <a:r>
              <a:rPr lang="en-US" baseline="0" dirty="0" smtClean="0"/>
              <a:t> rotation rates, densities </a:t>
            </a:r>
            <a:r>
              <a:rPr lang="en-US" baseline="0" dirty="0" err="1" smtClean="0"/>
              <a:t>etc</a:t>
            </a:r>
            <a:endParaRPr lang="en-US" dirty="0" smtClean="0"/>
          </a:p>
          <a:p>
            <a:r>
              <a:rPr lang="en-US" dirty="0" smtClean="0"/>
              <a:t>2. Highly</a:t>
            </a:r>
            <a:r>
              <a:rPr lang="en-US" baseline="0" dirty="0" smtClean="0"/>
              <a:t> perturbed, </a:t>
            </a:r>
            <a:r>
              <a:rPr lang="en-US" dirty="0" smtClean="0"/>
              <a:t>Non central gravity field – SRP –</a:t>
            </a:r>
            <a:r>
              <a:rPr lang="en-US" baseline="0" dirty="0" smtClean="0"/>
              <a:t> 3BP– stable orbits can turn to crashing or escape orbits (seen in mission  also Philae)</a:t>
            </a:r>
            <a:r>
              <a:rPr lang="en-US" dirty="0" smtClean="0"/>
              <a:t> </a:t>
            </a:r>
          </a:p>
          <a:p>
            <a:r>
              <a:rPr lang="en-US" baseline="0" dirty="0" smtClean="0"/>
              <a:t>3. fast rotation – dynamics unpredictable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MAB – 2.1 to 3 au, communication ~17</a:t>
            </a:r>
            <a:r>
              <a:rPr lang="en-US" baseline="0" dirty="0" smtClean="0"/>
              <a:t> to 33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, remote operation costly, delay in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in unforeseen circumstances (The further we go from the sun, the sampled material becomes more and more primitive. )</a:t>
            </a:r>
          </a:p>
          <a:p>
            <a:r>
              <a:rPr lang="en-US" baseline="0" dirty="0" smtClean="0"/>
              <a:t>5. Restrictions on SC design for fuel requirements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969583-E79A-1042-84EC-D29163FDB4F0}" type="datetime1">
              <a:rPr lang="de-DE" smtClean="0"/>
              <a:t>20.03.2019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xtremetech.com/extreme/286238-hayabusa-2-successfully-collects-sample-from-asteroid-ryug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video-to-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64" y="110837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Guidance for Asteroid Descent using Successive Convex Optimisation</a:t>
            </a:r>
          </a:p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Quaternion Approach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2449"/>
              </p:ext>
            </p:extLst>
          </p:nvPr>
        </p:nvGraphicFramePr>
        <p:xfrm>
          <a:off x="2446421" y="4286660"/>
          <a:ext cx="66093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26">
                  <a:extLst>
                    <a:ext uri="{9D8B030D-6E8A-4147-A177-3AD203B41FA5}">
                      <a16:colId xmlns:a16="http://schemas.microsoft.com/office/drawing/2014/main" val="3359895638"/>
                    </a:ext>
                  </a:extLst>
                </a:gridCol>
                <a:gridCol w="4634821">
                  <a:extLst>
                    <a:ext uri="{9D8B030D-6E8A-4147-A177-3AD203B41FA5}">
                      <a16:colId xmlns:a16="http://schemas.microsoft.com/office/drawing/2014/main" val="4282827147"/>
                    </a:ext>
                  </a:extLst>
                </a:gridCol>
              </a:tblGrid>
              <a:tr h="200527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GB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ir.</a:t>
                      </a:r>
                      <a:r>
                        <a:rPr lang="en-GB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E. </a:t>
                      </a:r>
                      <a:r>
                        <a:rPr lang="en-GB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Mooij</a:t>
                      </a:r>
                      <a:endParaRPr lang="nl-NL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GB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Delft, Astrodynamics and Space Missions</a:t>
                      </a:r>
                      <a:endParaRPr lang="nl-NL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82128"/>
                  </a:ext>
                </a:extLst>
              </a:tr>
              <a:tr h="200527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ir.</a:t>
                      </a:r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</a:t>
                      </a:r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Sagliano</a:t>
                      </a:r>
                      <a:endParaRPr lang="nl-NL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Deutsches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Zentrum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fur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Luft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-und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Raumfahrt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e.V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nl-NL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27772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64" y="1575891"/>
            <a:ext cx="12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Hazra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1" y="3651870"/>
            <a:ext cx="1099567" cy="9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32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1352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Dynamic 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71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71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71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1352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Verification: Dynamic 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1352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Verification: Dynamic 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1352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Verification: Dynamic 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1352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Verification: Dynamic Successive 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123063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123728" y="-230667"/>
            <a:ext cx="7090513" cy="9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 Descent Scenario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305" y="-8890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Why Asteroids?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73" y="759986"/>
            <a:ext cx="7049081" cy="38999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121" y="687296"/>
            <a:ext cx="3410879" cy="43435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851" y="738252"/>
            <a:ext cx="5678582" cy="4015329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5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123063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123728" y="-230667"/>
            <a:ext cx="7090513" cy="9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 Descent Scenario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123063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123728" y="-230667"/>
            <a:ext cx="7090513" cy="9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 Descent Scenario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17780"/>
            <a:ext cx="7090513" cy="111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Sampling Based Model Predictive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17780"/>
            <a:ext cx="7090513" cy="111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Sampling Based Model Predictive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71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71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123063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123728" y="-230667"/>
            <a:ext cx="7090513" cy="9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 Mapping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Initialisation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4" y="123063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123728" y="-230667"/>
            <a:ext cx="7090513" cy="9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 Mapping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Initialisation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1" y="351155"/>
            <a:ext cx="6985446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487" y="339725"/>
            <a:ext cx="6911001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305" y="-8890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Recent Missions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301626" y="2180061"/>
            <a:ext cx="2369679" cy="496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OSIRIS-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03" y="605986"/>
            <a:ext cx="6456524" cy="435819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303134" y="2167438"/>
            <a:ext cx="2369679" cy="496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Hayabusa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185" y="670889"/>
            <a:ext cx="3690343" cy="4448633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4303134" y="2180060"/>
            <a:ext cx="2369679" cy="496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Rosetta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606" y="670889"/>
            <a:ext cx="3455235" cy="4358190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2" grpId="1"/>
      <p:bldP spid="28" grpId="0"/>
      <p:bldP spid="2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743" y="762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48972"/>
            <a:ext cx="7090513" cy="361555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https://www.space.com/30213-asteroid-mining-planetary-resources-2025.html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://www.nasa.gov/content/what-is-nasa-s-asteroid-redirect-mission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://www.asteroidmission.org/?latest-news=nasa-mission-reveals-asteroid-big-surprises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www.extremetech.com/extreme/286238-hayabusa-2-successfully-collects-sample-from-asteroid-ryugu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20" y="2430463"/>
            <a:ext cx="3240360" cy="85725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03693" y="987574"/>
            <a:ext cx="36429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305" y="-8890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Why Dual Quaternions?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922724"/>
            <a:ext cx="5544616" cy="36155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6DOF representation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Cartesian coordinates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Attitude: Quaternion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Quaternion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6DOF representation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344023" y="1431299"/>
            <a:ext cx="5044401" cy="219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dual quaternions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transformation for both rotation and translation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 representation of 6DOF kinematics and dynamics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properties as quaternions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16" grpId="0" build="p"/>
      <p:bldP spid="16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305" y="-8890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Why Autonomous Guidance?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172" y="1399858"/>
            <a:ext cx="5714807" cy="18521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priori information about asteroids is limited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and variable environment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Shapes, rotation rates and densities might be irregular or variable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Earth around 1.1-2 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5" y="51470"/>
            <a:ext cx="7313123" cy="100811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vailable Guidance  Technologies?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172" y="1399858"/>
            <a:ext cx="5714807" cy="18521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priori information about asteroids is limited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and variable environment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Shapes, rotation rates and densities might be irregular or variable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Earth around 1.1-2 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870448" y="3229325"/>
            <a:ext cx="5714807" cy="185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Autonomous Guidance Technologies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Convex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Based Model Predictive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36945" y="339725"/>
            <a:ext cx="7090513" cy="857250"/>
          </a:xfrm>
        </p:spPr>
        <p:txBody>
          <a:bodyPr>
            <a:noAutofit/>
          </a:bodyPr>
          <a:lstStyle/>
          <a:p>
            <a:pPr algn="ctr"/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How can a spacecraft autonomously descend for a touch-and-go sampling process to a chosen landmark</a:t>
            </a:r>
            <a:b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robustly and optimally, while being accurate and safe?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051050" y="1635646"/>
            <a:ext cx="6841430" cy="3351105"/>
          </a:xfrm>
        </p:spPr>
        <p:txBody>
          <a:bodyPr>
            <a:normAutofit/>
          </a:bodyPr>
          <a:lstStyle/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 attitude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quaternions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subject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formulated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quaternions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successive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convex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SCvx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qualify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accurate, safe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 time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sampling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(SBMPO)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a small Solar System body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autonomously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safe landmark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137860"/>
            <a:ext cx="7090513" cy="3615551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8305" y="-88900"/>
            <a:ext cx="7090513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01938"/>
            <a:ext cx="936104" cy="78008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058305" y="-88900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Convex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Optimisation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234" y="12691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Research Question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3849" y="958688"/>
            <a:ext cx="1572981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Introduction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4235" y="15796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Mission Overview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119" y="1890188"/>
            <a:ext cx="1572980" cy="223596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Methodology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4233" y="2511188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119" y="2816566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Conclusions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4234" y="3121944"/>
            <a:ext cx="1572596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Recommendations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7331" y="2202503"/>
            <a:ext cx="1572980" cy="22359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Simulator Verification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1111</Words>
  <Application>Microsoft Office PowerPoint</Application>
  <PresentationFormat>On-screen Show (16:9)</PresentationFormat>
  <Paragraphs>321</Paragraphs>
  <Slides>31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Custom Design</vt:lpstr>
      <vt:lpstr>PowerPoint Presentation</vt:lpstr>
      <vt:lpstr>Why Asteroids?</vt:lpstr>
      <vt:lpstr>Recent Missions</vt:lpstr>
      <vt:lpstr>Why Dual Quaternions?</vt:lpstr>
      <vt:lpstr>Why Autonomous Guidance?</vt:lpstr>
      <vt:lpstr>What are the Available Guidance  Technologies?</vt:lpstr>
      <vt:lpstr>How can a spacecraft autonomously descend for a touch-and-go sampling process to a chosen landmark robustly and optimally, while being accurate and safe?</vt:lpstr>
      <vt:lpstr>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Questions?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Shriya Hazra</cp:lastModifiedBy>
  <cp:revision>71</cp:revision>
  <dcterms:created xsi:type="dcterms:W3CDTF">2015-07-09T11:57:30Z</dcterms:created>
  <dcterms:modified xsi:type="dcterms:W3CDTF">2019-03-20T20:13:39Z</dcterms:modified>
</cp:coreProperties>
</file>