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07" r:id="rId15"/>
    <p:sldId id="434" r:id="rId16"/>
    <p:sldId id="435" r:id="rId17"/>
    <p:sldId id="432" r:id="rId18"/>
    <p:sldId id="431" r:id="rId19"/>
    <p:sldId id="387" r:id="rId20"/>
    <p:sldId id="383" r:id="rId21"/>
    <p:sldId id="290" r:id="rId22"/>
    <p:sldId id="433" r:id="rId23"/>
    <p:sldId id="28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1938992"/>
          </a:xfrm>
          <a:prstGeom prst="rect">
            <a:avLst/>
          </a:prstGeom>
          <a:noFill/>
        </p:spPr>
        <p:txBody>
          <a:bodyPr wrap="square" rtlCol="0">
            <a:spAutoFit/>
          </a:bodyPr>
          <a:lstStyle/>
          <a:p>
            <a:pPr algn="ctr"/>
            <a:r>
              <a:rPr lang="en-US" sz="4000" b="1" dirty="0"/>
              <a:t>Application of Robust Software Modelling Tool for Web Attack Detection</a:t>
            </a: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6152855" y="4051793"/>
            <a:ext cx="2710209" cy="1756891"/>
          </a:xfrm>
          <a:prstGeom prst="rect">
            <a:avLst/>
          </a:prstGeom>
          <a:noFill/>
        </p:spPr>
        <p:txBody>
          <a:bodyPr wrap="square" rtlCol="0">
            <a:spAutoFit/>
          </a:bodyPr>
          <a:lstStyle/>
          <a:p>
            <a:r>
              <a:rPr lang="en-US" b="1" dirty="0">
                <a:solidFill>
                  <a:schemeClr val="tx2">
                    <a:lumMod val="75000"/>
                  </a:schemeClr>
                </a:solidFill>
              </a:rPr>
              <a:t>Name of the student:</a:t>
            </a:r>
          </a:p>
          <a:p>
            <a:endParaRPr lang="en-US" b="1" dirty="0">
              <a:solidFill>
                <a:schemeClr val="tx2">
                  <a:lumMod val="75000"/>
                </a:schemeClr>
              </a:solidFill>
            </a:endParaRPr>
          </a:p>
          <a:p>
            <a:pPr marR="180340" algn="ctr">
              <a:lnSpc>
                <a:spcPts val="1250"/>
              </a:lnSpc>
              <a:tabLst>
                <a:tab pos="5581015" algn="l"/>
              </a:tabLst>
            </a:pPr>
            <a:r>
              <a:rPr lang="en-US" sz="1800" dirty="0">
                <a:solidFill>
                  <a:srgbClr val="000080"/>
                </a:solidFill>
                <a:effectLst/>
                <a:latin typeface="Times New Roman" panose="02020603050405020304" pitchFamily="18" charset="0"/>
                <a:ea typeface="Carlito"/>
                <a:cs typeface="Carlito"/>
              </a:rPr>
              <a:t>KALLURI RISHITA   </a:t>
            </a:r>
          </a:p>
          <a:p>
            <a:pPr marR="180340" algn="ctr">
              <a:lnSpc>
                <a:spcPts val="1250"/>
              </a:lnSpc>
              <a:tabLst>
                <a:tab pos="5581015" algn="l"/>
              </a:tabLst>
            </a:pPr>
            <a:r>
              <a:rPr lang="en-US" sz="1800" dirty="0">
                <a:solidFill>
                  <a:srgbClr val="000080"/>
                </a:solidFill>
                <a:effectLst/>
                <a:latin typeface="Times New Roman" panose="02020603050405020304" pitchFamily="18" charset="0"/>
                <a:ea typeface="Carlito"/>
                <a:cs typeface="Carlito"/>
              </a:rPr>
              <a:t>    </a:t>
            </a:r>
          </a:p>
          <a:p>
            <a:pPr marR="180340" algn="ctr">
              <a:lnSpc>
                <a:spcPts val="1250"/>
              </a:lnSpc>
              <a:tabLst>
                <a:tab pos="5581015" algn="l"/>
              </a:tabLst>
            </a:pPr>
            <a:r>
              <a:rPr lang="en-US" sz="1800" dirty="0">
                <a:solidFill>
                  <a:srgbClr val="000080"/>
                </a:solidFill>
                <a:effectLst/>
                <a:latin typeface="Times New Roman" panose="02020603050405020304" pitchFamily="18" charset="0"/>
                <a:ea typeface="Carlito"/>
                <a:cs typeface="Carlito"/>
              </a:rPr>
              <a:t>LANKA SHRIYA            </a:t>
            </a:r>
          </a:p>
          <a:p>
            <a:pPr marR="180340" algn="ctr">
              <a:lnSpc>
                <a:spcPts val="1250"/>
              </a:lnSpc>
              <a:tabLst>
                <a:tab pos="5581015" algn="l"/>
              </a:tabLst>
            </a:pPr>
            <a:endParaRPr lang="en-US" sz="1800" dirty="0">
              <a:solidFill>
                <a:srgbClr val="000080"/>
              </a:solidFill>
              <a:effectLst/>
              <a:latin typeface="Times New Roman" panose="02020603050405020304" pitchFamily="18" charset="0"/>
              <a:ea typeface="Carlito"/>
              <a:cs typeface="Carlito"/>
            </a:endParaRPr>
          </a:p>
          <a:p>
            <a:pPr marR="180340" algn="ctr">
              <a:lnSpc>
                <a:spcPts val="1250"/>
              </a:lnSpc>
              <a:tabLst>
                <a:tab pos="5581015" algn="l"/>
              </a:tabLst>
            </a:pPr>
            <a:r>
              <a:rPr lang="en-US" sz="1800" dirty="0">
                <a:solidFill>
                  <a:srgbClr val="000080"/>
                </a:solidFill>
                <a:effectLst/>
                <a:latin typeface="Times New Roman" panose="02020603050405020304" pitchFamily="18" charset="0"/>
                <a:ea typeface="Carlito"/>
                <a:cs typeface="Carlito"/>
              </a:rPr>
              <a:t>BALLA GANESH</a:t>
            </a:r>
            <a:endParaRPr lang="en-IN" sz="1800" dirty="0">
              <a:effectLst/>
              <a:latin typeface="Carlito"/>
              <a:ea typeface="Carlito"/>
              <a:cs typeface="Carlito"/>
            </a:endParaRPr>
          </a:p>
          <a:p>
            <a:endParaRPr lang="en-US" b="1" dirty="0">
              <a:solidFill>
                <a:schemeClr val="tx2">
                  <a:lumMod val="75000"/>
                </a:schemeClr>
              </a:solidFill>
            </a:endParaRPr>
          </a:p>
        </p:txBody>
      </p:sp>
      <p:sp>
        <p:nvSpPr>
          <p:cNvPr id="4" name="TextBox 3"/>
          <p:cNvSpPr txBox="1"/>
          <p:nvPr/>
        </p:nvSpPr>
        <p:spPr>
          <a:xfrm>
            <a:off x="155574" y="4419600"/>
            <a:ext cx="5711825" cy="861774"/>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Guide Name: Vivekanand (</a:t>
            </a:r>
            <a:r>
              <a:rPr lang="en-US" sz="1800" dirty="0">
                <a:solidFill>
                  <a:srgbClr val="000080"/>
                </a:solidFill>
                <a:effectLst/>
                <a:latin typeface="Times New Roman" panose="02020603050405020304" pitchFamily="18" charset="0"/>
                <a:ea typeface="Times New Roman" panose="02020603050405020304" pitchFamily="18" charset="0"/>
              </a:rPr>
              <a:t>Assistant Professor</a:t>
            </a:r>
            <a:r>
              <a:rPr lang="en-US" sz="2000" b="1" dirty="0"/>
              <a:t>)</a:t>
            </a:r>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07975" y="4007200"/>
            <a:ext cx="5029200" cy="400110"/>
          </a:xfrm>
          <a:prstGeom prst="rect">
            <a:avLst/>
          </a:prstGeom>
          <a:noFill/>
        </p:spPr>
        <p:txBody>
          <a:bodyPr wrap="square" rtlCol="0">
            <a:spAutoFit/>
          </a:bodyPr>
          <a:lstStyle/>
          <a:p>
            <a:r>
              <a:rPr lang="en-US" sz="2000" b="1" dirty="0">
                <a:solidFill>
                  <a:schemeClr val="tx2">
                    <a:lumMod val="75000"/>
                  </a:schemeClr>
                </a:solidFill>
              </a:rPr>
              <a:t>Batch No.: 87</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A43A294F-46C0-1459-6BE0-87EB6FE62441}"/>
              </a:ext>
            </a:extLst>
          </p:cNvPr>
          <p:cNvSpPr txBox="1"/>
          <p:nvPr/>
        </p:nvSpPr>
        <p:spPr>
          <a:xfrm>
            <a:off x="457200" y="1295400"/>
            <a:ext cx="7772400" cy="1346331"/>
          </a:xfrm>
          <a:prstGeom prst="rect">
            <a:avLst/>
          </a:prstGeom>
          <a:noFill/>
        </p:spPr>
        <p:txBody>
          <a:bodyPr wrap="square">
            <a:spAutoFit/>
          </a:bodyPr>
          <a:lstStyle/>
          <a:p>
            <a:pPr marR="31115" algn="just">
              <a:lnSpc>
                <a:spcPct val="150000"/>
              </a:lnSpc>
              <a:spcBef>
                <a:spcPts val="1200"/>
              </a:spcBef>
              <a:spcAft>
                <a:spcPts val="1200"/>
              </a:spcAft>
            </a:pPr>
            <a:r>
              <a:rPr lang="en-IN" sz="1400" b="0" i="0" u="none" strike="noStrike" baseline="0" dirty="0">
                <a:solidFill>
                  <a:srgbClr val="242424"/>
                </a:solidFill>
                <a:latin typeface="Times New Roman" panose="02020603050405020304" pitchFamily="18" charset="0"/>
              </a:rPr>
              <a:t>Our proposed system deals with different types of web attack such as cross-site scripting, </a:t>
            </a:r>
            <a:r>
              <a:rPr lang="en-IN" sz="1400" b="0" i="0" u="none" strike="noStrike" baseline="0" dirty="0" err="1">
                <a:solidFill>
                  <a:srgbClr val="242424"/>
                </a:solidFill>
                <a:latin typeface="Times New Roman" panose="02020603050405020304" pitchFamily="18" charset="0"/>
              </a:rPr>
              <a:t>sql</a:t>
            </a:r>
            <a:r>
              <a:rPr lang="en-IN" sz="1400" b="0" i="0" u="none" strike="noStrike" baseline="0" dirty="0">
                <a:solidFill>
                  <a:srgbClr val="242424"/>
                </a:solidFill>
                <a:latin typeface="Times New Roman" panose="02020603050405020304" pitchFamily="18" charset="0"/>
              </a:rPr>
              <a:t> injection, database attacks etc., algorithms like RSMT, SVM, Naive Bayes, LSTM are used where SVM and naive bayes comes under machine learning algorithms and LSTM comes under deep learning algorithm which require large, </a:t>
            </a:r>
            <a:r>
              <a:rPr lang="en-IN" sz="1400" b="0" i="0" u="none" strike="noStrike" baseline="0" dirty="0" err="1">
                <a:solidFill>
                  <a:srgbClr val="242424"/>
                </a:solidFill>
                <a:latin typeface="Times New Roman" panose="02020603050405020304" pitchFamily="18" charset="0"/>
              </a:rPr>
              <a:t>labeled</a:t>
            </a:r>
            <a:r>
              <a:rPr lang="en-IN" sz="1400" b="0" i="0" u="none" strike="noStrike" baseline="0" dirty="0">
                <a:solidFill>
                  <a:srgbClr val="242424"/>
                </a:solidFill>
                <a:latin typeface="Times New Roman" panose="02020603050405020304" pitchFamily="18" charset="0"/>
              </a:rPr>
              <a:t> datasets for supervised learning. </a:t>
            </a:r>
            <a:endParaRPr lang="en-IN" sz="1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5" name="TextBox 4">
            <a:extLst>
              <a:ext uri="{FF2B5EF4-FFF2-40B4-BE49-F238E27FC236}">
                <a16:creationId xmlns:a16="http://schemas.microsoft.com/office/drawing/2014/main" id="{F7D604EC-D018-6A19-3147-EB5DB8B57571}"/>
              </a:ext>
            </a:extLst>
          </p:cNvPr>
          <p:cNvSpPr txBox="1"/>
          <p:nvPr/>
        </p:nvSpPr>
        <p:spPr>
          <a:xfrm>
            <a:off x="457200" y="1524000"/>
            <a:ext cx="8229600" cy="2249142"/>
          </a:xfrm>
          <a:prstGeom prst="rect">
            <a:avLst/>
          </a:prstGeom>
          <a:noFill/>
        </p:spPr>
        <p:txBody>
          <a:bodyPr wrap="square">
            <a:spAutoFit/>
          </a:bodyPr>
          <a:lstStyle/>
          <a:p>
            <a:pPr marL="285750" indent="-285750" algn="just">
              <a:lnSpc>
                <a:spcPct val="150000"/>
              </a:lnSpc>
              <a:spcAft>
                <a:spcPts val="1000"/>
              </a:spcAft>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rPr>
              <a:t>This research explores an supervised/semi-supervised intrusion detection approach using RSMT, emphasizing efficient detection of web application attacks, including SQL injection, cross-site scripting, and deserialization.</a:t>
            </a:r>
          </a:p>
          <a:p>
            <a:pPr marL="285750" indent="-285750" algn="just">
              <a:lnSpc>
                <a:spcPct val="150000"/>
              </a:lnSpc>
              <a:spcAft>
                <a:spcPts val="1000"/>
              </a:spcAft>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rPr>
              <a:t> We are using LSTM (Long Short Term Memory) Algorithm which is an advance version of deep learning network whose prediction accuracy is more compare to existing algorithms. </a:t>
            </a:r>
          </a:p>
          <a:p>
            <a:pPr marL="285750" indent="-285750" algn="just">
              <a:lnSpc>
                <a:spcPct val="150000"/>
              </a:lnSpc>
              <a:spcAft>
                <a:spcPts val="1000"/>
              </a:spcAft>
              <a:buFont typeface="Wingdings" panose="05000000000000000000" pitchFamily="2" charset="2"/>
              <a:buChar char="Ø"/>
            </a:pPr>
            <a:r>
              <a:rPr lang="en-US" sz="1400" dirty="0">
                <a:effectLst/>
                <a:latin typeface="Times New Roman" panose="02020603050405020304" pitchFamily="18" charset="0"/>
                <a:ea typeface="Calibri" panose="020F0502020204030204" pitchFamily="34" charset="0"/>
              </a:rPr>
              <a:t>Automatically detect attacks on web applications.</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3783159086"/>
              </p:ext>
            </p:extLst>
          </p:nvPr>
        </p:nvGraphicFramePr>
        <p:xfrm>
          <a:off x="76200" y="685273"/>
          <a:ext cx="9067800" cy="5487454"/>
        </p:xfrm>
        <a:graphic>
          <a:graphicData uri="http://schemas.openxmlformats.org/drawingml/2006/table">
            <a:tbl>
              <a:tblPr firstRow="1" bandRow="1">
                <a:tableStyleId>{5C22544A-7EE6-4342-B048-85BDC9FD1C3A}</a:tableStyleId>
              </a:tblPr>
              <a:tblGrid>
                <a:gridCol w="477779">
                  <a:extLst>
                    <a:ext uri="{9D8B030D-6E8A-4147-A177-3AD203B41FA5}">
                      <a16:colId xmlns:a16="http://schemas.microsoft.com/office/drawing/2014/main" val="432745929"/>
                    </a:ext>
                  </a:extLst>
                </a:gridCol>
                <a:gridCol w="1245624">
                  <a:extLst>
                    <a:ext uri="{9D8B030D-6E8A-4147-A177-3AD203B41FA5}">
                      <a16:colId xmlns:a16="http://schemas.microsoft.com/office/drawing/2014/main" val="1998233565"/>
                    </a:ext>
                  </a:extLst>
                </a:gridCol>
                <a:gridCol w="2212435">
                  <a:extLst>
                    <a:ext uri="{9D8B030D-6E8A-4147-A177-3AD203B41FA5}">
                      <a16:colId xmlns:a16="http://schemas.microsoft.com/office/drawing/2014/main" val="3760181125"/>
                    </a:ext>
                  </a:extLst>
                </a:gridCol>
                <a:gridCol w="1383224">
                  <a:extLst>
                    <a:ext uri="{9D8B030D-6E8A-4147-A177-3AD203B41FA5}">
                      <a16:colId xmlns:a16="http://schemas.microsoft.com/office/drawing/2014/main" val="1470764825"/>
                    </a:ext>
                  </a:extLst>
                </a:gridCol>
                <a:gridCol w="1440071">
                  <a:extLst>
                    <a:ext uri="{9D8B030D-6E8A-4147-A177-3AD203B41FA5}">
                      <a16:colId xmlns:a16="http://schemas.microsoft.com/office/drawing/2014/main" val="3423994347"/>
                    </a:ext>
                  </a:extLst>
                </a:gridCol>
                <a:gridCol w="2308667">
                  <a:extLst>
                    <a:ext uri="{9D8B030D-6E8A-4147-A177-3AD203B41FA5}">
                      <a16:colId xmlns:a16="http://schemas.microsoft.com/office/drawing/2014/main" val="635663868"/>
                    </a:ext>
                  </a:extLst>
                </a:gridCol>
              </a:tblGrid>
              <a:tr h="743934">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735846">
                <a:tc>
                  <a:txBody>
                    <a:bodyPr/>
                    <a:lstStyle/>
                    <a:p>
                      <a:r>
                        <a:rPr lang="en-US" dirty="0"/>
                        <a:t>1</a:t>
                      </a:r>
                      <a:endParaRPr lang="en-IN" dirty="0"/>
                    </a:p>
                  </a:txBody>
                  <a:tcPr/>
                </a:tc>
                <a:tc>
                  <a:txBody>
                    <a:bodyPr/>
                    <a:lstStyle/>
                    <a:p>
                      <a:r>
                        <a:rPr lang="en-US" sz="1000" dirty="0" err="1">
                          <a:solidFill>
                            <a:schemeClr val="dk1"/>
                          </a:solidFill>
                          <a:latin typeface="Times New Roman" pitchFamily="18" charset="0"/>
                          <a:ea typeface="+mn-ea"/>
                          <a:cs typeface="Times New Roman" pitchFamily="18" charset="0"/>
                        </a:rPr>
                        <a:t>Halfond</a:t>
                      </a:r>
                      <a:r>
                        <a:rPr lang="en-US" sz="1000" dirty="0">
                          <a:solidFill>
                            <a:schemeClr val="dk1"/>
                          </a:solidFill>
                          <a:latin typeface="Times New Roman" pitchFamily="18" charset="0"/>
                          <a:ea typeface="+mn-ea"/>
                          <a:cs typeface="Times New Roman" pitchFamily="18" charset="0"/>
                        </a:rPr>
                        <a:t> WG, </a:t>
                      </a:r>
                      <a:r>
                        <a:rPr lang="en-US" sz="1000" dirty="0" err="1">
                          <a:solidFill>
                            <a:schemeClr val="dk1"/>
                          </a:solidFill>
                          <a:latin typeface="Times New Roman" pitchFamily="18" charset="0"/>
                          <a:ea typeface="+mn-ea"/>
                          <a:cs typeface="Times New Roman" pitchFamily="18" charset="0"/>
                        </a:rPr>
                        <a:t>Viegas</a:t>
                      </a:r>
                      <a:r>
                        <a:rPr lang="en-US" sz="1000" dirty="0">
                          <a:solidFill>
                            <a:schemeClr val="dk1"/>
                          </a:solidFill>
                          <a:latin typeface="Times New Roman" pitchFamily="18" charset="0"/>
                          <a:ea typeface="+mn-ea"/>
                          <a:cs typeface="Times New Roman" pitchFamily="18" charset="0"/>
                        </a:rPr>
                        <a:t> J, </a:t>
                      </a:r>
                      <a:r>
                        <a:rPr lang="en-US" sz="1000" dirty="0" err="1">
                          <a:solidFill>
                            <a:schemeClr val="dk1"/>
                          </a:solidFill>
                          <a:latin typeface="Times New Roman" pitchFamily="18" charset="0"/>
                          <a:ea typeface="+mn-ea"/>
                          <a:cs typeface="Times New Roman" pitchFamily="18" charset="0"/>
                        </a:rPr>
                        <a:t>Orso</a:t>
                      </a:r>
                      <a:r>
                        <a:rPr lang="en-US" sz="1000" dirty="0">
                          <a:solidFill>
                            <a:schemeClr val="dk1"/>
                          </a:solidFill>
                          <a:latin typeface="Times New Roman" pitchFamily="18" charset="0"/>
                          <a:ea typeface="+mn-ea"/>
                          <a:cs typeface="Times New Roman" pitchFamily="18" charset="0"/>
                        </a:rPr>
                        <a:t> A.</a:t>
                      </a:r>
                    </a:p>
                    <a:p>
                      <a:r>
                        <a:rPr lang="en-US" sz="1000" dirty="0">
                          <a:solidFill>
                            <a:schemeClr val="dk1"/>
                          </a:solidFill>
                          <a:latin typeface="Times New Roman" pitchFamily="18" charset="0"/>
                          <a:ea typeface="+mn-ea"/>
                          <a:cs typeface="Times New Roman" pitchFamily="18" charset="0"/>
                        </a:rPr>
                        <a:t>IEEE-2006</a:t>
                      </a:r>
                      <a:endParaRPr lang="en-IN" sz="1000" dirty="0">
                        <a:latin typeface="Times New Roman" pitchFamily="18" charset="0"/>
                        <a:cs typeface="Times New Roman" pitchFamily="18" charset="0"/>
                      </a:endParaRPr>
                    </a:p>
                    <a:p>
                      <a:endParaRPr lang="en-IN" sz="10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b="0" i="0" dirty="0">
                          <a:solidFill>
                            <a:schemeClr val="dk1"/>
                          </a:solidFill>
                          <a:latin typeface="Times New Roman" pitchFamily="18" charset="0"/>
                          <a:ea typeface="+mn-ea"/>
                          <a:cs typeface="Times New Roman" pitchFamily="18" charset="0"/>
                        </a:rPr>
                        <a:t>SQL injection attacks pose a substantial threat to web applications, with current solutions lacking comprehensive coverage and awareness of attack techniques, resulting in partial and inadequate protection.</a:t>
                      </a:r>
                      <a:endParaRPr lang="en-IN" sz="1000" dirty="0">
                        <a:latin typeface="Times New Roman" pitchFamily="18" charset="0"/>
                        <a:cs typeface="Times New Roman" pitchFamily="18" charset="0"/>
                      </a:endParaRPr>
                    </a:p>
                    <a:p>
                      <a:endParaRPr lang="en-IN" sz="1000" dirty="0"/>
                    </a:p>
                  </a:txBody>
                  <a:tcPr/>
                </a:tc>
                <a:tc>
                  <a:txBody>
                    <a:bodyPr/>
                    <a:lstStyle/>
                    <a:p>
                      <a:r>
                        <a:rPr lang="en-US" sz="1000" b="0" i="0" dirty="0">
                          <a:solidFill>
                            <a:schemeClr val="dk1"/>
                          </a:solidFill>
                          <a:latin typeface="Times New Roman" pitchFamily="18" charset="0"/>
                          <a:ea typeface="+mn-ea"/>
                          <a:cs typeface="Times New Roman" pitchFamily="18" charset="0"/>
                        </a:rPr>
                        <a:t>The paper presents an extensive review of various SQL injection attack types and provides an analysis of existing detection and prevention techniques, aiming to enhance the overall understanding and countermeasures against SQL injection attacks.</a:t>
                      </a:r>
                      <a:endParaRPr lang="en-IN" sz="1000" dirty="0">
                        <a:latin typeface="Times New Roman" pitchFamily="18" charset="0"/>
                        <a:cs typeface="Times New Roman" pitchFamily="18" charset="0"/>
                      </a:endParaRPr>
                    </a:p>
                  </a:txBody>
                  <a:tcPr/>
                </a:tc>
                <a:tc>
                  <a:txBody>
                    <a:bodyPr/>
                    <a:lstStyle/>
                    <a:p>
                      <a:r>
                        <a:rPr lang="en-US" sz="1000" b="0" i="0" dirty="0">
                          <a:solidFill>
                            <a:schemeClr val="dk1"/>
                          </a:solidFill>
                          <a:latin typeface="Times New Roman" pitchFamily="18" charset="0"/>
                          <a:ea typeface="+mn-ea"/>
                          <a:cs typeface="Times New Roman" pitchFamily="18" charset="0"/>
                        </a:rPr>
                        <a:t>By categorizing and examining SQL injection attacks comprehensively, this research contributes to a more holistic approach to addressing this security issue, facilitating the development of more effective detection and prevention techniques.</a:t>
                      </a:r>
                      <a:endParaRPr lang="en-IN" sz="1000" dirty="0">
                        <a:latin typeface="Times New Roman" pitchFamily="18" charset="0"/>
                        <a:cs typeface="Times New Roman" pitchFamily="18" charset="0"/>
                      </a:endParaRPr>
                    </a:p>
                  </a:txBody>
                  <a:tcPr/>
                </a:tc>
                <a:tc>
                  <a:txBody>
                    <a:bodyPr/>
                    <a:lstStyle/>
                    <a:p>
                      <a:r>
                        <a:rPr lang="en-US" sz="1000" b="0" i="0" dirty="0">
                          <a:solidFill>
                            <a:schemeClr val="dk1"/>
                          </a:solidFill>
                          <a:latin typeface="Times New Roman" pitchFamily="18" charset="0"/>
                          <a:ea typeface="+mn-ea"/>
                          <a:cs typeface="Times New Roman" pitchFamily="18" charset="0"/>
                        </a:rPr>
                        <a:t>This comprehensive review offers valuable insights for researchers and practitioners in the field, highlighting the importance of addressing the full range of SQL injection vulnerabilities for improved web application security.</a:t>
                      </a:r>
                      <a:endParaRPr lang="en-IN" sz="1000" dirty="0">
                        <a:latin typeface="Times New Roman" pitchFamily="18" charset="0"/>
                        <a:cs typeface="Times New Roman" pitchFamily="18" charset="0"/>
                      </a:endParaRPr>
                    </a:p>
                  </a:txBody>
                  <a:tcPr/>
                </a:tc>
                <a:extLst>
                  <a:ext uri="{0D108BD9-81ED-4DB2-BD59-A6C34878D82A}">
                    <a16:rowId xmlns:a16="http://schemas.microsoft.com/office/drawing/2014/main" val="3097843794"/>
                  </a:ext>
                </a:extLst>
              </a:tr>
              <a:tr h="1598081">
                <a:tc>
                  <a:txBody>
                    <a:bodyPr/>
                    <a:lstStyle/>
                    <a:p>
                      <a:r>
                        <a:rPr lang="en-US" dirty="0"/>
                        <a:t>2</a:t>
                      </a: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a:ln>
                            <a:noFill/>
                          </a:ln>
                          <a:solidFill>
                            <a:prstClr val="black"/>
                          </a:solidFill>
                          <a:effectLst/>
                          <a:uLnTx/>
                          <a:uFillTx/>
                          <a:latin typeface="Times New Roman" pitchFamily="18" charset="0"/>
                          <a:cs typeface="Times New Roman" pitchFamily="18" charset="0"/>
                        </a:rPr>
                        <a:t>Pietraszek 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black"/>
                          </a:solidFill>
                          <a:effectLst/>
                          <a:uLnTx/>
                          <a:uFillTx/>
                          <a:latin typeface="Times New Roman" pitchFamily="18" charset="0"/>
                          <a:cs typeface="Times New Roman" pitchFamily="18" charset="0"/>
                        </a:rPr>
                        <a:t>Recent Advances in Intrusion Detection. Springer; 2004</a:t>
                      </a:r>
                      <a:endParaRPr kumimoji="0" lang="en-IN" sz="10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Existing intrusion detection systems (IDSs) suffer from inadequate performance, given the constant evolution of new attacks and the rapid increase in network traffic volumes.</a:t>
                      </a:r>
                      <a:endParaRPr lang="en-IN" sz="1000" dirty="0">
                        <a:latin typeface="Times New Roman" pitchFamily="18" charset="0"/>
                        <a:cs typeface="Times New Roman" pitchFamily="18" charset="0"/>
                      </a:endParaRPr>
                    </a:p>
                    <a:p>
                      <a:endParaRPr lang="en-IN" sz="1000"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This paper introduces an adaptive intrusion detection method that combines Principal Component Analysis (PCA) and Support Vector Machines (SVMs) to enhance the accuracy and speed of IDSs.</a:t>
                      </a: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By employing PCA for dimension reduction and SVMs for classification, the method offers improved classification performance, reduced need for parameter tuning, and faster training and detection speeds.</a:t>
                      </a: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The proposed method demonstrates its effectiveness through experimental results on KDD-Cup99 intrusion detection data, showing promise for bolstering the security of computer networks.</a:t>
                      </a:r>
                      <a:endParaRPr lang="en-IN" sz="1000" dirty="0">
                        <a:latin typeface="Times New Roman" pitchFamily="18" charset="0"/>
                        <a:cs typeface="Times New Roman" pitchFamily="18" charset="0"/>
                      </a:endParaRPr>
                    </a:p>
                  </a:txBody>
                  <a:tcPr/>
                </a:tc>
                <a:extLst>
                  <a:ext uri="{0D108BD9-81ED-4DB2-BD59-A6C34878D82A}">
                    <a16:rowId xmlns:a16="http://schemas.microsoft.com/office/drawing/2014/main" val="3396774005"/>
                  </a:ext>
                </a:extLst>
              </a:tr>
              <a:tr h="488207">
                <a:tc>
                  <a:txBody>
                    <a:bodyPr/>
                    <a:lstStyle/>
                    <a:p>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a:txBody>
                  <a:tcPr/>
                </a:tc>
                <a:tc>
                  <a:txBody>
                    <a:bodyPr/>
                    <a:lstStyle/>
                    <a:p>
                      <a:endParaRPr lang="en-IN" sz="1000"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extLst>
                  <a:ext uri="{0D108BD9-81ED-4DB2-BD59-A6C34878D82A}">
                    <a16:rowId xmlns:a16="http://schemas.microsoft.com/office/drawing/2014/main" val="715288033"/>
                  </a:ext>
                </a:extLst>
              </a:tr>
              <a:tr h="488207">
                <a:tc>
                  <a:txBody>
                    <a:bodyPr/>
                    <a:lstStyle/>
                    <a:p>
                      <a:endParaRPr lang="en-IN"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p>
                  </a:txBody>
                  <a:tcPr/>
                </a:tc>
                <a:tc>
                  <a:txBody>
                    <a:bodyPr/>
                    <a:lstStyle/>
                    <a:p>
                      <a:endParaRPr lang="en-IN" sz="1000"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extLst>
                  <a:ext uri="{0D108BD9-81ED-4DB2-BD59-A6C34878D82A}">
                    <a16:rowId xmlns:a16="http://schemas.microsoft.com/office/drawing/2014/main" val="3764279788"/>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2402875804"/>
              </p:ext>
            </p:extLst>
          </p:nvPr>
        </p:nvGraphicFramePr>
        <p:xfrm>
          <a:off x="76200" y="488597"/>
          <a:ext cx="8991600" cy="7980193"/>
        </p:xfrm>
        <a:graphic>
          <a:graphicData uri="http://schemas.openxmlformats.org/drawingml/2006/table">
            <a:tbl>
              <a:tblPr firstRow="1" bandRow="1">
                <a:tableStyleId>{5C22544A-7EE6-4342-B048-85BDC9FD1C3A}</a:tableStyleId>
              </a:tblPr>
              <a:tblGrid>
                <a:gridCol w="580103">
                  <a:extLst>
                    <a:ext uri="{9D8B030D-6E8A-4147-A177-3AD203B41FA5}">
                      <a16:colId xmlns:a16="http://schemas.microsoft.com/office/drawing/2014/main" val="432745929"/>
                    </a:ext>
                  </a:extLst>
                </a:gridCol>
                <a:gridCol w="1128818">
                  <a:extLst>
                    <a:ext uri="{9D8B030D-6E8A-4147-A177-3AD203B41FA5}">
                      <a16:colId xmlns:a16="http://schemas.microsoft.com/office/drawing/2014/main" val="1998233565"/>
                    </a:ext>
                  </a:extLst>
                </a:gridCol>
                <a:gridCol w="1096475">
                  <a:extLst>
                    <a:ext uri="{9D8B030D-6E8A-4147-A177-3AD203B41FA5}">
                      <a16:colId xmlns:a16="http://schemas.microsoft.com/office/drawing/2014/main" val="3760181125"/>
                    </a:ext>
                  </a:extLst>
                </a:gridCol>
                <a:gridCol w="1918301">
                  <a:extLst>
                    <a:ext uri="{9D8B030D-6E8A-4147-A177-3AD203B41FA5}">
                      <a16:colId xmlns:a16="http://schemas.microsoft.com/office/drawing/2014/main" val="1470764825"/>
                    </a:ext>
                  </a:extLst>
                </a:gridCol>
                <a:gridCol w="1978637">
                  <a:extLst>
                    <a:ext uri="{9D8B030D-6E8A-4147-A177-3AD203B41FA5}">
                      <a16:colId xmlns:a16="http://schemas.microsoft.com/office/drawing/2014/main" val="3423994347"/>
                    </a:ext>
                  </a:extLst>
                </a:gridCol>
                <a:gridCol w="2289266">
                  <a:extLst>
                    <a:ext uri="{9D8B030D-6E8A-4147-A177-3AD203B41FA5}">
                      <a16:colId xmlns:a16="http://schemas.microsoft.com/office/drawing/2014/main" val="635663868"/>
                    </a:ext>
                  </a:extLst>
                </a:gridCol>
              </a:tblGrid>
              <a:tr h="1365739">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796852">
                <a:tc>
                  <a:txBody>
                    <a:bodyPr/>
                    <a:lstStyle/>
                    <a:p>
                      <a:r>
                        <a:rPr lang="en-US" dirty="0"/>
                        <a:t>3</a:t>
                      </a:r>
                      <a:endParaRPr lang="en-IN"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IN" sz="1000" dirty="0">
                          <a:latin typeface="Times New Roman" pitchFamily="18" charset="0"/>
                          <a:cs typeface="Times New Roman" pitchFamily="18" charset="0"/>
                        </a:rPr>
                        <a:t>Wassermann G et. al., </a:t>
                      </a:r>
                    </a:p>
                    <a:p>
                      <a:pPr marL="0" marR="0" indent="0" defTabSz="914400" eaLnBrk="1" fontAlgn="auto" latinLnBrk="0" hangingPunct="1">
                        <a:lnSpc>
                          <a:spcPct val="100000"/>
                        </a:lnSpc>
                        <a:spcBef>
                          <a:spcPts val="0"/>
                        </a:spcBef>
                        <a:spcAft>
                          <a:spcPts val="0"/>
                        </a:spcAft>
                        <a:buClrTx/>
                        <a:buSzTx/>
                        <a:buFontTx/>
                        <a:buNone/>
                        <a:tabLst/>
                        <a:defRPr/>
                      </a:pPr>
                      <a:r>
                        <a:rPr lang="en-IN" sz="1000" dirty="0">
                          <a:latin typeface="Times New Roman" pitchFamily="18" charset="0"/>
                          <a:cs typeface="Times New Roman" pitchFamily="18" charset="0"/>
                        </a:rPr>
                        <a:t>IEEE 2008</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Web applications are highly susceptible to cross-site scripting (XSS) attacks due to insufficient input validation, and existing methods for detecting XSS vulnerabilities often yield false positives or miss real vulnerabilities.</a:t>
                      </a: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This paper introduces a static analysis approach that directly addresses weak or absent input validation for detecting XSS vulnerabilities by combining tainted information flow and string analysis.</a:t>
                      </a: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By formalizing a policy based on industry standards, open-source code, and browser documentation, the approach offers effective checking algorithms and has been implemented and evaluated, successfully identifying both known and previously unknown vulnerabilities in real-world web applications.</a:t>
                      </a: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The proposed approach provides a more robust and accurate method for identifying XSS vulnerabilities, addressing a significant security concern in web applications and improving the reliability of detection.</a:t>
                      </a:r>
                      <a:endParaRPr lang="en-IN" sz="1000" dirty="0">
                        <a:latin typeface="Times New Roman" pitchFamily="18" charset="0"/>
                        <a:cs typeface="Times New Roman" pitchFamily="18" charset="0"/>
                      </a:endParaRPr>
                    </a:p>
                  </a:txBody>
                  <a:tcPr/>
                </a:tc>
                <a:extLst>
                  <a:ext uri="{0D108BD9-81ED-4DB2-BD59-A6C34878D82A}">
                    <a16:rowId xmlns:a16="http://schemas.microsoft.com/office/drawing/2014/main" val="3097843794"/>
                  </a:ext>
                </a:extLst>
              </a:tr>
              <a:tr h="1912035">
                <a:tc>
                  <a:txBody>
                    <a:bodyPr/>
                    <a:lstStyle/>
                    <a:p>
                      <a:r>
                        <a:rPr lang="en-US" dirty="0"/>
                        <a:t>4</a:t>
                      </a:r>
                      <a:endParaRPr lang="en-IN"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it-IT" sz="1000" dirty="0">
                          <a:latin typeface="Times New Roman" pitchFamily="18" charset="0"/>
                          <a:cs typeface="Times New Roman" pitchFamily="18" charset="0"/>
                        </a:rPr>
                        <a:t>Di Pietro R, Mancini LV</a:t>
                      </a:r>
                    </a:p>
                    <a:p>
                      <a:pPr marL="0" marR="0" indent="0" defTabSz="914400" eaLnBrk="1" fontAlgn="auto" latinLnBrk="0" hangingPunct="1">
                        <a:lnSpc>
                          <a:spcPct val="100000"/>
                        </a:lnSpc>
                        <a:spcBef>
                          <a:spcPts val="0"/>
                        </a:spcBef>
                        <a:spcAft>
                          <a:spcPts val="0"/>
                        </a:spcAft>
                        <a:buClrTx/>
                        <a:buSzTx/>
                        <a:buFontTx/>
                        <a:buNone/>
                        <a:tabLst/>
                        <a:defRPr/>
                      </a:pPr>
                      <a:r>
                        <a:rPr lang="en-IN" sz="1000" dirty="0">
                          <a:latin typeface="Times New Roman" pitchFamily="18" charset="0"/>
                          <a:cs typeface="Times New Roman" pitchFamily="18" charset="0"/>
                        </a:rPr>
                        <a:t>Springer; 2008. </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Understanding and assessing Intrusion Detection Systems (IDSs) is crucial for site security officers, administrators, and system programmers to make informed decisions about selecting and using these systems effectively.</a:t>
                      </a: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This paper offers a classification of various IDS design and implementation approaches, shedding light on their practical utility and assists in the evaluation of performance metrics.</a:t>
                      </a:r>
                      <a:endParaRPr lang="en-IN" sz="1000" dirty="0">
                        <a:latin typeface="Times New Roman" pitchFamily="18" charset="0"/>
                        <a:cs typeface="Times New Roman" pitchFamily="18" charset="0"/>
                      </a:endParaRPr>
                    </a:p>
                  </a:txBody>
                  <a:tcPr/>
                </a:tc>
                <a:tc>
                  <a:txBody>
                    <a:bodyPr/>
                    <a:lstStyle/>
                    <a:p>
                      <a:r>
                        <a:rPr lang="en-US" sz="1000" dirty="0">
                          <a:latin typeface="Times New Roman" pitchFamily="18" charset="0"/>
                          <a:cs typeface="Times New Roman" pitchFamily="18" charset="0"/>
                        </a:rPr>
                        <a:t>By providing insights into IDS design, implementation, and performance measurements, the paper equips security professionals and administrators with the knowledge needed to make well-informed choices and to effectively evaluate and use intrusion detection systems.</a:t>
                      </a:r>
                    </a:p>
                    <a:p>
                      <a:endParaRPr lang="en-US"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The paper addresses the importance of understanding IDSs in the context of site security and the need for practical guidance to navigate their design, implementation, and performance assessment. This knowledge is essential in maintaining robust security measures.</a:t>
                      </a:r>
                      <a:endParaRPr lang="en-IN" sz="1000" dirty="0">
                        <a:latin typeface="Times New Roman" pitchFamily="18" charset="0"/>
                        <a:cs typeface="Times New Roman" pitchFamily="18" charset="0"/>
                      </a:endParaRPr>
                    </a:p>
                  </a:txBody>
                  <a:tcPr/>
                </a:tc>
                <a:extLst>
                  <a:ext uri="{0D108BD9-81ED-4DB2-BD59-A6C34878D82A}">
                    <a16:rowId xmlns:a16="http://schemas.microsoft.com/office/drawing/2014/main" val="3396774005"/>
                  </a:ext>
                </a:extLst>
              </a:tr>
              <a:tr h="853587">
                <a:tc>
                  <a:txBody>
                    <a:bodyPr/>
                    <a:lstStyle/>
                    <a:p>
                      <a:endParaRPr lang="en-IN"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extLst>
                  <a:ext uri="{0D108BD9-81ED-4DB2-BD59-A6C34878D82A}">
                    <a16:rowId xmlns:a16="http://schemas.microsoft.com/office/drawing/2014/main" val="715288033"/>
                  </a:ext>
                </a:extLst>
              </a:tr>
              <a:tr h="853587">
                <a:tc>
                  <a:txBody>
                    <a:bodyPr/>
                    <a:lstStyle/>
                    <a:p>
                      <a:endParaRPr lang="en-IN"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extLst>
                  <a:ext uri="{0D108BD9-81ED-4DB2-BD59-A6C34878D82A}">
                    <a16:rowId xmlns:a16="http://schemas.microsoft.com/office/drawing/2014/main" val="3764279788"/>
                  </a:ext>
                </a:extLst>
              </a:tr>
            </a:tbl>
          </a:graphicData>
        </a:graphic>
      </p:graphicFrame>
    </p:spTree>
    <p:extLst>
      <p:ext uri="{BB962C8B-B14F-4D97-AF65-F5344CB8AC3E}">
        <p14:creationId xmlns:p14="http://schemas.microsoft.com/office/powerpoint/2010/main" val="3757994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756107267"/>
              </p:ext>
            </p:extLst>
          </p:nvPr>
        </p:nvGraphicFramePr>
        <p:xfrm>
          <a:off x="59636" y="733268"/>
          <a:ext cx="8991600" cy="5920844"/>
        </p:xfrm>
        <a:graphic>
          <a:graphicData uri="http://schemas.openxmlformats.org/drawingml/2006/table">
            <a:tbl>
              <a:tblPr firstRow="1" bandRow="1">
                <a:tableStyleId>{5C22544A-7EE6-4342-B048-85BDC9FD1C3A}</a:tableStyleId>
              </a:tblPr>
              <a:tblGrid>
                <a:gridCol w="580103">
                  <a:extLst>
                    <a:ext uri="{9D8B030D-6E8A-4147-A177-3AD203B41FA5}">
                      <a16:colId xmlns:a16="http://schemas.microsoft.com/office/drawing/2014/main" val="432745929"/>
                    </a:ext>
                  </a:extLst>
                </a:gridCol>
                <a:gridCol w="1128818">
                  <a:extLst>
                    <a:ext uri="{9D8B030D-6E8A-4147-A177-3AD203B41FA5}">
                      <a16:colId xmlns:a16="http://schemas.microsoft.com/office/drawing/2014/main" val="1998233565"/>
                    </a:ext>
                  </a:extLst>
                </a:gridCol>
                <a:gridCol w="1096475">
                  <a:extLst>
                    <a:ext uri="{9D8B030D-6E8A-4147-A177-3AD203B41FA5}">
                      <a16:colId xmlns:a16="http://schemas.microsoft.com/office/drawing/2014/main" val="3760181125"/>
                    </a:ext>
                  </a:extLst>
                </a:gridCol>
                <a:gridCol w="1918301">
                  <a:extLst>
                    <a:ext uri="{9D8B030D-6E8A-4147-A177-3AD203B41FA5}">
                      <a16:colId xmlns:a16="http://schemas.microsoft.com/office/drawing/2014/main" val="1470764825"/>
                    </a:ext>
                  </a:extLst>
                </a:gridCol>
                <a:gridCol w="1978637">
                  <a:extLst>
                    <a:ext uri="{9D8B030D-6E8A-4147-A177-3AD203B41FA5}">
                      <a16:colId xmlns:a16="http://schemas.microsoft.com/office/drawing/2014/main" val="3423994347"/>
                    </a:ext>
                  </a:extLst>
                </a:gridCol>
                <a:gridCol w="2289266">
                  <a:extLst>
                    <a:ext uri="{9D8B030D-6E8A-4147-A177-3AD203B41FA5}">
                      <a16:colId xmlns:a16="http://schemas.microsoft.com/office/drawing/2014/main" val="635663868"/>
                    </a:ext>
                  </a:extLst>
                </a:gridCol>
              </a:tblGrid>
              <a:tr h="762084">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726821">
                <a:tc>
                  <a:txBody>
                    <a:bodyPr/>
                    <a:lstStyle/>
                    <a:p>
                      <a:r>
                        <a:rPr lang="en-US" dirty="0"/>
                        <a:t>5</a:t>
                      </a:r>
                      <a:endParaRPr lang="en-IN"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pt-BR" sz="1000" dirty="0">
                          <a:latin typeface="Times New Roman" pitchFamily="18" charset="0"/>
                          <a:cs typeface="Times New Roman" pitchFamily="18" charset="0"/>
                        </a:rPr>
                        <a:t>Qie X, Pang R, Peterson L</a:t>
                      </a:r>
                    </a:p>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a:ea typeface="Times New Roman"/>
                        </a:rPr>
                        <a:t>ACM SIGOPS </a:t>
                      </a:r>
                      <a:r>
                        <a:rPr lang="en-US" sz="1000" dirty="0" err="1">
                          <a:latin typeface="Times New Roman"/>
                          <a:ea typeface="Times New Roman"/>
                        </a:rPr>
                        <a:t>Oper</a:t>
                      </a:r>
                      <a:r>
                        <a:rPr lang="en-US" sz="1000" dirty="0">
                          <a:latin typeface="Times New Roman"/>
                          <a:ea typeface="Times New Roman"/>
                        </a:rPr>
                        <a:t> </a:t>
                      </a:r>
                      <a:r>
                        <a:rPr lang="en-US" sz="1000" dirty="0" err="1">
                          <a:latin typeface="Times New Roman"/>
                          <a:ea typeface="Times New Roman"/>
                        </a:rPr>
                        <a:t>Syst</a:t>
                      </a:r>
                      <a:r>
                        <a:rPr lang="en-US" sz="1000" dirty="0">
                          <a:latin typeface="Times New Roman"/>
                          <a:ea typeface="Times New Roman"/>
                        </a:rPr>
                        <a:t> Rev. 2002</a:t>
                      </a: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Programmers often prioritize functionality over security, leading to undetected Denial of Service (</a:t>
                      </a:r>
                      <a:r>
                        <a:rPr lang="en-US" sz="1000" dirty="0" err="1">
                          <a:latin typeface="Times New Roman" pitchFamily="18" charset="0"/>
                          <a:cs typeface="Times New Roman" pitchFamily="18" charset="0"/>
                        </a:rPr>
                        <a:t>DoS</a:t>
                      </a:r>
                      <a:r>
                        <a:rPr lang="en-US" sz="1000" dirty="0">
                          <a:latin typeface="Times New Roman" pitchFamily="18" charset="0"/>
                          <a:cs typeface="Times New Roman" pitchFamily="18" charset="0"/>
                        </a:rPr>
                        <a:t>) vulnerabilities in software, leaving systems susceptible to attacks.</a:t>
                      </a: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The paper introduces a toolkit that allows programmers to systematically inject protection mechanisms into the code, making software more defensive by enabling it to detect and respond to resource abuse.</a:t>
                      </a: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The toolkit provides an API for code annotation, which, at runtime, acts as both sensors and actuators, actively monitoring for resource abuse and taking necessary action when detected, thus enhancing the software's resistance to </a:t>
                      </a:r>
                      <a:r>
                        <a:rPr lang="en-US" sz="1000" dirty="0" err="1">
                          <a:latin typeface="Times New Roman" pitchFamily="18" charset="0"/>
                          <a:cs typeface="Times New Roman" pitchFamily="18" charset="0"/>
                        </a:rPr>
                        <a:t>DoS</a:t>
                      </a:r>
                      <a:r>
                        <a:rPr lang="en-US" sz="1000" dirty="0">
                          <a:latin typeface="Times New Roman" pitchFamily="18" charset="0"/>
                          <a:cs typeface="Times New Roman" pitchFamily="18" charset="0"/>
                        </a:rPr>
                        <a:t> attacks.</a:t>
                      </a: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This approach shifts the paradigm from reactive security measures to proactive software defense, reducing the likelihood and impact of </a:t>
                      </a:r>
                      <a:r>
                        <a:rPr lang="en-US" sz="1000" dirty="0" err="1">
                          <a:latin typeface="Times New Roman" pitchFamily="18" charset="0"/>
                          <a:cs typeface="Times New Roman" pitchFamily="18" charset="0"/>
                        </a:rPr>
                        <a:t>DoS</a:t>
                      </a:r>
                      <a:r>
                        <a:rPr lang="en-US" sz="1000" dirty="0">
                          <a:latin typeface="Times New Roman" pitchFamily="18" charset="0"/>
                          <a:cs typeface="Times New Roman" pitchFamily="18" charset="0"/>
                        </a:rPr>
                        <a:t> attacks by integrating protection mechanisms directly into the code.</a:t>
                      </a:r>
                      <a:endParaRPr lang="en-IN" sz="1000" dirty="0">
                        <a:latin typeface="Times New Roman" pitchFamily="18" charset="0"/>
                        <a:cs typeface="Times New Roman" pitchFamily="18" charset="0"/>
                      </a:endParaRPr>
                    </a:p>
                  </a:txBody>
                  <a:tcPr/>
                </a:tc>
                <a:extLst>
                  <a:ext uri="{0D108BD9-81ED-4DB2-BD59-A6C34878D82A}">
                    <a16:rowId xmlns:a16="http://schemas.microsoft.com/office/drawing/2014/main" val="3097843794"/>
                  </a:ext>
                </a:extLst>
              </a:tr>
              <a:tr h="2000920">
                <a:tc>
                  <a:txBody>
                    <a:bodyPr/>
                    <a:lstStyle/>
                    <a:p>
                      <a:r>
                        <a:rPr lang="en-US" dirty="0"/>
                        <a:t>6</a:t>
                      </a:r>
                      <a:endParaRPr lang="en-IN"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IN" sz="1000" dirty="0">
                          <a:latin typeface="Times New Roman" pitchFamily="18" charset="0"/>
                          <a:cs typeface="Times New Roman" pitchFamily="18" charset="0"/>
                        </a:rPr>
                        <a:t>Ben-Asher N, Gonzalez C</a:t>
                      </a:r>
                    </a:p>
                    <a:p>
                      <a:pPr marL="0" marR="0" indent="0" defTabSz="914400" eaLnBrk="1" fontAlgn="auto" latinLnBrk="0" hangingPunct="1">
                        <a:lnSpc>
                          <a:spcPct val="100000"/>
                        </a:lnSpc>
                        <a:spcBef>
                          <a:spcPts val="0"/>
                        </a:spcBef>
                        <a:spcAft>
                          <a:spcPts val="0"/>
                        </a:spcAft>
                        <a:buClrTx/>
                        <a:buSzTx/>
                        <a:buFontTx/>
                        <a:buNone/>
                        <a:tabLst/>
                        <a:defRPr/>
                      </a:pPr>
                      <a:r>
                        <a:rPr lang="en-IN" sz="1000" dirty="0" err="1">
                          <a:latin typeface="Times New Roman" pitchFamily="18" charset="0"/>
                          <a:cs typeface="Times New Roman" pitchFamily="18" charset="0"/>
                        </a:rPr>
                        <a:t>Comput</a:t>
                      </a:r>
                      <a:r>
                        <a:rPr lang="en-IN" sz="1000" dirty="0">
                          <a:latin typeface="Times New Roman" pitchFamily="18" charset="0"/>
                          <a:cs typeface="Times New Roman" pitchFamily="18" charset="0"/>
                        </a:rPr>
                        <a:t> Hum </a:t>
                      </a:r>
                      <a:r>
                        <a:rPr lang="en-IN" sz="1000" dirty="0" err="1">
                          <a:latin typeface="Times New Roman" pitchFamily="18" charset="0"/>
                          <a:cs typeface="Times New Roman" pitchFamily="18" charset="0"/>
                        </a:rPr>
                        <a:t>Behav</a:t>
                      </a:r>
                      <a:r>
                        <a:rPr lang="en-IN" sz="1000" dirty="0">
                          <a:latin typeface="Times New Roman" pitchFamily="18" charset="0"/>
                          <a:cs typeface="Times New Roman" pitchFamily="18" charset="0"/>
                        </a:rPr>
                        <a:t>. 2015</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err="1">
                          <a:latin typeface="Times New Roman" pitchFamily="18" charset="0"/>
                          <a:cs typeface="Times New Roman" pitchFamily="18" charset="0"/>
                        </a:rPr>
                        <a:t>Cybersecurity</a:t>
                      </a:r>
                      <a:r>
                        <a:rPr lang="en-US" sz="1000" dirty="0">
                          <a:latin typeface="Times New Roman" pitchFamily="18" charset="0"/>
                          <a:cs typeface="Times New Roman" pitchFamily="18" charset="0"/>
                        </a:rPr>
                        <a:t> requires individuals to analyze extensive network data and make informed decisions about potential threats, a task that benefits from domain knowledge and cognitive abilities.</a:t>
                      </a: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This study develops a simplified Intrusion Detection System (IDS) to investigate the impact of knowledge in network operations and information security on intrusion detection in a controlled network environment.</a:t>
                      </a: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The research reveals that while knowledge in </a:t>
                      </a:r>
                      <a:r>
                        <a:rPr lang="en-US" sz="1000" dirty="0" err="1">
                          <a:latin typeface="Times New Roman" pitchFamily="18" charset="0"/>
                          <a:cs typeface="Times New Roman" pitchFamily="18" charset="0"/>
                        </a:rPr>
                        <a:t>cybersecurity</a:t>
                      </a:r>
                      <a:r>
                        <a:rPr lang="en-US" sz="1000" dirty="0">
                          <a:latin typeface="Times New Roman" pitchFamily="18" charset="0"/>
                          <a:cs typeface="Times New Roman" pitchFamily="18" charset="0"/>
                        </a:rPr>
                        <a:t> aids in detecting malicious events and distinguishing between attack types, the situational awareness of the specific network being monitored is crucial for making accurate intrusion detection decisions.</a:t>
                      </a: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The study highlights the interplay between domain knowledge, cognitive processes, and situational awareness in effective intrusion detection, offering insights into improving </a:t>
                      </a:r>
                      <a:r>
                        <a:rPr lang="en-US" sz="1000" dirty="0" err="1">
                          <a:latin typeface="Times New Roman" pitchFamily="18" charset="0"/>
                          <a:cs typeface="Times New Roman" pitchFamily="18" charset="0"/>
                        </a:rPr>
                        <a:t>cybersecurity</a:t>
                      </a:r>
                      <a:r>
                        <a:rPr lang="en-US" sz="1000" dirty="0">
                          <a:latin typeface="Times New Roman" pitchFamily="18" charset="0"/>
                          <a:cs typeface="Times New Roman" pitchFamily="18" charset="0"/>
                        </a:rPr>
                        <a:t> strategies by considering these factors.</a:t>
                      </a:r>
                      <a:endParaRPr lang="en-IN" sz="1000" dirty="0">
                        <a:latin typeface="Times New Roman" pitchFamily="18" charset="0"/>
                        <a:cs typeface="Times New Roman" pitchFamily="18" charset="0"/>
                      </a:endParaRPr>
                    </a:p>
                  </a:txBody>
                  <a:tcPr/>
                </a:tc>
                <a:extLst>
                  <a:ext uri="{0D108BD9-81ED-4DB2-BD59-A6C34878D82A}">
                    <a16:rowId xmlns:a16="http://schemas.microsoft.com/office/drawing/2014/main" val="3396774005"/>
                  </a:ext>
                </a:extLst>
              </a:tr>
              <a:tr h="476302">
                <a:tc>
                  <a:txBody>
                    <a:bodyPr/>
                    <a:lstStyle/>
                    <a:p>
                      <a:endParaRPr lang="en-IN"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extLst>
                  <a:ext uri="{0D108BD9-81ED-4DB2-BD59-A6C34878D82A}">
                    <a16:rowId xmlns:a16="http://schemas.microsoft.com/office/drawing/2014/main" val="715288033"/>
                  </a:ext>
                </a:extLst>
              </a:tr>
              <a:tr h="476302">
                <a:tc>
                  <a:txBody>
                    <a:bodyPr/>
                    <a:lstStyle/>
                    <a:p>
                      <a:endParaRPr lang="en-IN"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itchFamily="18" charset="0"/>
                        <a:cs typeface="Times New Roman" pitchFamily="18" charset="0"/>
                      </a:endParaRPr>
                    </a:p>
                  </a:txBody>
                  <a:tcPr/>
                </a:tc>
                <a:extLst>
                  <a:ext uri="{0D108BD9-81ED-4DB2-BD59-A6C34878D82A}">
                    <a16:rowId xmlns:a16="http://schemas.microsoft.com/office/drawing/2014/main" val="3764279788"/>
                  </a:ext>
                </a:extLst>
              </a:tr>
            </a:tbl>
          </a:graphicData>
        </a:graphic>
      </p:graphicFrame>
    </p:spTree>
    <p:extLst>
      <p:ext uri="{BB962C8B-B14F-4D97-AF65-F5344CB8AC3E}">
        <p14:creationId xmlns:p14="http://schemas.microsoft.com/office/powerpoint/2010/main" val="2566204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2808859802"/>
              </p:ext>
            </p:extLst>
          </p:nvPr>
        </p:nvGraphicFramePr>
        <p:xfrm>
          <a:off x="76200" y="500329"/>
          <a:ext cx="8991600" cy="3727269"/>
        </p:xfrm>
        <a:graphic>
          <a:graphicData uri="http://schemas.openxmlformats.org/drawingml/2006/table">
            <a:tbl>
              <a:tblPr firstRow="1" bandRow="1">
                <a:tableStyleId>{5C22544A-7EE6-4342-B048-85BDC9FD1C3A}</a:tableStyleId>
              </a:tblPr>
              <a:tblGrid>
                <a:gridCol w="580103">
                  <a:extLst>
                    <a:ext uri="{9D8B030D-6E8A-4147-A177-3AD203B41FA5}">
                      <a16:colId xmlns:a16="http://schemas.microsoft.com/office/drawing/2014/main" val="432745929"/>
                    </a:ext>
                  </a:extLst>
                </a:gridCol>
                <a:gridCol w="1128818">
                  <a:extLst>
                    <a:ext uri="{9D8B030D-6E8A-4147-A177-3AD203B41FA5}">
                      <a16:colId xmlns:a16="http://schemas.microsoft.com/office/drawing/2014/main" val="1998233565"/>
                    </a:ext>
                  </a:extLst>
                </a:gridCol>
                <a:gridCol w="1096475">
                  <a:extLst>
                    <a:ext uri="{9D8B030D-6E8A-4147-A177-3AD203B41FA5}">
                      <a16:colId xmlns:a16="http://schemas.microsoft.com/office/drawing/2014/main" val="3760181125"/>
                    </a:ext>
                  </a:extLst>
                </a:gridCol>
                <a:gridCol w="1918301">
                  <a:extLst>
                    <a:ext uri="{9D8B030D-6E8A-4147-A177-3AD203B41FA5}">
                      <a16:colId xmlns:a16="http://schemas.microsoft.com/office/drawing/2014/main" val="1470764825"/>
                    </a:ext>
                  </a:extLst>
                </a:gridCol>
                <a:gridCol w="1978637">
                  <a:extLst>
                    <a:ext uri="{9D8B030D-6E8A-4147-A177-3AD203B41FA5}">
                      <a16:colId xmlns:a16="http://schemas.microsoft.com/office/drawing/2014/main" val="3423994347"/>
                    </a:ext>
                  </a:extLst>
                </a:gridCol>
                <a:gridCol w="2289266">
                  <a:extLst>
                    <a:ext uri="{9D8B030D-6E8A-4147-A177-3AD203B41FA5}">
                      <a16:colId xmlns:a16="http://schemas.microsoft.com/office/drawing/2014/main" val="635663868"/>
                    </a:ext>
                  </a:extLst>
                </a:gridCol>
              </a:tblGrid>
              <a:tr h="1807029">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129393">
                <a:tc>
                  <a:txBody>
                    <a:bodyPr/>
                    <a:lstStyle/>
                    <a:p>
                      <a:r>
                        <a:rPr lang="en-US" dirty="0"/>
                        <a:t>7</a:t>
                      </a: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dirty="0" err="1">
                          <a:ln>
                            <a:noFill/>
                          </a:ln>
                          <a:solidFill>
                            <a:prstClr val="black"/>
                          </a:solidFill>
                          <a:effectLst/>
                          <a:uLnTx/>
                          <a:uFillTx/>
                          <a:latin typeface="Times New Roman" pitchFamily="18" charset="0"/>
                          <a:cs typeface="Times New Roman" pitchFamily="18" charset="0"/>
                        </a:rPr>
                        <a:t>Pietraszek</a:t>
                      </a:r>
                      <a:r>
                        <a:rPr kumimoji="0" lang="en-IN" sz="10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Recent Advances in Intrusion Detection. Springer; 2004</a:t>
                      </a:r>
                      <a:endParaRPr kumimoji="0" lang="en-IN" sz="10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Intrusion Detection Systems (IDSs) generate a high volume of alerts, primarily false positives, which challenges human analysts in accurately identifying true security threats.</a:t>
                      </a: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The paper introduces ALAC (Adaptive Learner for Alert Classification), a novel system that adaptively learns from human analysts to classify alerts into true positives and false</a:t>
                      </a: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ALAC leverages machine learning and high-confidence alert classification to autonomously process alerts, enhancing the efficiency of the intrusion detection process and improving the accuracy of threat detection.</a:t>
                      </a:r>
                      <a:endParaRPr lang="en-IN" sz="10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itchFamily="18" charset="0"/>
                          <a:cs typeface="Times New Roman" pitchFamily="18" charset="0"/>
                        </a:rPr>
                        <a:t>This approach offers a promising solution to address the false positive problem, providing a valuable tool for enhancing the effectiveness of IDSs and the productivity of security analysts.</a:t>
                      </a:r>
                      <a:endParaRPr lang="en-IN" sz="1000" dirty="0">
                        <a:latin typeface="Times New Roman" pitchFamily="18" charset="0"/>
                        <a:cs typeface="Times New Roman" pitchFamily="18" charset="0"/>
                      </a:endParaRPr>
                    </a:p>
                  </a:txBody>
                  <a:tcPr/>
                </a:tc>
                <a:extLst>
                  <a:ext uri="{0D108BD9-81ED-4DB2-BD59-A6C34878D82A}">
                    <a16:rowId xmlns:a16="http://schemas.microsoft.com/office/drawing/2014/main" val="3097843794"/>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a:extLst>
              <a:ext uri="{FF2B5EF4-FFF2-40B4-BE49-F238E27FC236}">
                <a16:creationId xmlns:a16="http://schemas.microsoft.com/office/drawing/2014/main" id="{DF3E5C38-F0D7-9BEC-B549-6CF77EE4ACE5}"/>
              </a:ext>
            </a:extLst>
          </p:cNvPr>
          <p:cNvSpPr txBox="1"/>
          <p:nvPr/>
        </p:nvSpPr>
        <p:spPr>
          <a:xfrm>
            <a:off x="304800" y="1265382"/>
            <a:ext cx="8381160" cy="1992661"/>
          </a:xfrm>
          <a:prstGeom prst="rect">
            <a:avLst/>
          </a:prstGeom>
          <a:noFill/>
        </p:spPr>
        <p:txBody>
          <a:bodyPr wrap="square">
            <a:spAutoFit/>
          </a:bodyPr>
          <a:lstStyle/>
          <a:p>
            <a:pPr algn="just">
              <a:lnSpc>
                <a:spcPct val="150000"/>
              </a:lnSpc>
            </a:pPr>
            <a:r>
              <a:rPr lang="en-US" sz="1400" dirty="0">
                <a:latin typeface="Times New Roman" pitchFamily="18" charset="0"/>
                <a:cs typeface="Times New Roman" pitchFamily="18" charset="0"/>
              </a:rPr>
              <a:t>Existing implementations of intrusion detection systems usually extract features from network packets or string characteristics of input that are manually selected as relevant to attack analysis. Manually selecting features, however, is time-consuming and requires in-depth security domain knowledge. Moreover, large amounts of labeled legitimate and attack request data are needed by supervised learning algorithms to classify normal and abnormal behaviors, which is often expensive and impractical to obtain for production web applications.</a:t>
            </a:r>
          </a:p>
          <a:p>
            <a:pPr algn="just">
              <a:lnSpc>
                <a:spcPct val="150000"/>
              </a:lnSpc>
            </a:pP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1038465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2" name="TextBox 1">
            <a:extLst>
              <a:ext uri="{FF2B5EF4-FFF2-40B4-BE49-F238E27FC236}">
                <a16:creationId xmlns:a16="http://schemas.microsoft.com/office/drawing/2014/main" id="{BA704513-541E-4625-F052-AFCA8D0D3068}"/>
              </a:ext>
            </a:extLst>
          </p:cNvPr>
          <p:cNvSpPr txBox="1"/>
          <p:nvPr/>
        </p:nvSpPr>
        <p:spPr>
          <a:xfrm>
            <a:off x="762000" y="1447800"/>
            <a:ext cx="7620000" cy="1525418"/>
          </a:xfrm>
          <a:prstGeom prst="rect">
            <a:avLst/>
          </a:prstGeom>
          <a:noFill/>
        </p:spPr>
        <p:txBody>
          <a:bodyPr wrap="square" rtlCol="0">
            <a:spAutoFit/>
          </a:bodyPr>
          <a:lstStyle/>
          <a:p>
            <a:pPr>
              <a:lnSpc>
                <a:spcPct val="150000"/>
              </a:lnSpc>
            </a:pPr>
            <a:r>
              <a:rPr lang="en-IN" sz="1600" dirty="0">
                <a:latin typeface="Times New Roman" panose="02020603050405020304" pitchFamily="18" charset="0"/>
                <a:cs typeface="Times New Roman" panose="02020603050405020304" pitchFamily="18" charset="0"/>
              </a:rPr>
              <a:t>Based on our research and references from various citations we generalized that there are many techniques to address web attack detections. We also compared different type of attacks with respect to different models and using RSMT and LSTM models to address this problem is a feasible and optimal approach.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3" name="TextBox 2">
            <a:extLst>
              <a:ext uri="{FF2B5EF4-FFF2-40B4-BE49-F238E27FC236}">
                <a16:creationId xmlns:a16="http://schemas.microsoft.com/office/drawing/2014/main" id="{767E6DC4-5EEB-CFED-00D1-900FBE25FF59}"/>
              </a:ext>
            </a:extLst>
          </p:cNvPr>
          <p:cNvSpPr txBox="1"/>
          <p:nvPr/>
        </p:nvSpPr>
        <p:spPr>
          <a:xfrm>
            <a:off x="457200" y="1295400"/>
            <a:ext cx="8305800" cy="2638992"/>
          </a:xfrm>
          <a:prstGeom prst="rect">
            <a:avLst/>
          </a:prstGeom>
          <a:noFill/>
        </p:spPr>
        <p:txBody>
          <a:bodyPr wrap="square">
            <a:spAutoFit/>
          </a:bodyPr>
          <a:lstStyle/>
          <a:p>
            <a:pPr marR="31115" algn="just">
              <a:lnSpc>
                <a:spcPct val="150000"/>
              </a:lnSpc>
              <a:spcBef>
                <a:spcPts val="1200"/>
              </a:spcBef>
              <a:spcAft>
                <a:spcPts val="1200"/>
              </a:spcAft>
            </a:pPr>
            <a:r>
              <a:rPr lang="en-US" sz="1400" dirty="0">
                <a:effectLst/>
                <a:latin typeface="Times New Roman" panose="02020603050405020304" pitchFamily="18" charset="0"/>
                <a:ea typeface="Times New Roman" panose="02020603050405020304" pitchFamily="18" charset="0"/>
              </a:rPr>
              <a:t>This project describes the architecture and results of applying a supervised end-to-end deep learning approach to automatically detect attacks on web applications. We instrumented and analyzed web applications using the Robust Software Modeling Tool (RSMT), which autonomically monitors and characterizes the runtime behavior of web applications. We then applied a denoising autoencoder to learn a low-dimensional representation of the call traces extracted from application runtime. To validate our intrusion detection system, we created several test applications and synthetic trace datasets and then evaluated the performance of supervised learning against these datasets. While cross validation is widely used in traditional machine learning, it is often not used for evaluating deep learning models because of the great computational cost.</a:t>
            </a:r>
            <a:endParaRPr lang="en-IN" sz="1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4" name="TextBox 3">
            <a:extLst>
              <a:ext uri="{FF2B5EF4-FFF2-40B4-BE49-F238E27FC236}">
                <a16:creationId xmlns:a16="http://schemas.microsoft.com/office/drawing/2014/main" id="{FFB21760-6956-D173-717A-4EB73F42A900}"/>
              </a:ext>
            </a:extLst>
          </p:cNvPr>
          <p:cNvSpPr txBox="1"/>
          <p:nvPr/>
        </p:nvSpPr>
        <p:spPr>
          <a:xfrm>
            <a:off x="228600" y="1219200"/>
            <a:ext cx="8304960" cy="4577985"/>
          </a:xfrm>
          <a:prstGeom prst="rect">
            <a:avLst/>
          </a:prstGeom>
          <a:noFill/>
        </p:spPr>
        <p:txBody>
          <a:bodyPr wrap="square">
            <a:spAutoFit/>
          </a:bodyPr>
          <a:lstStyle/>
          <a:p>
            <a:pPr marL="457200" indent="-457200">
              <a:lnSpc>
                <a:spcPct val="150000"/>
              </a:lnSpc>
            </a:pPr>
            <a:r>
              <a:rPr lang="en-US" sz="1400" dirty="0">
                <a:effectLst/>
                <a:latin typeface="Times New Roman" panose="02020603050405020304" pitchFamily="18" charset="0"/>
                <a:ea typeface="Times New Roman" panose="02020603050405020304" pitchFamily="18" charset="0"/>
              </a:rPr>
              <a:t>[1]	</a:t>
            </a:r>
            <a:r>
              <a:rPr lang="en-US" sz="1400" dirty="0" err="1">
                <a:effectLst/>
                <a:latin typeface="Times New Roman" panose="02020603050405020304" pitchFamily="18" charset="0"/>
                <a:ea typeface="Times New Roman" panose="02020603050405020304" pitchFamily="18" charset="0"/>
              </a:rPr>
              <a:t>Halfond</a:t>
            </a:r>
            <a:r>
              <a:rPr lang="en-US" sz="1400" dirty="0">
                <a:effectLst/>
                <a:latin typeface="Times New Roman" panose="02020603050405020304" pitchFamily="18" charset="0"/>
                <a:ea typeface="Times New Roman" panose="02020603050405020304" pitchFamily="18" charset="0"/>
              </a:rPr>
              <a:t>, W. G., </a:t>
            </a:r>
            <a:r>
              <a:rPr lang="en-US" sz="1400" dirty="0" err="1">
                <a:effectLst/>
                <a:latin typeface="Times New Roman" panose="02020603050405020304" pitchFamily="18" charset="0"/>
                <a:ea typeface="Times New Roman" panose="02020603050405020304" pitchFamily="18" charset="0"/>
              </a:rPr>
              <a:t>Viegas</a:t>
            </a:r>
            <a:r>
              <a:rPr lang="en-US" sz="1400" dirty="0">
                <a:effectLst/>
                <a:latin typeface="Times New Roman" panose="02020603050405020304" pitchFamily="18" charset="0"/>
                <a:ea typeface="Times New Roman" panose="02020603050405020304" pitchFamily="18" charset="0"/>
              </a:rPr>
              <a:t>, J., &amp; </a:t>
            </a:r>
            <a:r>
              <a:rPr lang="en-US" sz="1400" dirty="0" err="1">
                <a:effectLst/>
                <a:latin typeface="Times New Roman" panose="02020603050405020304" pitchFamily="18" charset="0"/>
                <a:ea typeface="Times New Roman" panose="02020603050405020304" pitchFamily="18" charset="0"/>
              </a:rPr>
              <a:t>Orso</a:t>
            </a:r>
            <a:r>
              <a:rPr lang="en-US" sz="1400" dirty="0">
                <a:effectLst/>
                <a:latin typeface="Times New Roman" panose="02020603050405020304" pitchFamily="18" charset="0"/>
                <a:ea typeface="Times New Roman" panose="02020603050405020304" pitchFamily="18" charset="0"/>
              </a:rPr>
              <a:t>, A. (2006, March). A classification of SQL-injection attacks and countermeasures. In Proceedings of the IEEE international symposium on secure software engineering (Vol. 1, pp. 13-15). IEEE.</a:t>
            </a:r>
          </a:p>
          <a:p>
            <a:pPr marL="457200" indent="-457200">
              <a:lnSpc>
                <a:spcPct val="150000"/>
              </a:lnSpc>
            </a:pPr>
            <a:r>
              <a:rPr lang="en-US" sz="1400" dirty="0">
                <a:effectLst/>
                <a:latin typeface="Times New Roman" panose="02020603050405020304" pitchFamily="18" charset="0"/>
                <a:ea typeface="Times New Roman" panose="02020603050405020304" pitchFamily="18" charset="0"/>
              </a:rPr>
              <a:t>[2] 	Xu, X., &amp; Wang, X. (2005, July). An adaptive network intrusion detection method based on PCA and support vector machines. In International conference on advanced data mining and applications (pp. 696-703). Berlin, Heidelberg: Springer Berlin Heidelberg.</a:t>
            </a:r>
            <a:endParaRPr lang="en-IN" sz="1400" dirty="0">
              <a:effectLst/>
              <a:latin typeface="Times New Roman" panose="02020603050405020304" pitchFamily="18" charset="0"/>
              <a:ea typeface="Times New Roman" panose="02020603050405020304" pitchFamily="18" charset="0"/>
            </a:endParaRPr>
          </a:p>
          <a:p>
            <a:pPr marL="457200" indent="-457200">
              <a:lnSpc>
                <a:spcPct val="150000"/>
              </a:lnSpc>
            </a:pPr>
            <a:r>
              <a:rPr lang="en-US" sz="1400" dirty="0">
                <a:effectLst/>
                <a:latin typeface="Times New Roman" panose="02020603050405020304" pitchFamily="18" charset="0"/>
                <a:ea typeface="Times New Roman" panose="02020603050405020304" pitchFamily="18" charset="0"/>
              </a:rPr>
              <a:t>[3] 	</a:t>
            </a:r>
            <a:r>
              <a:rPr lang="en-US" sz="1400" dirty="0" err="1">
                <a:effectLst/>
                <a:latin typeface="Times New Roman" panose="02020603050405020304" pitchFamily="18" charset="0"/>
                <a:ea typeface="Times New Roman" panose="02020603050405020304" pitchFamily="18" charset="0"/>
              </a:rPr>
              <a:t>Pietraszek</a:t>
            </a:r>
            <a:r>
              <a:rPr lang="en-US" sz="1400" dirty="0">
                <a:effectLst/>
                <a:latin typeface="Times New Roman" panose="02020603050405020304" pitchFamily="18" charset="0"/>
                <a:ea typeface="Times New Roman" panose="02020603050405020304" pitchFamily="18" charset="0"/>
              </a:rPr>
              <a:t>, T. (2004). Using adaptive alert classification to reduce false positives in intrusion detection. In Recent Advances in Intrusion Detection: 7th International Symposium, RAID 2004, Sophia Antipolis, France, September 15-17, 2004. Proceedings 7 (pp. 102-124). Springer Berlin Heidelberg.</a:t>
            </a:r>
            <a:endParaRPr lang="en-IN" sz="1400" dirty="0">
              <a:effectLst/>
              <a:latin typeface="Times New Roman" panose="02020603050405020304" pitchFamily="18" charset="0"/>
              <a:ea typeface="Times New Roman" panose="02020603050405020304" pitchFamily="18" charset="0"/>
            </a:endParaRPr>
          </a:p>
          <a:p>
            <a:pPr marL="457200" indent="-457200">
              <a:lnSpc>
                <a:spcPct val="150000"/>
              </a:lnSpc>
            </a:pPr>
            <a:r>
              <a:rPr lang="en-US" sz="1400" dirty="0">
                <a:effectLst/>
                <a:latin typeface="Times New Roman" panose="02020603050405020304" pitchFamily="18" charset="0"/>
                <a:ea typeface="Times New Roman" panose="02020603050405020304" pitchFamily="18" charset="0"/>
              </a:rPr>
              <a:t>[4] 	</a:t>
            </a:r>
            <a:r>
              <a:rPr lang="en-US" sz="1400" dirty="0" err="1">
                <a:effectLst/>
                <a:latin typeface="Times New Roman" panose="02020603050405020304" pitchFamily="18" charset="0"/>
                <a:ea typeface="Times New Roman" panose="02020603050405020304" pitchFamily="18" charset="0"/>
              </a:rPr>
              <a:t>Krizhevsky</a:t>
            </a:r>
            <a:r>
              <a:rPr lang="en-US" sz="1400" dirty="0">
                <a:effectLst/>
                <a:latin typeface="Times New Roman" panose="02020603050405020304" pitchFamily="18" charset="0"/>
                <a:ea typeface="Times New Roman" panose="02020603050405020304" pitchFamily="18" charset="0"/>
              </a:rPr>
              <a:t>, A., </a:t>
            </a:r>
            <a:r>
              <a:rPr lang="en-US" sz="1400" dirty="0" err="1">
                <a:effectLst/>
                <a:latin typeface="Times New Roman" panose="02020603050405020304" pitchFamily="18" charset="0"/>
                <a:ea typeface="Times New Roman" panose="02020603050405020304" pitchFamily="18" charset="0"/>
              </a:rPr>
              <a:t>Sutskever</a:t>
            </a:r>
            <a:r>
              <a:rPr lang="en-US" sz="1400" dirty="0">
                <a:effectLst/>
                <a:latin typeface="Times New Roman" panose="02020603050405020304" pitchFamily="18" charset="0"/>
                <a:ea typeface="Times New Roman" panose="02020603050405020304" pitchFamily="18" charset="0"/>
              </a:rPr>
              <a:t>, I., &amp; Hinton, G. E. (2017). ImageNet classification with deep convolutional neural networks. Communications of the ACM, 60(6), 84-90.</a:t>
            </a:r>
            <a:endParaRPr lang="en-IN" sz="1400" dirty="0">
              <a:effectLst/>
              <a:latin typeface="Times New Roman" panose="02020603050405020304" pitchFamily="18" charset="0"/>
              <a:ea typeface="Times New Roman" panose="02020603050405020304" pitchFamily="18" charset="0"/>
            </a:endParaRPr>
          </a:p>
          <a:p>
            <a:pPr marL="457200" indent="-457200">
              <a:lnSpc>
                <a:spcPct val="150000"/>
              </a:lnSpc>
            </a:pPr>
            <a:r>
              <a:rPr lang="en-US" sz="1400" dirty="0">
                <a:effectLst/>
                <a:latin typeface="Times New Roman" panose="02020603050405020304" pitchFamily="18" charset="0"/>
                <a:ea typeface="Times New Roman" panose="02020603050405020304" pitchFamily="18" charset="0"/>
              </a:rPr>
              <a:t>[5]	Wassermann, G., &amp; Su, Z. (2008, May). Static detection of cross-site scripting vulnerabilities. In Proceedings of the 30th international conference on Software engineering (pp. 171-180).</a:t>
            </a:r>
            <a:endParaRPr lang="en-IN" sz="1400" dirty="0">
              <a:effectLst/>
              <a:latin typeface="Times New Roman" panose="02020603050405020304" pitchFamily="18" charset="0"/>
              <a:ea typeface="Times New Roman" panose="02020603050405020304" pitchFamily="18" charset="0"/>
            </a:endParaRPr>
          </a:p>
          <a:p>
            <a:pPr marL="457200" indent="-457200">
              <a:lnSpc>
                <a:spcPct val="150000"/>
              </a:lnSpc>
            </a:pPr>
            <a:endParaRPr lang="en-IN" sz="1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4" name="TextBox 3">
            <a:extLst>
              <a:ext uri="{FF2B5EF4-FFF2-40B4-BE49-F238E27FC236}">
                <a16:creationId xmlns:a16="http://schemas.microsoft.com/office/drawing/2014/main" id="{FFB21760-6956-D173-717A-4EB73F42A900}"/>
              </a:ext>
            </a:extLst>
          </p:cNvPr>
          <p:cNvSpPr txBox="1"/>
          <p:nvPr/>
        </p:nvSpPr>
        <p:spPr>
          <a:xfrm>
            <a:off x="228600" y="1219200"/>
            <a:ext cx="8304960" cy="2315827"/>
          </a:xfrm>
          <a:prstGeom prst="rect">
            <a:avLst/>
          </a:prstGeom>
          <a:noFill/>
        </p:spPr>
        <p:txBody>
          <a:bodyPr wrap="square">
            <a:spAutoFit/>
          </a:bodyPr>
          <a:lstStyle/>
          <a:p>
            <a:pPr>
              <a:lnSpc>
                <a:spcPct val="150000"/>
              </a:lnSpc>
            </a:pP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457200" indent="-457200">
              <a:lnSpc>
                <a:spcPct val="150000"/>
              </a:lnSpc>
            </a:pPr>
            <a:r>
              <a:rPr lang="en-US" sz="1400" dirty="0">
                <a:effectLst/>
                <a:latin typeface="Times New Roman" panose="02020603050405020304" pitchFamily="18" charset="0"/>
                <a:ea typeface="Times New Roman" panose="02020603050405020304" pitchFamily="18" charset="0"/>
              </a:rPr>
              <a:t>[6]	Di Pietro, R., &amp; Mancini, L. V. (Eds.). (2008). Intrusion detection systems (Vol. 38). Springer Science &amp; Business Media.</a:t>
            </a:r>
            <a:endParaRPr lang="en-IN" sz="1400" dirty="0">
              <a:effectLst/>
              <a:latin typeface="Times New Roman" panose="02020603050405020304" pitchFamily="18" charset="0"/>
              <a:ea typeface="Times New Roman" panose="02020603050405020304" pitchFamily="18" charset="0"/>
            </a:endParaRPr>
          </a:p>
          <a:p>
            <a:pPr marL="457200" indent="-457200">
              <a:lnSpc>
                <a:spcPct val="150000"/>
              </a:lnSpc>
            </a:pPr>
            <a:r>
              <a:rPr lang="en-US" sz="1400" dirty="0">
                <a:effectLst/>
                <a:latin typeface="Times New Roman" panose="02020603050405020304" pitchFamily="18" charset="0"/>
                <a:ea typeface="Times New Roman" panose="02020603050405020304" pitchFamily="18" charset="0"/>
              </a:rPr>
              <a:t>[7] 	</a:t>
            </a:r>
            <a:r>
              <a:rPr lang="en-US" sz="1400" dirty="0" err="1">
                <a:effectLst/>
                <a:latin typeface="Times New Roman" panose="02020603050405020304" pitchFamily="18" charset="0"/>
                <a:ea typeface="Times New Roman" panose="02020603050405020304" pitchFamily="18" charset="0"/>
              </a:rPr>
              <a:t>Qie</a:t>
            </a:r>
            <a:r>
              <a:rPr lang="en-US" sz="1400" dirty="0">
                <a:effectLst/>
                <a:latin typeface="Times New Roman" panose="02020603050405020304" pitchFamily="18" charset="0"/>
                <a:ea typeface="Times New Roman" panose="02020603050405020304" pitchFamily="18" charset="0"/>
              </a:rPr>
              <a:t>, X., Pang, R., &amp; Peterson, L. (2002). Defensive programming: Using an annotation toolkit to build DoS-resistant software. ACM SIGOPS Operating Systems Review, 36(SI), 45-60.</a:t>
            </a:r>
            <a:endParaRPr lang="en-IN" sz="1400" dirty="0">
              <a:effectLst/>
              <a:latin typeface="Times New Roman" panose="02020603050405020304" pitchFamily="18" charset="0"/>
              <a:ea typeface="Times New Roman" panose="02020603050405020304" pitchFamily="18" charset="0"/>
            </a:endParaRPr>
          </a:p>
          <a:p>
            <a:pPr marL="457200" indent="-457200">
              <a:lnSpc>
                <a:spcPct val="150000"/>
              </a:lnSpc>
            </a:pPr>
            <a:r>
              <a:rPr lang="en-US" sz="1400" dirty="0">
                <a:effectLst/>
                <a:latin typeface="Times New Roman" panose="02020603050405020304" pitchFamily="18" charset="0"/>
                <a:ea typeface="Times New Roman" panose="02020603050405020304" pitchFamily="18" charset="0"/>
              </a:rPr>
              <a:t>[8] 	Ben-Asher, N., &amp; Gonzalez, C. (2015). Effects of cyber security knowledge on attack detection. Computers in Human Behavior, 48, 51-61.</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57504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id="{673BB2CD-5FA9-217E-AAE2-C43B3E36AD0A}"/>
              </a:ext>
            </a:extLst>
          </p:cNvPr>
          <p:cNvSpPr txBox="1"/>
          <p:nvPr/>
        </p:nvSpPr>
        <p:spPr>
          <a:xfrm>
            <a:off x="381420" y="1219200"/>
            <a:ext cx="8381160" cy="4254819"/>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1400" dirty="0">
                <a:latin typeface="Times New Roman" pitchFamily="18" charset="0"/>
                <a:cs typeface="Times New Roman" pitchFamily="18" charset="0"/>
              </a:rPr>
              <a:t>Web applications are popular targets for cyber-attacks because they are network-accessible and often contain vulnerabilities. An intrusion detection system monitors web applications and issues alerts when an attack attempt is detected. </a:t>
            </a:r>
          </a:p>
          <a:p>
            <a:pPr marL="285750" indent="-285750" algn="just">
              <a:lnSpc>
                <a:spcPct val="150000"/>
              </a:lnSpc>
              <a:buFont typeface="Wingdings" panose="05000000000000000000" pitchFamily="2" charset="2"/>
              <a:buChar char="Ø"/>
            </a:pPr>
            <a:r>
              <a:rPr lang="en-US" sz="1400" dirty="0">
                <a:latin typeface="Times New Roman" pitchFamily="18" charset="0"/>
                <a:cs typeface="Times New Roman" pitchFamily="18" charset="0"/>
              </a:rPr>
              <a:t>First, we evaluate the feasibility of an supervised/semi-supervised approach for web attack detection based on the Robust Software Modeling Tool (RSMT), which autonomically monitors and characterizes the runtime behavior of web applications. </a:t>
            </a:r>
          </a:p>
          <a:p>
            <a:pPr marL="285750" indent="-285750" algn="just">
              <a:lnSpc>
                <a:spcPct val="150000"/>
              </a:lnSpc>
              <a:buFont typeface="Wingdings" panose="05000000000000000000" pitchFamily="2" charset="2"/>
              <a:buChar char="Ø"/>
            </a:pPr>
            <a:r>
              <a:rPr lang="en-US" sz="1400" dirty="0">
                <a:latin typeface="Times New Roman" pitchFamily="18" charset="0"/>
                <a:cs typeface="Times New Roman" pitchFamily="18" charset="0"/>
              </a:rPr>
              <a:t>Second, we describe how RSMT trains a stacked denoising autoencoder to encode and reconstruct the call graph for end-to-end deep learning, where a low-dimensional representation of the raw features with unlabeled request data is used to recognize anomalies by computing the reconstruction error of the request data. </a:t>
            </a:r>
          </a:p>
          <a:p>
            <a:pPr marL="285750" indent="-285750" algn="just">
              <a:lnSpc>
                <a:spcPct val="150000"/>
              </a:lnSpc>
              <a:buFont typeface="Wingdings" panose="05000000000000000000" pitchFamily="2" charset="2"/>
              <a:buChar char="Ø"/>
            </a:pPr>
            <a:r>
              <a:rPr lang="en-US" sz="1400" dirty="0">
                <a:latin typeface="Times New Roman" pitchFamily="18" charset="0"/>
                <a:cs typeface="Times New Roman" pitchFamily="18" charset="0"/>
              </a:rPr>
              <a:t>Third, we analyze the results of empirically testing RSMT on both synthetic datasets and production applications with intentional vulnerabilities. Our results show that the proposed approach can efficiently and accurately detect attacks, including SQL injection, cross-site scripting, and deserialization, with minimal domain knowledge and little labeled training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81000" y="1295400"/>
            <a:ext cx="8533560" cy="296215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400" dirty="0">
                <a:latin typeface="Times New Roman" pitchFamily="18" charset="0"/>
                <a:cs typeface="Times New Roman" pitchFamily="18" charset="0"/>
              </a:rPr>
              <a:t>Web applications are attractive targets for cyber attackers. SQL injection, cross site scripting (XSS) and remote code execution are common attacks that can disable web services, steal sensitive user information, and cause significant financial loss to both service providers and users. </a:t>
            </a:r>
          </a:p>
          <a:p>
            <a:pPr marL="285750" indent="-285750" algn="just">
              <a:lnSpc>
                <a:spcPct val="150000"/>
              </a:lnSpc>
              <a:buFont typeface="Wingdings" panose="05000000000000000000" pitchFamily="2" charset="2"/>
              <a:buChar char="Ø"/>
            </a:pPr>
            <a:r>
              <a:rPr lang="en-US" sz="1400" dirty="0">
                <a:latin typeface="Times New Roman" pitchFamily="18" charset="0"/>
                <a:cs typeface="Times New Roman" pitchFamily="18" charset="0"/>
              </a:rPr>
              <a:t>Protecting web applications from attack is hard. Even though developers and researchers have developed many counter-measures, such as firewalls, intrusion detection systems (IDSs) and defensive programming best practices, to protect web applications, web attacks remain a major threat. </a:t>
            </a:r>
          </a:p>
          <a:p>
            <a:pPr marL="285750" indent="-285750" algn="just">
              <a:lnSpc>
                <a:spcPct val="150000"/>
              </a:lnSpc>
              <a:buFont typeface="Wingdings" panose="05000000000000000000" pitchFamily="2" charset="2"/>
              <a:buChar char="Ø"/>
            </a:pPr>
            <a:r>
              <a:rPr lang="en-US" sz="1400" dirty="0">
                <a:latin typeface="Times New Roman" pitchFamily="18" charset="0"/>
                <a:cs typeface="Times New Roman" pitchFamily="18" charset="0"/>
              </a:rPr>
              <a:t>Here are several reasons why conventional intrusion detection systems do not work as well as expected:  Workforce limitations. In-depth domain-knowledge in web security is needed for web developers and network operators to deploy these systems. An experienced security expert is often needed to determine what features.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Project Objective </a:t>
            </a:r>
          </a:p>
          <a:p>
            <a:pPr algn="r">
              <a:lnSpc>
                <a:spcPct val="100000"/>
              </a:lnSpc>
            </a:pP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Project objective</a:t>
            </a:r>
          </a:p>
        </p:txBody>
      </p:sp>
      <p:sp>
        <p:nvSpPr>
          <p:cNvPr id="2" name="TextBox 1">
            <a:extLst>
              <a:ext uri="{FF2B5EF4-FFF2-40B4-BE49-F238E27FC236}">
                <a16:creationId xmlns:a16="http://schemas.microsoft.com/office/drawing/2014/main" id="{9C35BBDD-5F30-8BDC-3E86-0C9DBF701B45}"/>
              </a:ext>
            </a:extLst>
          </p:cNvPr>
          <p:cNvSpPr txBox="1"/>
          <p:nvPr/>
        </p:nvSpPr>
        <p:spPr>
          <a:xfrm>
            <a:off x="381420" y="1219200"/>
            <a:ext cx="8456940" cy="5224315"/>
          </a:xfrm>
          <a:prstGeom prst="rect">
            <a:avLst/>
          </a:prstGeom>
          <a:noFill/>
        </p:spPr>
        <p:txBody>
          <a:bodyPr wrap="square">
            <a:spAutoFit/>
          </a:bodyPr>
          <a:lstStyle/>
          <a:p>
            <a:pPr algn="just">
              <a:lnSpc>
                <a:spcPct val="150000"/>
              </a:lnSpc>
            </a:pPr>
            <a:r>
              <a:rPr lang="en-US" sz="1400" dirty="0">
                <a:latin typeface="Times New Roman" pitchFamily="18" charset="0"/>
                <a:cs typeface="Times New Roman" pitchFamily="18" charset="0"/>
              </a:rPr>
              <a:t>In this project we are mainly addressing 3 objectives that are :</a:t>
            </a:r>
          </a:p>
          <a:p>
            <a:pPr marL="285750" indent="-285750" algn="just">
              <a:lnSpc>
                <a:spcPct val="150000"/>
              </a:lnSpc>
              <a:buFont typeface="Wingdings" panose="05000000000000000000" pitchFamily="2" charset="2"/>
              <a:buChar char="Ø"/>
            </a:pPr>
            <a:r>
              <a:rPr lang="en-US" sz="1400" dirty="0">
                <a:latin typeface="Times New Roman" pitchFamily="18" charset="0"/>
                <a:cs typeface="Times New Roman" pitchFamily="18" charset="0"/>
              </a:rPr>
              <a:t>Cross-Site Scripting (XSS) is a common web vulnerability where malicious scripts are injected into web pages, stealing data, manipulating sessions, or redirecting users to harmful sites. Prevention involves input validation, output encoding, secure cookie handling, Content Security Policy implementation, and developer education.</a:t>
            </a:r>
          </a:p>
          <a:p>
            <a:pPr marL="285750" indent="-285750" algn="just">
              <a:lnSpc>
                <a:spcPct val="150000"/>
              </a:lnSpc>
              <a:buFont typeface="Wingdings" panose="05000000000000000000" pitchFamily="2" charset="2"/>
              <a:buChar char="Ø"/>
            </a:pPr>
            <a:r>
              <a:rPr lang="en-US" sz="1400" dirty="0">
                <a:latin typeface="Times New Roman" pitchFamily="18" charset="0"/>
                <a:cs typeface="Times New Roman" pitchFamily="18" charset="0"/>
              </a:rPr>
              <a:t>SQL Injection is a prevalent cybersecurity threat involving the manipulation of input fields to insert malicious SQL code, granting unauthorized access to sensitive data or enabling record modifications. Prevention methods include parameterized statements, input validation, least privilege principles, and routine security audits.</a:t>
            </a:r>
          </a:p>
          <a:p>
            <a:pPr marL="285750" indent="-285750" algn="just">
              <a:lnSpc>
                <a:spcPct val="150000"/>
              </a:lnSpc>
              <a:buFont typeface="Wingdings" panose="05000000000000000000" pitchFamily="2" charset="2"/>
              <a:buChar char="Ø"/>
            </a:pPr>
            <a:r>
              <a:rPr lang="en-US" sz="1400" dirty="0">
                <a:latin typeface="Times New Roman" pitchFamily="18" charset="0"/>
                <a:cs typeface="Times New Roman" pitchFamily="18" charset="0"/>
              </a:rPr>
              <a:t>Database attacks compromise security, exploiting software vulnerabilities or weak authentication to steal information, manipulate data, and disrupt services. Prevention involves strong authentication, regular software updates, data encryption, intrusion detection systems, and frequent security audits. </a:t>
            </a:r>
          </a:p>
          <a:p>
            <a:pPr algn="just">
              <a:lnSpc>
                <a:spcPct val="150000"/>
              </a:lnSpc>
            </a:pPr>
            <a:r>
              <a:rPr lang="en-US" sz="1400" dirty="0">
                <a:latin typeface="Times New Roman" pitchFamily="18" charset="0"/>
                <a:cs typeface="Times New Roman" pitchFamily="18" charset="0"/>
              </a:rPr>
              <a:t>In our proposed solution we are using RSMT tool which is a web monitoring tool which monitors execution behavior of web application and record in a trace file. Trace file contains low dimensional raw data and it cannot be used for Deep Learning Network. To convert this raw data to deep learning features we are using auto encoder technique. Auto encoder will convert raw data into deep learning features. This features will be passes to propose Auto Encoder algorithm which will preprocess the data and generate train and test data from features where training data is 80% and testing data is 20%.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10100</TotalTime>
  <Words>2569</Words>
  <Application>Microsoft Office PowerPoint</Application>
  <PresentationFormat>On-screen Show (4:3)</PresentationFormat>
  <Paragraphs>156</Paragraphs>
  <Slides>23</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 Black</vt:lpstr>
      <vt:lpstr>Bookman Old Style</vt:lpstr>
      <vt:lpstr>Calibri</vt:lpstr>
      <vt:lpstr>Carlito</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Lanka Rohith</cp:lastModifiedBy>
  <cp:revision>730</cp:revision>
  <dcterms:modified xsi:type="dcterms:W3CDTF">2023-10-28T05:42:55Z</dcterms:modified>
</cp:coreProperties>
</file>