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8"/>
  </p:notesMasterIdLst>
  <p:sldIdLst>
    <p:sldId id="256" r:id="rId4"/>
    <p:sldId id="257" r:id="rId5"/>
    <p:sldId id="273" r:id="rId6"/>
    <p:sldId id="258" r:id="rId7"/>
    <p:sldId id="274" r:id="rId8"/>
    <p:sldId id="275" r:id="rId9"/>
    <p:sldId id="318" r:id="rId10"/>
    <p:sldId id="348" r:id="rId11"/>
    <p:sldId id="352" r:id="rId12"/>
    <p:sldId id="276" r:id="rId13"/>
    <p:sldId id="277" r:id="rId14"/>
    <p:sldId id="279" r:id="rId15"/>
    <p:sldId id="280" r:id="rId16"/>
    <p:sldId id="314" r:id="rId17"/>
    <p:sldId id="317" r:id="rId18"/>
    <p:sldId id="282" r:id="rId19"/>
    <p:sldId id="323" r:id="rId20"/>
    <p:sldId id="311" r:id="rId21"/>
    <p:sldId id="312" r:id="rId22"/>
    <p:sldId id="315" r:id="rId23"/>
    <p:sldId id="313" r:id="rId24"/>
    <p:sldId id="324" r:id="rId25"/>
    <p:sldId id="330" r:id="rId26"/>
    <p:sldId id="286" r:id="rId27"/>
    <p:sldId id="288" r:id="rId28"/>
    <p:sldId id="287" r:id="rId29"/>
    <p:sldId id="316" r:id="rId30"/>
    <p:sldId id="325" r:id="rId31"/>
    <p:sldId id="326" r:id="rId32"/>
    <p:sldId id="349" r:id="rId33"/>
    <p:sldId id="350" r:id="rId34"/>
    <p:sldId id="351" r:id="rId35"/>
    <p:sldId id="327" r:id="rId36"/>
    <p:sldId id="320" r:id="rId37"/>
    <p:sldId id="283" r:id="rId39"/>
    <p:sldId id="284" r:id="rId40"/>
    <p:sldId id="329" r:id="rId41"/>
    <p:sldId id="321" r:id="rId42"/>
    <p:sldId id="319" r:id="rId43"/>
    <p:sldId id="272"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96"/>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16E9A-F77D-48C6-9B21-94D3BB30DD6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AD154-5190-4D22-8BAD-D5B17F61621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14062C-783A-42B0-B9E5-FC1E4E986BAB}"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E695422-ABD5-4107-B800-D536774B92D6}"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41E7395-7444-44E0-8890-EBC4B196A5C6}"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AB36583-2881-4B00-BB7B-A68647472D53}"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29B410-B31B-48A0-9552-B2B3A2A64B0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A20B468-F0E9-4DFF-9970-E0C2FA56B7F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EBA5B48-4FCD-4895-B5B1-5D70B103EB43}"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6D0BFDF-A554-4C5F-AE62-FF95734B656A}" type="datetime1">
              <a:rPr lang="en-IN" smtClean="0"/>
            </a:fld>
            <a:endParaRPr lang="en-IN" dirty="0"/>
          </a:p>
        </p:txBody>
      </p:sp>
      <p:sp>
        <p:nvSpPr>
          <p:cNvPr id="8" name="Footer Placeholder 7"/>
          <p:cNvSpPr>
            <a:spLocks noGrp="1"/>
          </p:cNvSpPr>
          <p:nvPr>
            <p:ph type="ftr" sz="quarter" idx="11"/>
          </p:nvPr>
        </p:nvSpPr>
        <p:spPr/>
        <p:txBody>
          <a:bodyPr/>
          <a:lstStyle/>
          <a:p>
            <a:r>
              <a:rPr lang="en-IN"/>
              <a:t>Dept. of ETE</a:t>
            </a:r>
            <a:endParaRPr lang="en-IN" dirty="0"/>
          </a:p>
        </p:txBody>
      </p:sp>
      <p:sp>
        <p:nvSpPr>
          <p:cNvPr id="9" name="Slide Number Placeholder 8"/>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BF9732-26E2-433F-8BE5-C2ECF2DE5CBE}"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FD263-057C-42FB-B44A-3402D3D5A864}"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D54F29-E940-4C62-AA03-8ACEB57373C8}"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10100F3-4067-404E-ABE8-8898266826DD}"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F47CBE5-E42F-4530-B8E3-C817495099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72C2FA2-54CB-4DC1-8AF1-2CA1FC44843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C98D29-064A-41A9-B521-D3F66900A2B0}"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D7F9E09-756B-422E-BF39-7F9D4ADA158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1E895D3-C7B0-4C45-A8E3-F4C1967E8D11}"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2AB28A3-77E2-4B6D-A8CF-26F80DA60E09}" type="datetime1">
              <a:rPr lang="en-IN" smtClean="0"/>
            </a:fld>
            <a:endParaRPr lang="en-IN" dirty="0"/>
          </a:p>
        </p:txBody>
      </p:sp>
      <p:sp>
        <p:nvSpPr>
          <p:cNvPr id="8" name="Footer Placeholder 7"/>
          <p:cNvSpPr>
            <a:spLocks noGrp="1"/>
          </p:cNvSpPr>
          <p:nvPr>
            <p:ph type="ftr" sz="quarter" idx="11"/>
          </p:nvPr>
        </p:nvSpPr>
        <p:spPr/>
        <p:txBody>
          <a:bodyPr/>
          <a:lstStyle/>
          <a:p>
            <a:r>
              <a:rPr lang="en-IN"/>
              <a:t>Dept. of ETE</a:t>
            </a:r>
            <a:endParaRPr lang="en-IN" dirty="0"/>
          </a:p>
        </p:txBody>
      </p:sp>
      <p:sp>
        <p:nvSpPr>
          <p:cNvPr id="9" name="Slide Number Placeholder 8"/>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C07BFB-8CD9-478B-9585-C5C3800904D0}"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4BFC6-D0F7-4B3D-82FE-17F62DEE8FCF}"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B207D99-0529-4DEC-A88E-EEB5C242B42B}"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9A15FB8-5E08-45F0-8827-CA7A56BEFD27}"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DD1CA-3D69-4050-B101-4F7F1FA7D141}"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ETE</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A0EB-C274-4AB7-AA7A-719362A4EB0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pull/>
      </p:transition>
    </mc:Choice>
    <mc:Fallback>
      <p:transition>
        <p:pull/>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E38EB-997B-4AE8-BBA9-7752BDE2F4A5}"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ETE</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A0EB-C274-4AB7-AA7A-719362A4EB0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p14:dur="250">
        <p:pull/>
      </p:transition>
    </mc:Choice>
    <mc:Fallback>
      <p:transition>
        <p:pull/>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0388" y="2177592"/>
            <a:ext cx="9687612" cy="1261884"/>
          </a:xfrm>
        </p:spPr>
        <p:txBody>
          <a:bodyPr/>
          <a:lstStyle/>
          <a:p>
            <a:r>
              <a:rPr lang="en-US" sz="2800" dirty="0">
                <a:solidFill>
                  <a:srgbClr val="FF0000"/>
                </a:solidFill>
                <a:latin typeface="Times New Roman" panose="02020603050405020304" pitchFamily="18" charset="0"/>
                <a:cs typeface="Times New Roman" panose="02020603050405020304" pitchFamily="18" charset="0"/>
              </a:rPr>
              <a:t>Major project phase 2: Review 1 seminar</a:t>
            </a:r>
            <a:endParaRPr lang="en-US" sz="2800" dirty="0">
              <a:solidFill>
                <a:srgbClr val="FF0000"/>
              </a:solidFill>
              <a:latin typeface="Times New Roman" panose="02020603050405020304" pitchFamily="18" charset="0"/>
              <a:cs typeface="Times New Roman" panose="02020603050405020304" pitchFamily="18" charset="0"/>
            </a:endParaRPr>
          </a:p>
          <a:p>
            <a:r>
              <a:rPr lang="en-IN" sz="3200" dirty="0">
                <a:solidFill>
                  <a:schemeClr val="accent1"/>
                </a:solidFill>
                <a:latin typeface="Times New Roman" panose="02020603050405020304" pitchFamily="18" charset="0"/>
                <a:cs typeface="Times New Roman" panose="02020603050405020304" pitchFamily="18" charset="0"/>
              </a:rPr>
              <a:t> “</a:t>
            </a:r>
            <a:r>
              <a:rPr lang="en-US" altLang="en-IN" sz="3200" dirty="0">
                <a:solidFill>
                  <a:schemeClr val="accent1"/>
                </a:solidFill>
                <a:latin typeface="Times New Roman" panose="02020603050405020304" pitchFamily="18" charset="0"/>
                <a:cs typeface="Times New Roman" panose="02020603050405020304" pitchFamily="18" charset="0"/>
              </a:rPr>
              <a:t>Goushala - A </a:t>
            </a:r>
            <a:r>
              <a:rPr lang="en-IN" sz="3200" dirty="0">
                <a:solidFill>
                  <a:schemeClr val="accent1"/>
                </a:solidFill>
                <a:latin typeface="Times New Roman" panose="02020603050405020304" pitchFamily="18" charset="0"/>
                <a:cs typeface="Times New Roman" panose="02020603050405020304" pitchFamily="18" charset="0"/>
              </a:rPr>
              <a:t>Livestock Management Using AWS IoT”</a:t>
            </a: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type="ctrTitle"/>
          </p:nvPr>
        </p:nvSpPr>
        <p:spPr bwMode="auto">
          <a:xfrm>
            <a:off x="1602557" y="144816"/>
            <a:ext cx="923826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National Education Society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JNN College of Engineering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9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Sawalanga</a:t>
            </a:r>
            <a:r>
              <a:rPr kumimoji="0" lang="en-US" altLang="en-US" sz="9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Road, </a:t>
            </a:r>
            <a:r>
              <a:rPr kumimoji="0" lang="en-US" altLang="en-US" sz="9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Navule</a:t>
            </a:r>
            <a:r>
              <a:rPr kumimoji="0" lang="en-US" altLang="en-US" sz="9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Shivamogga -277204</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1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(Accredited by NBA, NAAC 'B' &amp; Certified by UGC 2f &amp; 12B)</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&amp; Telecommunication Engineering</a:t>
            </a:r>
            <a:endParaRPr kumimoji="0" lang="en-US" altLang="en-US" sz="24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799" y="180951"/>
            <a:ext cx="1710535" cy="1710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2350" y="180950"/>
            <a:ext cx="1577679" cy="17105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8160" y="3928188"/>
            <a:ext cx="5577840"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err="1">
                <a:solidFill>
                  <a:srgbClr val="FF0000"/>
                </a:solidFill>
                <a:latin typeface="Times New Roman" panose="02020603050405020304" pitchFamily="18" charset="0"/>
                <a:cs typeface="Times New Roman" panose="02020603050405020304" pitchFamily="18" charset="0"/>
              </a:rPr>
              <a:t>Anjan</a:t>
            </a:r>
            <a:r>
              <a:rPr lang="en-US" sz="2400" b="1" dirty="0">
                <a:solidFill>
                  <a:srgbClr val="FF0000"/>
                </a:solidFill>
                <a:latin typeface="Times New Roman" panose="02020603050405020304" pitchFamily="18" charset="0"/>
                <a:cs typeface="Times New Roman" panose="02020603050405020304" pitchFamily="18" charset="0"/>
              </a:rPr>
              <a:t> D S                        4JN19ET004</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Harsha J  </a:t>
            </a:r>
            <a:r>
              <a:rPr lang="en-US" sz="2400" b="1" dirty="0" err="1">
                <a:solidFill>
                  <a:srgbClr val="FF0000"/>
                </a:solidFill>
                <a:latin typeface="Times New Roman" panose="02020603050405020304" pitchFamily="18" charset="0"/>
                <a:cs typeface="Times New Roman" panose="02020603050405020304" pitchFamily="18" charset="0"/>
              </a:rPr>
              <a:t>Nazre</a:t>
            </a:r>
            <a:r>
              <a:rPr lang="en-US" sz="2400" b="1" dirty="0">
                <a:solidFill>
                  <a:srgbClr val="FF0000"/>
                </a:solidFill>
                <a:latin typeface="Times New Roman" panose="02020603050405020304" pitchFamily="18" charset="0"/>
                <a:cs typeface="Times New Roman" panose="02020603050405020304" pitchFamily="18" charset="0"/>
              </a:rPr>
              <a:t>              4JN19ET014</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R </a:t>
            </a:r>
            <a:r>
              <a:rPr lang="en-US" sz="2400" b="1" dirty="0" err="1">
                <a:solidFill>
                  <a:srgbClr val="FF0000"/>
                </a:solidFill>
                <a:latin typeface="Times New Roman" panose="02020603050405020304" pitchFamily="18" charset="0"/>
                <a:cs typeface="Times New Roman" panose="02020603050405020304" pitchFamily="18" charset="0"/>
              </a:rPr>
              <a:t>R</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Shriya</a:t>
            </a:r>
            <a:r>
              <a:rPr lang="en-US" sz="2400" b="1" dirty="0">
                <a:solidFill>
                  <a:srgbClr val="FF0000"/>
                </a:solidFill>
                <a:latin typeface="Times New Roman" panose="02020603050405020304" pitchFamily="18" charset="0"/>
                <a:cs typeface="Times New Roman" panose="02020603050405020304" pitchFamily="18" charset="0"/>
              </a:rPr>
              <a:t>                       4JN19ET026</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Smriti K </a:t>
            </a:r>
            <a:r>
              <a:rPr lang="en-US" sz="2400" b="1" dirty="0" err="1">
                <a:solidFill>
                  <a:srgbClr val="FF0000"/>
                </a:solidFill>
                <a:latin typeface="Times New Roman" panose="02020603050405020304" pitchFamily="18" charset="0"/>
                <a:cs typeface="Times New Roman" panose="02020603050405020304" pitchFamily="18" charset="0"/>
              </a:rPr>
              <a:t>Vantkar</a:t>
            </a:r>
            <a:r>
              <a:rPr lang="en-US" sz="2400" b="1" dirty="0">
                <a:solidFill>
                  <a:srgbClr val="FF0000"/>
                </a:solidFill>
                <a:latin typeface="Times New Roman" panose="02020603050405020304" pitchFamily="18" charset="0"/>
                <a:cs typeface="Times New Roman" panose="02020603050405020304" pitchFamily="18" charset="0"/>
              </a:rPr>
              <a:t>            4JN19ET028</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885431" y="4041775"/>
            <a:ext cx="4114800" cy="2585323"/>
          </a:xfrm>
          <a:prstGeom prst="rect">
            <a:avLst/>
          </a:prstGeom>
          <a:noFill/>
        </p:spPr>
        <p:txBody>
          <a:bodyPr wrap="square" rtlCol="0">
            <a:spAutoFit/>
          </a:bodyPr>
          <a:lstStyle/>
          <a:p>
            <a:r>
              <a:rPr lang="en-US" sz="2400" b="1" dirty="0">
                <a:latin typeface="Times New Roman" panose="02020603050405020304"/>
                <a:cs typeface="Times New Roman" panose="02020603050405020304"/>
              </a:rPr>
              <a:t>Guide:</a:t>
            </a:r>
            <a:endParaRPr lang="en-US" sz="2400" b="1"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b="1" dirty="0">
                <a:solidFill>
                  <a:srgbClr val="FF0000"/>
                </a:solidFill>
                <a:latin typeface="Times New Roman" panose="02020603050405020304"/>
                <a:cs typeface="Times New Roman" panose="02020603050405020304"/>
              </a:rPr>
              <a:t>Prof. </a:t>
            </a:r>
            <a:r>
              <a:rPr lang="en-US" sz="2400" b="1" dirty="0" err="1">
                <a:solidFill>
                  <a:srgbClr val="FF0000"/>
                </a:solidFill>
                <a:latin typeface="Times New Roman" panose="02020603050405020304"/>
                <a:cs typeface="Times New Roman" panose="02020603050405020304"/>
              </a:rPr>
              <a:t>Benak</a:t>
            </a:r>
            <a:r>
              <a:rPr lang="en-US" sz="2400" b="1" dirty="0">
                <a:solidFill>
                  <a:srgbClr val="FF0000"/>
                </a:solidFill>
                <a:latin typeface="Times New Roman" panose="02020603050405020304"/>
                <a:cs typeface="Times New Roman" panose="02020603050405020304"/>
              </a:rPr>
              <a:t> Patel M P</a:t>
            </a:r>
            <a:endParaRPr lang="en-US" sz="2400" b="1" dirty="0">
              <a:solidFill>
                <a:srgbClr val="FF0000"/>
              </a:solidFill>
              <a:latin typeface="Times New Roman" panose="02020603050405020304"/>
              <a:cs typeface="Times New Roman" panose="02020603050405020304"/>
            </a:endParaRPr>
          </a:p>
          <a:p>
            <a:r>
              <a:rPr lang="en-US" sz="2400" b="1" dirty="0">
                <a:solidFill>
                  <a:srgbClr val="FF0000"/>
                </a:solidFill>
                <a:latin typeface="Times New Roman" panose="02020603050405020304"/>
                <a:cs typeface="Times New Roman" panose="02020603050405020304"/>
              </a:rPr>
              <a:t>Assistant Professor</a:t>
            </a:r>
            <a:endParaRPr lang="en-US" sz="2400" b="1" dirty="0">
              <a:solidFill>
                <a:srgbClr val="FF0000"/>
              </a:solidFill>
              <a:latin typeface="Times New Roman" panose="02020603050405020304"/>
              <a:cs typeface="Times New Roman" panose="02020603050405020304"/>
            </a:endParaRPr>
          </a:p>
          <a:p>
            <a:r>
              <a:rPr lang="en-IN" altLang="en-US" sz="2400" b="1" dirty="0">
                <a:solidFill>
                  <a:srgbClr val="FF0000"/>
                </a:solidFill>
                <a:latin typeface="Times New Roman" panose="02020603050405020304"/>
                <a:cs typeface="Times New Roman" panose="02020603050405020304"/>
              </a:rPr>
              <a:t>Dept. of ETE, JNNCE,</a:t>
            </a:r>
            <a:endParaRPr lang="en-IN" altLang="en-US" sz="2400" b="1" dirty="0">
              <a:solidFill>
                <a:srgbClr val="FF0000"/>
              </a:solidFill>
              <a:latin typeface="Times New Roman" panose="02020603050405020304"/>
              <a:cs typeface="Times New Roman" panose="02020603050405020304"/>
            </a:endParaRPr>
          </a:p>
          <a:p>
            <a:r>
              <a:rPr lang="en-IN" altLang="en-US" sz="2400" b="1" dirty="0" err="1">
                <a:solidFill>
                  <a:srgbClr val="FF0000"/>
                </a:solidFill>
                <a:latin typeface="Times New Roman" panose="02020603050405020304"/>
                <a:cs typeface="Times New Roman" panose="02020603050405020304"/>
              </a:rPr>
              <a:t>Shimoga</a:t>
            </a:r>
            <a:endParaRPr lang="en-IN" altLang="en-US" sz="2400" b="1" dirty="0">
              <a:solidFill>
                <a:srgbClr val="FF0000"/>
              </a:solidFill>
              <a:latin typeface="Times New Roman" panose="02020603050405020304"/>
              <a:cs typeface="Times New Roman" panose="02020603050405020304"/>
            </a:endParaRPr>
          </a:p>
          <a:p>
            <a:endParaRPr lang="en-IN" dirty="0"/>
          </a:p>
        </p:txBody>
      </p:sp>
      <p:sp>
        <p:nvSpPr>
          <p:cNvPr id="2" name="Date Placeholder 1"/>
          <p:cNvSpPr>
            <a:spLocks noGrp="1"/>
          </p:cNvSpPr>
          <p:nvPr>
            <p:ph type="dt" sz="half" idx="10"/>
          </p:nvPr>
        </p:nvSpPr>
        <p:spPr/>
        <p:txBody>
          <a:bodyPr/>
          <a:lstStyle/>
          <a:p>
            <a:fld id="{EAC64201-1BEB-4510-9594-3D711177CF1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 y="90170"/>
            <a:ext cx="11124565" cy="859091"/>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Hardware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74650" y="1289050"/>
            <a:ext cx="5645150" cy="989330"/>
          </a:xfrm>
        </p:spPr>
        <p:txBody>
          <a:bodyPr/>
          <a:lstStyle/>
          <a:p>
            <a:pPr marL="514350" indent="-514350">
              <a:buFont typeface="+mj-lt"/>
              <a:buAutoNum type="arabicPeriod"/>
            </a:pPr>
            <a:r>
              <a:rPr lang="en-IN" dirty="0">
                <a:solidFill>
                  <a:schemeClr val="accent5"/>
                </a:solidFill>
                <a:latin typeface="Times New Roman" panose="02020603050405020304" pitchFamily="18" charset="0"/>
                <a:cs typeface="Times New Roman" panose="02020603050405020304" pitchFamily="18" charset="0"/>
              </a:rPr>
              <a:t>Raspberry Pi 3 Model B+</a:t>
            </a: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0" indent="0">
              <a:buFont typeface="+mj-lt"/>
              <a:buNone/>
            </a:pP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0" indent="0">
              <a:buFont typeface="+mj-lt"/>
              <a:buNone/>
            </a:pPr>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1"/>
          <a:stretch>
            <a:fillRect/>
          </a:stretch>
        </p:blipFill>
        <p:spPr>
          <a:xfrm>
            <a:off x="2513123" y="1751012"/>
            <a:ext cx="6306185" cy="4271010"/>
          </a:xfrm>
          <a:prstGeom prst="rect">
            <a:avLst/>
          </a:prstGeom>
          <a:effectLst/>
        </p:spPr>
      </p:pic>
      <p:sp>
        <p:nvSpPr>
          <p:cNvPr id="5" name="Text Box 4"/>
          <p:cNvSpPr txBox="1"/>
          <p:nvPr/>
        </p:nvSpPr>
        <p:spPr>
          <a:xfrm>
            <a:off x="4774345" y="6088087"/>
            <a:ext cx="3126105" cy="368300"/>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Raspberry Pi 3 Model B+</a:t>
            </a:r>
            <a:endParaRPr lang="en-US"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FC9E607-E7BD-4738-95D7-0FEF4B9F77BD}" type="datetime1">
              <a:rPr lang="en-IN" smtClean="0"/>
            </a:fld>
            <a:endParaRPr lang="en-IN" dirty="0"/>
          </a:p>
        </p:txBody>
      </p:sp>
      <p:sp>
        <p:nvSpPr>
          <p:cNvPr id="7" name="Footer Placeholder 6"/>
          <p:cNvSpPr>
            <a:spLocks noGrp="1"/>
          </p:cNvSpPr>
          <p:nvPr>
            <p:ph type="ftr" sz="quarter" idx="11"/>
          </p:nvPr>
        </p:nvSpPr>
        <p:spPr>
          <a:xfrm>
            <a:off x="4038600" y="6431051"/>
            <a:ext cx="4114800" cy="365125"/>
          </a:xfrm>
        </p:spPr>
        <p:txBody>
          <a:bodyPr/>
          <a:lstStyle/>
          <a:p>
            <a:r>
              <a:rPr lang="en-IN" dirty="0"/>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7800" y="936432"/>
            <a:ext cx="11836854" cy="452310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Raspberry Pi 3 Model B+ can be used in the Livestock Management Using EMQX provided by AWS IoT as a low-cost and efficient computing platform for collecting, processing, and transmitting data from various sensors and devices.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Raspberry Pi may be used to gather information about the temperature and humidity from sensors placed in the livestock's surroundings, as well as information on the location and movement of the animals through </a:t>
            </a:r>
            <a:r>
              <a:rPr lang="en-US" sz="2400" dirty="0" err="1">
                <a:latin typeface="Times New Roman" panose="02020603050405020304" pitchFamily="18" charset="0"/>
                <a:cs typeface="Times New Roman" panose="02020603050405020304" pitchFamily="18" charset="0"/>
              </a:rPr>
              <a:t>bluetooth</a:t>
            </a:r>
            <a:r>
              <a:rPr lang="en-US" sz="2400" dirty="0">
                <a:latin typeface="Times New Roman" panose="02020603050405020304" pitchFamily="18" charset="0"/>
                <a:cs typeface="Times New Roman" panose="02020603050405020304" pitchFamily="18" charset="0"/>
              </a:rPr>
              <a:t> devices. The health and behavior of the cattle may then be inferred in real-time using EMQX.</a:t>
            </a:r>
            <a:endParaRPr lang="en-US" sz="24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08CDB09-F37A-48D1-996D-DA0BBFCFE36D}"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0835" y="104775"/>
            <a:ext cx="11022965" cy="1209675"/>
          </a:xfrm>
        </p:spPr>
        <p:txBody>
          <a:bodyPr/>
          <a:lstStyle/>
          <a:p>
            <a:r>
              <a:rPr lang="en-US" sz="3600" b="1">
                <a:solidFill>
                  <a:schemeClr val="accent5"/>
                </a:solidFill>
                <a:latin typeface="Times New Roman" panose="02020603050405020304" pitchFamily="18" charset="0"/>
                <a:cs typeface="Times New Roman" panose="02020603050405020304" pitchFamily="18" charset="0"/>
              </a:rPr>
              <a:t>2. BLE Beacon</a:t>
            </a:r>
            <a:endParaRPr lang="en-US" sz="3600" b="1">
              <a:solidFill>
                <a:schemeClr val="accent5"/>
              </a:solidFill>
              <a:latin typeface="Times New Roman" panose="02020603050405020304" pitchFamily="18" charset="0"/>
              <a:cs typeface="Times New Roman" panose="02020603050405020304" pitchFamily="18" charset="0"/>
            </a:endParaRPr>
          </a:p>
        </p:txBody>
      </p:sp>
      <p:pic>
        <p:nvPicPr>
          <p:cNvPr id="2" name="Content Placeholder 1" descr="BLE Beacons | BLE Tags | BLE Trackers - GAO RFID"/>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3946263" y="771135"/>
            <a:ext cx="3842907" cy="2889361"/>
          </a:xfrm>
          <a:prstGeom prst="rect">
            <a:avLst/>
          </a:prstGeom>
          <a:noFill/>
          <a:ln>
            <a:noFill/>
          </a:ln>
        </p:spPr>
      </p:pic>
      <p:sp>
        <p:nvSpPr>
          <p:cNvPr id="6" name="TextBox 5"/>
          <p:cNvSpPr txBox="1"/>
          <p:nvPr/>
        </p:nvSpPr>
        <p:spPr>
          <a:xfrm>
            <a:off x="482599" y="3581400"/>
            <a:ext cx="10968727" cy="2751522"/>
          </a:xfrm>
          <a:prstGeom prst="rect">
            <a:avLst/>
          </a:prstGeom>
          <a:noFill/>
        </p:spPr>
        <p:txBody>
          <a:bodyPr wrap="square">
            <a:spAutoFit/>
          </a:bodyPr>
          <a:lstStyle/>
          <a:p>
            <a:pPr algn="just">
              <a:lnSpc>
                <a:spcPct val="120000"/>
              </a:lnSpc>
            </a:pPr>
            <a:r>
              <a:rPr lang="en-IN" sz="2400" dirty="0">
                <a:latin typeface="Times New Roman" panose="02020603050405020304" pitchFamily="18" charset="0"/>
                <a:cs typeface="Times New Roman" panose="02020603050405020304" pitchFamily="18" charset="0"/>
              </a:rPr>
              <a:t>Bluetooth beacons are hardware transceivers, a class of Bluetooth Low Energy (BLE) devices that broadcasts a radio signal that is made up of a combination of letters and numbers transmitted on short, regular intervals to a Bluetooth-equipped device like a </a:t>
            </a:r>
            <a:r>
              <a:rPr lang="en-IN" sz="2400" dirty="0" err="1">
                <a:latin typeface="Times New Roman" panose="02020603050405020304" pitchFamily="18" charset="0"/>
                <a:cs typeface="Times New Roman" panose="02020603050405020304" pitchFamily="18" charset="0"/>
              </a:rPr>
              <a:t>smartphone</a:t>
            </a:r>
            <a:r>
              <a:rPr lang="en-IN" sz="2400" dirty="0">
                <a:latin typeface="Times New Roman" panose="02020603050405020304" pitchFamily="18" charset="0"/>
                <a:cs typeface="Times New Roman" panose="02020603050405020304" pitchFamily="18" charset="0"/>
              </a:rPr>
              <a:t>, a gateway, or an access point can “see” a beacon once its in range. Beacons are very small, simple devices with a CPU, radio, and batteries. Beacons often use small lithium chip batteries which is more powerful than AA batteries.</a:t>
            </a:r>
            <a:endParaRPr lang="en-US" sz="2400" dirty="0">
              <a:latin typeface="Times New Roman" panose="02020603050405020304" pitchFamily="18" charset="0"/>
              <a:cs typeface="Times New Roman" panose="02020603050405020304" pitchFamily="18" charset="0"/>
            </a:endParaRPr>
          </a:p>
        </p:txBody>
      </p:sp>
      <p:sp>
        <p:nvSpPr>
          <p:cNvPr id="7" name="Text Box 4"/>
          <p:cNvSpPr txBox="1"/>
          <p:nvPr/>
        </p:nvSpPr>
        <p:spPr>
          <a:xfrm>
            <a:off x="7995732" y="2587199"/>
            <a:ext cx="18774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BLE Beacon</a:t>
            </a:r>
            <a:endParaRPr lang="en-US"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8BEF42-F97B-4954-819D-3DE09E213DBA}"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20" y="376555"/>
            <a:ext cx="11168380" cy="836295"/>
          </a:xfrm>
        </p:spPr>
        <p:txBody>
          <a:bodyPr/>
          <a:lstStyle/>
          <a:p>
            <a:r>
              <a:rPr lang="en-US" sz="3600" b="1">
                <a:solidFill>
                  <a:schemeClr val="accent5"/>
                </a:solidFill>
                <a:latin typeface="Times New Roman" panose="02020603050405020304" pitchFamily="18" charset="0"/>
                <a:cs typeface="Times New Roman" panose="02020603050405020304" pitchFamily="18" charset="0"/>
              </a:rPr>
              <a:t>3. Portable Devices</a:t>
            </a:r>
            <a:endParaRPr lang="en-US" sz="3600" b="1">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513" y="1097281"/>
            <a:ext cx="10888287" cy="418961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Portable electronic gadgets are those that can be carried and utilized while on the go. These devices are often lightweight, tiny, and portable, making them perfect for usage in a range of situations such as travelling, commuting, or working remotely.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err="1">
                <a:latin typeface="Times New Roman" panose="02020603050405020304" pitchFamily="18" charset="0"/>
                <a:cs typeface="Times New Roman" panose="02020603050405020304" pitchFamily="18" charset="0"/>
              </a:rPr>
              <a:t>Smartphones</a:t>
            </a:r>
            <a:r>
              <a:rPr lang="en-US" sz="2400" dirty="0">
                <a:latin typeface="Times New Roman" panose="02020603050405020304" pitchFamily="18" charset="0"/>
                <a:cs typeface="Times New Roman" panose="02020603050405020304" pitchFamily="18" charset="0"/>
              </a:rPr>
              <a:t>, tablets, laptops, e-readers, portable gaming consoles, portable media players, and </a:t>
            </a:r>
            <a:r>
              <a:rPr lang="en-US" sz="2400" dirty="0" err="1">
                <a:latin typeface="Times New Roman" panose="02020603050405020304" pitchFamily="18" charset="0"/>
                <a:cs typeface="Times New Roman" panose="02020603050405020304" pitchFamily="18" charset="0"/>
              </a:rPr>
              <a:t>smartwatches</a:t>
            </a:r>
            <a:r>
              <a:rPr lang="en-US" sz="2400" dirty="0">
                <a:latin typeface="Times New Roman" panose="02020603050405020304" pitchFamily="18" charset="0"/>
                <a:cs typeface="Times New Roman" panose="02020603050405020304" pitchFamily="18" charset="0"/>
              </a:rPr>
              <a:t> are examples of portable gadgets. These gadgets often have a rechargeable battery that allows for longer operation without the need for a power source.</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68EB2B-F155-4E38-A6B7-0C8C37345AA8}"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93040"/>
            <a:ext cx="11188700" cy="949325"/>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Software</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143000"/>
            <a:ext cx="11087100" cy="5486400"/>
          </a:xfrm>
        </p:spPr>
        <p:txBody>
          <a:bodyPr>
            <a:normAutofit/>
          </a:bodyPr>
          <a:lstStyle/>
          <a:p>
            <a:pPr marL="514350" indent="-514350" algn="just">
              <a:lnSpc>
                <a:spcPct val="100000"/>
              </a:lnSpc>
              <a:buFont typeface="+mj-lt"/>
              <a:buAutoNum type="arabicPeriod"/>
            </a:pPr>
            <a:r>
              <a:rPr lang="en-IN" sz="2400" b="1" dirty="0">
                <a:latin typeface="Times New Roman" panose="02020603050405020304" pitchFamily="18" charset="0"/>
                <a:cs typeface="Times New Roman" panose="02020603050405020304" pitchFamily="18" charset="0"/>
              </a:rPr>
              <a:t>AWS IoT Core</a:t>
            </a:r>
            <a:r>
              <a:rPr lang="en-US" altLang="en-IN" sz="2400" b="1"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A cloud-based platform supplied by Amazon Web Services (AWS) that enables the safe and scalable connectivity and control of IoT devices. It enables devices to connect to and communicate with cloud apps and other devices in a safe manner.</a:t>
            </a:r>
            <a:endParaRPr lang="en-US" altLang="en-IN" sz="2400" dirty="0">
              <a:latin typeface="Times New Roman" panose="02020603050405020304" pitchFamily="18" charset="0"/>
              <a:cs typeface="Times New Roman" panose="02020603050405020304" pitchFamily="18" charset="0"/>
            </a:endParaRPr>
          </a:p>
          <a:p>
            <a:endParaRPr lang="en-IN" sz="2400" dirty="0"/>
          </a:p>
        </p:txBody>
      </p:sp>
      <p:pic>
        <p:nvPicPr>
          <p:cNvPr id="5" name="Content Placeholder 3" descr="https://docs.aws.amazon.com/images/iot/latest/developerguide/images/iot-endpoints.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96417" y="2746310"/>
            <a:ext cx="6522720" cy="3590290"/>
          </a:xfrm>
          <a:prstGeom prst="rect">
            <a:avLst/>
          </a:prstGeom>
          <a:noFill/>
          <a:ln>
            <a:noFill/>
          </a:ln>
        </p:spPr>
      </p:pic>
      <p:sp>
        <p:nvSpPr>
          <p:cNvPr id="6" name="Date Placeholder 5"/>
          <p:cNvSpPr>
            <a:spLocks noGrp="1"/>
          </p:cNvSpPr>
          <p:nvPr>
            <p:ph type="dt" sz="half" idx="10"/>
          </p:nvPr>
        </p:nvSpPr>
        <p:spPr/>
        <p:txBody>
          <a:bodyPr/>
          <a:lstStyle/>
          <a:p>
            <a:fld id="{09379199-A223-4764-B231-920D61FAE48D}" type="datetime1">
              <a:rPr lang="en-IN" smtClean="0"/>
            </a:fld>
            <a:endParaRPr lang="en-IN" dirty="0"/>
          </a:p>
        </p:txBody>
      </p:sp>
      <p:sp>
        <p:nvSpPr>
          <p:cNvPr id="7" name="Footer Placeholder 6"/>
          <p:cNvSpPr>
            <a:spLocks noGrp="1"/>
          </p:cNvSpPr>
          <p:nvPr>
            <p:ph type="ftr" sz="quarter" idx="11"/>
          </p:nvPr>
        </p:nvSpPr>
        <p:spPr/>
        <p:txBody>
          <a:bodyPr/>
          <a:lstStyle/>
          <a:p>
            <a:r>
              <a:rPr lang="en-IN"/>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59" y="354563"/>
            <a:ext cx="11213841" cy="6274837"/>
          </a:xfrm>
        </p:spPr>
        <p:txBody>
          <a:bodyPr>
            <a:normAutofit/>
          </a:bodyPr>
          <a:lstStyle/>
          <a:p>
            <a:pPr marL="0" indent="0">
              <a:lnSpc>
                <a:spcPct val="100000"/>
              </a:lnSpc>
              <a:buNone/>
            </a:pPr>
            <a:r>
              <a:rPr lang="en-US" altLang="en-IN" sz="2400" b="1" dirty="0">
                <a:latin typeface="Times New Roman" panose="02020603050405020304" pitchFamily="18" charset="0"/>
                <a:cs typeface="Times New Roman" panose="02020603050405020304" pitchFamily="18" charset="0"/>
              </a:rPr>
              <a:t>2. EMQX:</a:t>
            </a:r>
            <a:r>
              <a:rPr lang="en-US" altLang="en-IN" sz="2400" dirty="0">
                <a:latin typeface="Times New Roman" panose="02020603050405020304" pitchFamily="18" charset="0"/>
                <a:cs typeface="Times New Roman" panose="02020603050405020304" pitchFamily="18" charset="0"/>
              </a:rPr>
              <a:t> EMQX provides a web-based dashboard for managing and monitoring the broker. It provides real-time metrics, such as message throughput, connection counts, and broker performance. It also provides detailed logs and error messages for troubleshooting and debugging.</a:t>
            </a:r>
            <a:endParaRPr lang="en-US" altLang="en-IN" sz="2400" dirty="0">
              <a:latin typeface="Times New Roman" panose="02020603050405020304" pitchFamily="18" charset="0"/>
              <a:cs typeface="Times New Roman" panose="02020603050405020304" pitchFamily="18" charset="0"/>
            </a:endParaRPr>
          </a:p>
          <a:p>
            <a:endParaRPr lang="en-IN" sz="2400" dirty="0"/>
          </a:p>
        </p:txBody>
      </p:sp>
      <p:pic>
        <p:nvPicPr>
          <p:cNvPr id="4" name="Picture 20" descr="emqtt.648af620"/>
          <p:cNvPicPr>
            <a:picLocks noChangeAspect="1"/>
          </p:cNvPicPr>
          <p:nvPr/>
        </p:nvPicPr>
        <p:blipFill>
          <a:blip r:embed="rId1"/>
          <a:stretch>
            <a:fillRect/>
          </a:stretch>
        </p:blipFill>
        <p:spPr>
          <a:xfrm>
            <a:off x="1261556" y="2029576"/>
            <a:ext cx="8970645" cy="3838575"/>
          </a:xfrm>
          <a:prstGeom prst="rect">
            <a:avLst/>
          </a:prstGeom>
        </p:spPr>
      </p:pic>
      <p:sp>
        <p:nvSpPr>
          <p:cNvPr id="5" name="Date Placeholder 4"/>
          <p:cNvSpPr>
            <a:spLocks noGrp="1"/>
          </p:cNvSpPr>
          <p:nvPr>
            <p:ph type="dt" sz="half" idx="10"/>
          </p:nvPr>
        </p:nvSpPr>
        <p:spPr/>
        <p:txBody>
          <a:bodyPr/>
          <a:lstStyle/>
          <a:p>
            <a:fld id="{8B93B7A9-060B-46BC-B571-28D3439EE25A}"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76485" cy="299720"/>
          </a:xfrm>
        </p:spPr>
        <p:txBody>
          <a:bodyPr/>
          <a:lstStyle/>
          <a:p>
            <a:r>
              <a:rPr lang="en-US" sz="100"/>
              <a:t>,</a:t>
            </a:r>
            <a:endParaRPr lang="en-US" sz="100"/>
          </a:p>
        </p:txBody>
      </p:sp>
      <p:sp>
        <p:nvSpPr>
          <p:cNvPr id="3" name="Content Placeholder 2"/>
          <p:cNvSpPr>
            <a:spLocks noGrp="1"/>
          </p:cNvSpPr>
          <p:nvPr>
            <p:ph idx="1"/>
          </p:nvPr>
        </p:nvSpPr>
        <p:spPr>
          <a:xfrm>
            <a:off x="433070" y="579755"/>
            <a:ext cx="10920730" cy="5597525"/>
          </a:xfrm>
        </p:spPr>
        <p:txBody>
          <a:bodyPr>
            <a:normAutofit/>
          </a:bodyPr>
          <a:lstStyle/>
          <a:p>
            <a:pPr marL="514350" indent="-514350" algn="just">
              <a:lnSpc>
                <a:spcPct val="150000"/>
              </a:lnSpc>
              <a:buNone/>
            </a:pPr>
            <a:r>
              <a:rPr lang="en-IN" altLang="en-US" sz="2400" b="1" dirty="0">
                <a:latin typeface="Times New Roman" panose="02020603050405020304" pitchFamily="18" charset="0"/>
                <a:cs typeface="Times New Roman" panose="02020603050405020304" pitchFamily="18" charset="0"/>
                <a:sym typeface="+mn-ea"/>
              </a:rPr>
              <a:t>3</a:t>
            </a:r>
            <a:r>
              <a:rPr lang="en-US" sz="2400" b="1" dirty="0">
                <a:latin typeface="Times New Roman" panose="02020603050405020304" pitchFamily="18" charset="0"/>
                <a:cs typeface="Times New Roman" panose="02020603050405020304" pitchFamily="18" charset="0"/>
                <a:sym typeface="+mn-ea"/>
              </a:rPr>
              <a:t>. MQTT protocol: </a:t>
            </a:r>
            <a:r>
              <a:rPr lang="en-US" sz="2400" dirty="0">
                <a:latin typeface="Times New Roman" panose="02020603050405020304" pitchFamily="18" charset="0"/>
                <a:cs typeface="Times New Roman" panose="02020603050405020304" pitchFamily="18" charset="0"/>
                <a:sym typeface="+mn-ea"/>
              </a:rPr>
              <a:t>MQTT is a critical protocol in EMQX, a managed cloud service that allows devices to securely connect to and interact with its services and other devices.</a:t>
            </a:r>
            <a:endParaRPr lang="en-US" sz="2400" dirty="0">
              <a:latin typeface="Times New Roman" panose="02020603050405020304" pitchFamily="18" charset="0"/>
              <a:cs typeface="Times New Roman" panose="02020603050405020304" pitchFamily="18" charset="0"/>
              <a:sym typeface="+mn-ea"/>
            </a:endParaRPr>
          </a:p>
          <a:p>
            <a:pPr marL="0" indent="0" algn="just">
              <a:lnSpc>
                <a:spcPct val="150000"/>
              </a:lnSpc>
              <a:buFont typeface="+mj-lt"/>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p>
        </p:txBody>
      </p:sp>
      <p:sp>
        <p:nvSpPr>
          <p:cNvPr id="4" name="Date Placeholder 3"/>
          <p:cNvSpPr>
            <a:spLocks noGrp="1"/>
          </p:cNvSpPr>
          <p:nvPr>
            <p:ph type="dt" sz="half" idx="10"/>
          </p:nvPr>
        </p:nvSpPr>
        <p:spPr/>
        <p:txBody>
          <a:bodyPr/>
          <a:lstStyle/>
          <a:p>
            <a:fld id="{0BA74B95-D122-4EC0-BAFA-E03D92977FFB}"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stretch>
            <a:fillRect/>
          </a:stretch>
        </p:blipFill>
        <p:spPr>
          <a:xfrm>
            <a:off x="715335" y="1248058"/>
            <a:ext cx="10955706" cy="4511173"/>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441014" y="223089"/>
            <a:ext cx="11308702" cy="829945"/>
          </a:xfrm>
          <a:prstGeom prst="rect">
            <a:avLst/>
          </a:prstGeom>
          <a:noFill/>
        </p:spPr>
        <p:txBody>
          <a:bodyPr wrap="square" rtlCol="0">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Working of MQTT Protocol</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905"/>
            <a:ext cx="10515600" cy="1325563"/>
          </a:xfrm>
        </p:spPr>
        <p:txBody>
          <a:bodyPr/>
          <a:lstStyle/>
          <a:p>
            <a:r>
              <a:rPr lang="en-IN" altLang="en-US" sz="4800" b="1" dirty="0">
                <a:solidFill>
                  <a:srgbClr val="FF0000"/>
                </a:solidFill>
                <a:latin typeface="Times New Roman" panose="02020603050405020304" pitchFamily="18" charset="0"/>
                <a:cs typeface="Times New Roman" panose="02020603050405020304" pitchFamily="18" charset="0"/>
              </a:rPr>
              <a:t>S</a:t>
            </a:r>
            <a:r>
              <a:rPr lang="en-US" altLang="en-IN" sz="4800" b="1" dirty="0">
                <a:solidFill>
                  <a:srgbClr val="FF0000"/>
                </a:solidFill>
                <a:latin typeface="Times New Roman" panose="02020603050405020304" pitchFamily="18" charset="0"/>
                <a:cs typeface="Times New Roman" panose="02020603050405020304" pitchFamily="18" charset="0"/>
              </a:rPr>
              <a:t>ource</a:t>
            </a:r>
            <a:r>
              <a:rPr lang="en-IN" altLang="en-US" sz="4800" b="1" dirty="0">
                <a:solidFill>
                  <a:srgbClr val="FF0000"/>
                </a:solidFill>
                <a:latin typeface="Times New Roman" panose="02020603050405020304" pitchFamily="18" charset="0"/>
                <a:cs typeface="Times New Roman" panose="02020603050405020304" pitchFamily="18" charset="0"/>
              </a:rPr>
              <a:t> C</a:t>
            </a:r>
            <a:r>
              <a:rPr lang="en-US" altLang="en-IN" sz="4800" b="1" dirty="0">
                <a:solidFill>
                  <a:srgbClr val="FF0000"/>
                </a:solidFill>
                <a:latin typeface="Times New Roman" panose="02020603050405020304" pitchFamily="18" charset="0"/>
                <a:cs typeface="Times New Roman" panose="02020603050405020304" pitchFamily="18" charset="0"/>
              </a:rPr>
              <a:t>ode</a:t>
            </a:r>
            <a:endParaRPr lang="en-US" alt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75590" y="1426210"/>
            <a:ext cx="11649710" cy="5240655"/>
          </a:xfrm>
        </p:spPr>
        <p:txBody>
          <a:bodyPr/>
          <a:lstStyle/>
          <a:p>
            <a:pPr marL="0" indent="0">
              <a:buNone/>
            </a:pPr>
            <a:r>
              <a:rPr lang="en-IN" altLang="en-US" dirty="0">
                <a:latin typeface="Times New Roman" panose="02020603050405020304" pitchFamily="18" charset="0"/>
                <a:cs typeface="Times New Roman" panose="02020603050405020304" pitchFamily="18" charset="0"/>
              </a:rPr>
              <a:t>1. </a:t>
            </a:r>
            <a:r>
              <a:rPr lang="en-IN" altLang="en-US" sz="2400" dirty="0">
                <a:latin typeface="Times New Roman" panose="02020603050405020304" pitchFamily="18" charset="0"/>
                <a:cs typeface="Times New Roman" panose="02020603050405020304" pitchFamily="18" charset="0"/>
              </a:rPr>
              <a:t>Install python 3</a:t>
            </a: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a:t>
            </a:r>
            <a:endParaRPr lang="en-IN" altLang="en-US"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2. To install the device certificate files for the sample app	</a:t>
            </a:r>
            <a:r>
              <a:rPr lang="en-IN" altLang="en-US" dirty="0">
                <a:latin typeface="Times New Roman" panose="02020603050405020304" pitchFamily="18" charset="0"/>
                <a:cs typeface="Times New Roman" panose="02020603050405020304" pitchFamily="18" charset="0"/>
              </a:rPr>
              <a:t>				</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578662" y="3889790"/>
            <a:ext cx="4366260" cy="2354580"/>
          </a:xfrm>
          <a:prstGeom prst="rect">
            <a:avLst/>
          </a:prstGeom>
        </p:spPr>
      </p:pic>
      <p:pic>
        <p:nvPicPr>
          <p:cNvPr id="9" name="Content Placeholder 8" descr="11.PNG"/>
          <p:cNvPicPr>
            <a:picLocks noGrp="1" noChangeAspect="1"/>
          </p:cNvPicPr>
          <p:nvPr>
            <p:ph sz="half" idx="2"/>
          </p:nvPr>
        </p:nvPicPr>
        <p:blipFill>
          <a:blip r:embed="rId2"/>
          <a:stretch>
            <a:fillRect/>
          </a:stretch>
        </p:blipFill>
        <p:spPr>
          <a:xfrm>
            <a:off x="799271" y="2238923"/>
            <a:ext cx="6737654" cy="848834"/>
          </a:xfrm>
        </p:spPr>
      </p:pic>
      <p:sp>
        <p:nvSpPr>
          <p:cNvPr id="4" name="Date Placeholder 3"/>
          <p:cNvSpPr>
            <a:spLocks noGrp="1"/>
          </p:cNvSpPr>
          <p:nvPr>
            <p:ph type="dt" sz="half" idx="10"/>
          </p:nvPr>
        </p:nvSpPr>
        <p:spPr/>
        <p:txBody>
          <a:bodyPr/>
          <a:lstStyle/>
          <a:p>
            <a:fld id="{103BF609-18EA-4EAF-B728-A1081C5A2DA3}"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8760" y="408940"/>
            <a:ext cx="11540490" cy="5768340"/>
          </a:xfrm>
        </p:spPr>
        <p:txBody>
          <a:bodyPr/>
          <a:lstStyle/>
          <a:p>
            <a:pPr marL="0" indent="0">
              <a:buNone/>
            </a:pPr>
            <a:r>
              <a:rPr lang="en-IN" altLang="en-US">
                <a:latin typeface="Times New Roman" panose="02020603050405020304" pitchFamily="18" charset="0"/>
                <a:cs typeface="Times New Roman" panose="02020603050405020304" pitchFamily="18" charset="0"/>
              </a:rPr>
              <a:t>3. </a:t>
            </a: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4.</a:t>
            </a: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1"/>
          <a:stretch>
            <a:fillRect/>
          </a:stretch>
        </p:blipFill>
        <p:spPr>
          <a:xfrm>
            <a:off x="1028700" y="972185"/>
            <a:ext cx="8180070" cy="1845310"/>
          </a:xfrm>
          <a:prstGeom prst="rect">
            <a:avLst/>
          </a:prstGeom>
        </p:spPr>
      </p:pic>
      <p:pic>
        <p:nvPicPr>
          <p:cNvPr id="10" name="Picture 9"/>
          <p:cNvPicPr>
            <a:picLocks noChangeAspect="1"/>
          </p:cNvPicPr>
          <p:nvPr/>
        </p:nvPicPr>
        <p:blipFill>
          <a:blip r:embed="rId2"/>
          <a:stretch>
            <a:fillRect/>
          </a:stretch>
        </p:blipFill>
        <p:spPr>
          <a:xfrm>
            <a:off x="1253490" y="3592195"/>
            <a:ext cx="9189720" cy="2276475"/>
          </a:xfrm>
          <a:prstGeom prst="rect">
            <a:avLst/>
          </a:prstGeom>
        </p:spPr>
      </p:pic>
      <p:sp>
        <p:nvSpPr>
          <p:cNvPr id="2" name="Date Placeholder 1"/>
          <p:cNvSpPr>
            <a:spLocks noGrp="1"/>
          </p:cNvSpPr>
          <p:nvPr>
            <p:ph type="dt" sz="half" idx="10"/>
          </p:nvPr>
        </p:nvSpPr>
        <p:spPr/>
        <p:txBody>
          <a:bodyPr/>
          <a:lstStyle/>
          <a:p>
            <a:fld id="{74CBFB1A-D431-4453-A2DD-302BD25DFA06}"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31" y="0"/>
            <a:ext cx="2709949" cy="698269"/>
          </a:xfrm>
        </p:spPr>
        <p:txBody>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6131" y="0"/>
            <a:ext cx="10451870" cy="6410131"/>
          </a:xfrm>
        </p:spPr>
        <p:txBody>
          <a:bodyPr>
            <a:noAutofit/>
          </a:bodyPr>
          <a:lstStyle/>
          <a:p>
            <a:pPr algn="l">
              <a:lnSpc>
                <a:spcPct val="120000"/>
              </a:lnSpc>
              <a:buFont typeface="Arial" panose="020B0604020202020204" pitchFamily="34" charset="0"/>
            </a:pPr>
            <a:endParaRPr lang="en-US" sz="22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Aim of the Project</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Introduction</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Block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Objectives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Design</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Hardware implementation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Software implementation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Results obtained and analysis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Advantages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Conclusion</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References</a:t>
            </a: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115578E-C1A2-47E1-8FDC-25C581EC9B1A}" type="datetime1">
              <a:rPr lang="en-IN" smtClean="0"/>
            </a:fld>
            <a:endParaRPr lang="en-IN" dirty="0"/>
          </a:p>
        </p:txBody>
      </p:sp>
      <p:sp>
        <p:nvSpPr>
          <p:cNvPr id="5" name="Footer Placeholder 4"/>
          <p:cNvSpPr>
            <a:spLocks noGrp="1"/>
          </p:cNvSpPr>
          <p:nvPr>
            <p:ph type="ftr" sz="quarter" idx="11"/>
          </p:nvPr>
        </p:nvSpPr>
        <p:spPr/>
        <p:txBody>
          <a:bodyPr/>
          <a:lstStyle/>
          <a:p>
            <a:r>
              <a:rPr lang="en-US" dirty="0"/>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570" y="909955"/>
            <a:ext cx="11111230" cy="5220335"/>
          </a:xfrm>
        </p:spPr>
        <p:txBody>
          <a:bodyPr/>
          <a:lstStyle/>
          <a:p>
            <a:pPr marL="0" indent="0">
              <a:buNone/>
            </a:pPr>
            <a:r>
              <a:rPr lang="en-US" sz="2400" i="0" dirty="0">
                <a:solidFill>
                  <a:srgbClr val="1D1D1D"/>
                </a:solidFill>
                <a:effectLst/>
                <a:latin typeface="Times New Roman" panose="02020603050405020304" pitchFamily="18" charset="0"/>
                <a:cs typeface="Times New Roman" panose="02020603050405020304" pitchFamily="18" charset="0"/>
              </a:rPr>
              <a:t>5. Install the MQTT client library</a:t>
            </a:r>
            <a:endParaRPr lang="en-US" sz="2400" i="0" dirty="0">
              <a:solidFill>
                <a:srgbClr val="1D1D1D"/>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rgbClr val="1D1D1D"/>
              </a:solidFill>
              <a:latin typeface="Times New Roman" panose="02020603050405020304" pitchFamily="18" charset="0"/>
              <a:cs typeface="Times New Roman" panose="02020603050405020304" pitchFamily="18" charset="0"/>
            </a:endParaRPr>
          </a:p>
          <a:p>
            <a:pPr marL="0" indent="0">
              <a:buNone/>
            </a:pPr>
            <a:endParaRPr lang="en-US" sz="2400" i="0" dirty="0">
              <a:solidFill>
                <a:srgbClr val="1D1D1D"/>
              </a:solidFill>
              <a:effectLst/>
              <a:latin typeface="Times New Roman" panose="02020603050405020304" pitchFamily="18" charset="0"/>
              <a:cs typeface="Times New Roman" panose="02020603050405020304" pitchFamily="18" charset="0"/>
            </a:endParaRPr>
          </a:p>
          <a:p>
            <a:pPr marL="0" indent="0">
              <a:buNone/>
            </a:pPr>
            <a:endParaRPr lang="en-US" sz="2400" i="0" dirty="0">
              <a:solidFill>
                <a:srgbClr val="1D1D1D"/>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3080" y="1940560"/>
            <a:ext cx="10260965" cy="2377440"/>
          </a:xfrm>
          <a:prstGeom prst="rect">
            <a:avLst/>
          </a:prstGeom>
        </p:spPr>
      </p:pic>
      <p:sp>
        <p:nvSpPr>
          <p:cNvPr id="2" name="Date Placeholder 1"/>
          <p:cNvSpPr>
            <a:spLocks noGrp="1"/>
          </p:cNvSpPr>
          <p:nvPr>
            <p:ph type="dt" sz="half" idx="10"/>
          </p:nvPr>
        </p:nvSpPr>
        <p:spPr/>
        <p:txBody>
          <a:bodyPr/>
          <a:lstStyle/>
          <a:p>
            <a:fld id="{AEC79936-7705-44D7-B5D9-1E71DE74D424}"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6D6F0-1DFC-4822-B4A4-E49349E7C5FB}"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
        <p:nvSpPr>
          <p:cNvPr id="9" name="Rectangle 2"/>
          <p:cNvSpPr>
            <a:spLocks noGrp="1" noChangeArrowheads="1"/>
          </p:cNvSpPr>
          <p:nvPr>
            <p:ph sz="half" idx="1"/>
          </p:nvPr>
        </p:nvSpPr>
        <p:spPr bwMode="auto">
          <a:xfrm>
            <a:off x="300990" y="628968"/>
            <a:ext cx="1147000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import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paho.mqtt.client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as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mqtt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EMQX broker address and port number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broker_address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"k35c56ca.emqx.cloud"</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broker_port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1883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client ID and credentials (if any)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"raspberry-pi-client"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username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rpi</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password = "raspberry"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topics to subscribe to or publish to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subscribe_topic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"hello"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publish_topic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hey_there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54839" y="0"/>
            <a:ext cx="11299371" cy="706755"/>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Source Code connecting EMQX to Raspberry Pi</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7" name="Rectangle 1"/>
          <p:cNvSpPr>
            <a:spLocks noGrp="1" noChangeArrowheads="1"/>
          </p:cNvSpPr>
          <p:nvPr>
            <p:ph idx="1"/>
          </p:nvPr>
        </p:nvSpPr>
        <p:spPr bwMode="auto">
          <a:xfrm>
            <a:off x="93306" y="1772"/>
            <a:ext cx="11056776"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Create the client application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mqtt.Client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Set the credentials (if any)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client.username_pw_set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(username=username, password=password)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callback functions for the client events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userdata</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flags,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print("Connected to EMQX with result code "+str(</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client.subscribe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subscribe_topic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on_message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userdata</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msg):</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print("Received message on topic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msg.topic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"+str(</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msg.payload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Set the callback functions for the client events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client.on_connect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on_connect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client.on_message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on_message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7" name="Rectangle 1"/>
          <p:cNvSpPr>
            <a:spLocks noGrp="1" noChangeArrowheads="1"/>
          </p:cNvSpPr>
          <p:nvPr>
            <p:ph idx="1"/>
          </p:nvPr>
        </p:nvSpPr>
        <p:spPr bwMode="auto">
          <a:xfrm>
            <a:off x="93306" y="740435"/>
            <a:ext cx="110567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Connect to the EMQX broker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broker_address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port=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broker_port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Start the MQTT client loop to listen for messages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client.loop_start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Publish a message to the EMQX broker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client.publish</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publish_topic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"Hello, EMQX!")</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Wait for messages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while True: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pass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949801" y="1039174"/>
            <a:ext cx="9909877" cy="4418945"/>
          </a:xfrm>
          <a:prstGeom prst="rect">
            <a:avLst/>
          </a:prstGeom>
        </p:spPr>
      </p:pic>
      <p:sp>
        <p:nvSpPr>
          <p:cNvPr id="5" name="Rectangle 4"/>
          <p:cNvSpPr/>
          <p:nvPr/>
        </p:nvSpPr>
        <p:spPr>
          <a:xfrm>
            <a:off x="3681458" y="5634159"/>
            <a:ext cx="4166525"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Fig: Message published on Raspberry Pi</a:t>
            </a:r>
            <a:endParaRPr lang="en-IN" dirty="0"/>
          </a:p>
        </p:txBody>
      </p:sp>
      <p:sp>
        <p:nvSpPr>
          <p:cNvPr id="3" name="Title 1"/>
          <p:cNvSpPr txBox="1"/>
          <p:nvPr/>
        </p:nvSpPr>
        <p:spPr>
          <a:xfrm>
            <a:off x="533717" y="-96253"/>
            <a:ext cx="11124565" cy="1326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 Results Obtained and Analysis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8F7C6D-307E-4A64-A1B7-C67E450B7721}"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2120" y="248920"/>
            <a:ext cx="11323320" cy="5478780"/>
          </a:xfrm>
          <a:prstGeom prst="rect">
            <a:avLst/>
          </a:prstGeom>
          <a:noFill/>
          <a:ln>
            <a:noFill/>
          </a:ln>
        </p:spPr>
      </p:pic>
      <p:sp>
        <p:nvSpPr>
          <p:cNvPr id="7" name="Rectangle 6"/>
          <p:cNvSpPr/>
          <p:nvPr/>
        </p:nvSpPr>
        <p:spPr>
          <a:xfrm>
            <a:off x="2986002" y="5812647"/>
            <a:ext cx="5468164" cy="463397"/>
          </a:xfrm>
          <a:prstGeom prst="rect">
            <a:avLst/>
          </a:prstGeom>
        </p:spPr>
        <p:txBody>
          <a:bodyPr wrap="none">
            <a:spAutoFit/>
          </a:bodyPr>
          <a:lstStyle/>
          <a:p>
            <a:pPr marL="914400" algn="ctr">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Fig: BLE Beacon connected to Raspberry Pi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7D4F53A-BE95-4438-B4A9-B37A89C3473A}"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10632" y="5608655"/>
            <a:ext cx="7632440" cy="458074"/>
          </a:xfrm>
          <a:prstGeom prst="rect">
            <a:avLst/>
          </a:prstGeom>
        </p:spPr>
        <p:txBody>
          <a:bodyPr wrap="square">
            <a:spAutoFit/>
          </a:bodyPr>
          <a:lstStyle/>
          <a:p>
            <a:pPr marL="318770" algn="ctr">
              <a:lnSpc>
                <a:spcPct val="150000"/>
              </a:lnSpc>
              <a:spcAft>
                <a:spcPts val="800"/>
              </a:spcAft>
            </a:pPr>
            <a:r>
              <a:rPr lang="en-IN" b="1" dirty="0">
                <a:latin typeface="Times New Roman" panose="02020603050405020304" pitchFamily="18" charset="0"/>
                <a:cs typeface="Times New Roman" panose="02020603050405020304" pitchFamily="18" charset="0"/>
              </a:rPr>
              <a:t>Fig: EMQX MQTT Broker-Client message Pub/Sub</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8750" y="192405"/>
            <a:ext cx="11832590" cy="5261610"/>
          </a:xfrm>
        </p:spPr>
      </p:pic>
      <p:sp>
        <p:nvSpPr>
          <p:cNvPr id="2" name="Date Placeholder 1"/>
          <p:cNvSpPr>
            <a:spLocks noGrp="1"/>
          </p:cNvSpPr>
          <p:nvPr>
            <p:ph type="dt" sz="half" idx="10"/>
          </p:nvPr>
        </p:nvSpPr>
        <p:spPr/>
        <p:txBody>
          <a:bodyPr/>
          <a:lstStyle/>
          <a:p>
            <a:fld id="{FC8AC20E-5999-400B-BFC7-4849F69C6D41}"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7635" y="230505"/>
            <a:ext cx="11789410" cy="5100320"/>
          </a:xfrm>
        </p:spPr>
      </p:pic>
      <p:sp>
        <p:nvSpPr>
          <p:cNvPr id="7" name="TextBox 6"/>
          <p:cNvSpPr txBox="1"/>
          <p:nvPr/>
        </p:nvSpPr>
        <p:spPr>
          <a:xfrm>
            <a:off x="3900157" y="5759491"/>
            <a:ext cx="609755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Fig: BLE Beacon Distance Measuring</a:t>
            </a:r>
            <a:endParaRPr lang="en-IN"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4FC6688-D5D4-4651-847C-F7AC3CF862A6}"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4955" y="163195"/>
            <a:ext cx="11786870" cy="5506720"/>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608332" y="5828123"/>
            <a:ext cx="675536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Dashboard</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405497" y="5986767"/>
            <a:ext cx="709126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Influx Database</a:t>
            </a:r>
            <a:endParaRPr lang="en-IN" b="1" dirty="0">
              <a:latin typeface="Times New Roman" panose="02020603050405020304" pitchFamily="18" charset="0"/>
              <a:cs typeface="Times New Roman" panose="02020603050405020304" pitchFamily="18" charset="0"/>
            </a:endParaRPr>
          </a:p>
        </p:txBody>
      </p:sp>
      <p:pic>
        <p:nvPicPr>
          <p:cNvPr id="11" name="Content Placeholder 10" descr="image (2)"/>
          <p:cNvPicPr>
            <a:picLocks noChangeAspect="1"/>
          </p:cNvPicPr>
          <p:nvPr>
            <p:ph idx="1"/>
          </p:nvPr>
        </p:nvPicPr>
        <p:blipFill>
          <a:blip r:embed="rId1"/>
          <a:stretch>
            <a:fillRect/>
          </a:stretch>
        </p:blipFill>
        <p:spPr>
          <a:xfrm>
            <a:off x="316865" y="116840"/>
            <a:ext cx="11529695" cy="5767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860" y="365125"/>
            <a:ext cx="10949940" cy="1325880"/>
          </a:xfrm>
        </p:spPr>
        <p:txBody>
          <a:bodyPr/>
          <a:lstStyle/>
          <a:p>
            <a:r>
              <a:rPr lang="en-US" sz="4800" b="1" dirty="0">
                <a:solidFill>
                  <a:srgbClr val="FF0000"/>
                </a:solidFill>
                <a:latin typeface="Times New Roman" panose="02020603050405020304" pitchFamily="18" charset="0"/>
                <a:cs typeface="Times New Roman" panose="02020603050405020304" pitchFamily="18" charset="0"/>
                <a:sym typeface="+mn-ea"/>
              </a:rPr>
              <a:t>Aim of the Project</a:t>
            </a:r>
            <a:endParaRPr lang="en-US" sz="4800" b="1" dirty="0">
              <a:solidFill>
                <a:srgbClr val="FF0000"/>
              </a:solidFill>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a:xfrm>
            <a:off x="403860" y="1825625"/>
            <a:ext cx="10949940" cy="347789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aim of this project is to provide a comprehensive solution for managing and monitoring the livestock using AWS IoT.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project involves integrating various sensors and devices to collect data about the livestock’s position inside the perimeter.</a:t>
            </a:r>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15EEC62-3CE1-4FAB-9BF9-E8DF97BB6307}"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5875"/>
            <a:ext cx="11353800" cy="76200"/>
          </a:xfrm>
        </p:spPr>
        <p:txBody>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623277014" name="Picture 9"/>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7050" y="297815"/>
            <a:ext cx="11138535" cy="5274945"/>
          </a:xfrm>
          <a:prstGeom prst="rect">
            <a:avLst/>
          </a:prstGeom>
        </p:spPr>
      </p:pic>
      <p:sp>
        <p:nvSpPr>
          <p:cNvPr id="7" name="Text Box 6"/>
          <p:cNvSpPr txBox="1"/>
          <p:nvPr/>
        </p:nvSpPr>
        <p:spPr>
          <a:xfrm>
            <a:off x="4038600" y="5955030"/>
            <a:ext cx="457263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Graph representing distance of object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1430"/>
            <a:ext cx="10542270" cy="122555"/>
          </a:xfrm>
        </p:spPr>
        <p:txBody>
          <a:bodyPr>
            <a:normAutofit fontScale="90000"/>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728302218" name="Picture 10"/>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6230" y="297180"/>
            <a:ext cx="11037570" cy="5239385"/>
          </a:xfrm>
          <a:prstGeom prst="rect">
            <a:avLst/>
          </a:prstGeom>
        </p:spPr>
      </p:pic>
      <p:sp>
        <p:nvSpPr>
          <p:cNvPr id="7" name="Text Box 6"/>
          <p:cNvSpPr txBox="1"/>
          <p:nvPr/>
        </p:nvSpPr>
        <p:spPr>
          <a:xfrm>
            <a:off x="3862705" y="5762625"/>
            <a:ext cx="506031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Histogram Representing RSSI values</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0904855" cy="183515"/>
          </a:xfrm>
        </p:spPr>
        <p:txBody>
          <a:bodyPr>
            <a:normAutofit fontScale="90000"/>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436044132" name="Picture 14"/>
          <p:cNvPicPr>
            <a:picLocks noChangeAspect="1"/>
          </p:cNvPicPr>
          <p:nvPr>
            <p:ph idx="1"/>
          </p:nvPr>
        </p:nvPicPr>
        <p:blipFill>
          <a:blip r:embed="rId1">
            <a:extLst>
              <a:ext uri="{28A0092B-C50C-407E-A947-70E740481C1C}">
                <a14:useLocalDpi xmlns:a14="http://schemas.microsoft.com/office/drawing/2010/main" val="0"/>
              </a:ext>
            </a:extLst>
          </a:blip>
          <a:srcRect b="35364"/>
          <a:stretch>
            <a:fillRect/>
          </a:stretch>
        </p:blipFill>
        <p:spPr>
          <a:xfrm>
            <a:off x="574675" y="1228725"/>
            <a:ext cx="11311255" cy="3125470"/>
          </a:xfrm>
          <a:prstGeom prst="rect">
            <a:avLst/>
          </a:prstGeom>
        </p:spPr>
      </p:pic>
      <p:sp>
        <p:nvSpPr>
          <p:cNvPr id="8" name="Text Box 7"/>
          <p:cNvSpPr txBox="1"/>
          <p:nvPr/>
        </p:nvSpPr>
        <p:spPr>
          <a:xfrm>
            <a:off x="4977130" y="5668645"/>
            <a:ext cx="378587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BLE Interface</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3030" y="449580"/>
            <a:ext cx="11977370" cy="5057775"/>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603980" y="5986482"/>
            <a:ext cx="64008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Raspberry Pi interface with </a:t>
            </a:r>
            <a:r>
              <a:rPr lang="en-US" b="1" dirty="0" err="1">
                <a:latin typeface="Times New Roman" panose="02020603050405020304" pitchFamily="18" charset="0"/>
                <a:cs typeface="Times New Roman" panose="02020603050405020304" pitchFamily="18" charset="0"/>
              </a:rPr>
              <a:t>Balena</a:t>
            </a:r>
            <a:r>
              <a:rPr lang="en-US" b="1" dirty="0">
                <a:latin typeface="Times New Roman" panose="02020603050405020304" pitchFamily="18" charset="0"/>
                <a:cs typeface="Times New Roman" panose="02020603050405020304" pitchFamily="18" charset="0"/>
              </a:rPr>
              <a:t> IoT Dashboard</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96430"/>
            <a:ext cx="11104418" cy="814647"/>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Future Scope</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8780" y="1266190"/>
            <a:ext cx="10955020" cy="4911090"/>
          </a:xfrm>
        </p:spPr>
        <p:txBody>
          <a:bodyPr>
            <a:noAutofit/>
          </a:bodyPr>
          <a:lstStyle/>
          <a:p>
            <a:pPr algn="just">
              <a:lnSpc>
                <a:spcPct val="100000"/>
              </a:lnSpc>
            </a:pPr>
            <a:r>
              <a:rPr lang="en-US" sz="2700" dirty="0">
                <a:latin typeface="Times New Roman" panose="02020603050405020304" pitchFamily="18" charset="0"/>
                <a:cs typeface="Times New Roman" panose="02020603050405020304" pitchFamily="18" charset="0"/>
              </a:rPr>
              <a:t>AWS IoT can be used to collect data on livestock behavior, health, and performance. This information may be used to create prediction models that can assist farmers in managing and identifying health concerns before they become critical, as well as maximising the use of feed, water, and medications.</a:t>
            </a: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Real-time monitoring of livestock is possible with AWS IoT, allowing farmers to track their position, activity, and vital indicators. </a:t>
            </a: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AWS IoT may be combined with other technologies such as drones and autonomous vehicles. Drones, for example, may be used to collect data on livestock position and behaviour, while self-driving cars can provide feed and water.</a:t>
            </a:r>
            <a:endParaRPr lang="en-US" sz="27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691EC9-A108-44F0-937D-814197F4CBE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 y="104775"/>
            <a:ext cx="11153140" cy="1282700"/>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Advantages</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9255" y="1386840"/>
            <a:ext cx="11195685" cy="4790440"/>
          </a:xfrm>
        </p:spPr>
        <p:txBody>
          <a:bodyPr>
            <a:noAutofit/>
          </a:bodyPr>
          <a:lstStyle/>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Real-time data monitoring:</a:t>
            </a:r>
            <a:r>
              <a:rPr lang="en-US" sz="2400" dirty="0">
                <a:latin typeface="Times New Roman" panose="02020603050405020304" pitchFamily="18" charset="0"/>
                <a:cs typeface="Times New Roman" panose="02020603050405020304" pitchFamily="18" charset="0"/>
              </a:rPr>
              <a:t> Amazon IoT enables farmers to track animal health</a:t>
            </a:r>
            <a:r>
              <a:rPr lang="en-IN" altLang="en-US" sz="2400" dirty="0">
                <a:latin typeface="Times New Roman" panose="02020603050405020304" pitchFamily="18" charset="0"/>
                <a:cs typeface="Times New Roman" panose="02020603050405020304" pitchFamily="18" charset="0"/>
              </a:rPr>
              <a:t> and position</a:t>
            </a:r>
            <a:r>
              <a:rPr lang="en-US" sz="2400" dirty="0">
                <a:latin typeface="Times New Roman" panose="02020603050405020304" pitchFamily="18" charset="0"/>
                <a:cs typeface="Times New Roman" panose="02020603050405020304" pitchFamily="18" charset="0"/>
              </a:rPr>
              <a:t> using real-time data monitoring of  sensor </a:t>
            </a:r>
            <a:r>
              <a:rPr lang="en-IN" altLang="en-US" sz="2400" dirty="0">
                <a:latin typeface="Times New Roman" panose="02020603050405020304" pitchFamily="18" charset="0"/>
                <a:cs typeface="Times New Roman" panose="02020603050405020304" pitchFamily="18" charset="0"/>
              </a:rPr>
              <a:t>such as BLE Beacon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Remote monitoring and management:</a:t>
            </a:r>
            <a:r>
              <a:rPr lang="en-US" sz="2400" dirty="0">
                <a:latin typeface="Times New Roman" panose="02020603050405020304" pitchFamily="18" charset="0"/>
                <a:cs typeface="Times New Roman" panose="02020603050405020304" pitchFamily="18" charset="0"/>
              </a:rPr>
              <a:t> With AWS IoT, farmers can remotely monitor and manage their livestock from anywhere using a mobile device or computer. This saves time and resources by eliminating the need for physical checks on the animals and allows farmers to manage their livestock even if they are off-site.</a:t>
            </a: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Predictive analytics:</a:t>
            </a:r>
            <a:r>
              <a:rPr lang="en-US" sz="2400" dirty="0">
                <a:latin typeface="Times New Roman" panose="02020603050405020304" pitchFamily="18" charset="0"/>
                <a:cs typeface="Times New Roman" panose="02020603050405020304" pitchFamily="18" charset="0"/>
              </a:rPr>
              <a:t> Amazon IoT can examine information from a variety of sources, like as sensors </a:t>
            </a:r>
            <a:r>
              <a:rPr lang="en-IN" altLang="en-US" sz="2400" dirty="0">
                <a:latin typeface="Times New Roman" panose="02020603050405020304" pitchFamily="18" charset="0"/>
                <a:cs typeface="Times New Roman" panose="02020603050405020304" pitchFamily="18" charset="0"/>
              </a:rPr>
              <a:t>such as BLE Beacons</a:t>
            </a:r>
            <a:r>
              <a:rPr lang="en-US" sz="2400" dirty="0">
                <a:latin typeface="Times New Roman" panose="02020603050405020304" pitchFamily="18" charset="0"/>
                <a:cs typeface="Times New Roman" panose="02020603050405020304" pitchFamily="18" charset="0"/>
              </a:rPr>
              <a:t>, to offer perceptions and projections about the health and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animals. With better animal health and production, producers may be able to make more educated choices regarding breeding cycles, feeding regimens, and other management strategies.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4D39CB-0E67-4185-B848-63F5CCD300E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5" y="0"/>
            <a:ext cx="11226165" cy="371475"/>
          </a:xfrm>
        </p:spPr>
        <p:txBody>
          <a:bodyPr/>
          <a:lstStyle/>
          <a:p>
            <a:r>
              <a:rPr lang="en-US" sz="100"/>
              <a:t>.</a:t>
            </a:r>
            <a:endParaRPr lang="en-US" sz="100"/>
          </a:p>
        </p:txBody>
      </p:sp>
      <p:sp>
        <p:nvSpPr>
          <p:cNvPr id="3" name="Content Placeholder 2"/>
          <p:cNvSpPr>
            <a:spLocks noGrp="1"/>
          </p:cNvSpPr>
          <p:nvPr>
            <p:ph idx="1"/>
          </p:nvPr>
        </p:nvSpPr>
        <p:spPr>
          <a:xfrm>
            <a:off x="369570" y="507365"/>
            <a:ext cx="11431905" cy="6042025"/>
          </a:xfrm>
        </p:spPr>
        <p:txBody>
          <a:bodyPr>
            <a:normAutofit/>
          </a:bodyPr>
          <a:lstStyle/>
          <a:p>
            <a:pPr marL="0" indent="0" algn="just">
              <a:lnSpc>
                <a:spcPct val="150000"/>
              </a:lnSpc>
              <a:buNone/>
            </a:pPr>
            <a:r>
              <a:rPr lang="en-US" sz="2500" b="1" dirty="0">
                <a:latin typeface="Times New Roman" panose="02020603050405020304" pitchFamily="18" charset="0"/>
                <a:cs typeface="Times New Roman" panose="02020603050405020304" pitchFamily="18" charset="0"/>
              </a:rPr>
              <a:t>4.  Automation and </a:t>
            </a:r>
            <a:r>
              <a:rPr lang="en-US" sz="2500" b="1" dirty="0" err="1">
                <a:latin typeface="Times New Roman" panose="02020603050405020304" pitchFamily="18" charset="0"/>
                <a:cs typeface="Times New Roman" panose="02020603050405020304" pitchFamily="18" charset="0"/>
              </a:rPr>
              <a:t>optimization:</a:t>
            </a:r>
            <a:r>
              <a:rPr lang="en-US" sz="2500" dirty="0" err="1">
                <a:latin typeface="Times New Roman" panose="02020603050405020304" pitchFamily="18" charset="0"/>
                <a:cs typeface="Times New Roman" panose="02020603050405020304" pitchFamily="18" charset="0"/>
              </a:rPr>
              <a:t>Automation</a:t>
            </a:r>
            <a:r>
              <a:rPr lang="en-US" sz="2500" dirty="0">
                <a:latin typeface="Times New Roman" panose="02020603050405020304" pitchFamily="18" charset="0"/>
                <a:cs typeface="Times New Roman" panose="02020603050405020304" pitchFamily="18" charset="0"/>
              </a:rPr>
              <a:t> and resource </a:t>
            </a:r>
            <a:r>
              <a:rPr lang="en-US" sz="2500" dirty="0" err="1">
                <a:latin typeface="Times New Roman" panose="02020603050405020304" pitchFamily="18" charset="0"/>
                <a:cs typeface="Times New Roman" panose="02020603050405020304" pitchFamily="18" charset="0"/>
              </a:rPr>
              <a:t>optimisation</a:t>
            </a:r>
            <a:r>
              <a:rPr lang="en-US" sz="2500" dirty="0">
                <a:latin typeface="Times New Roman" panose="02020603050405020304" pitchFamily="18" charset="0"/>
                <a:cs typeface="Times New Roman" panose="02020603050405020304" pitchFamily="18" charset="0"/>
              </a:rPr>
              <a:t> are possible with Amazon IoT, which may automate repetitive chores like </a:t>
            </a:r>
            <a:r>
              <a:rPr lang="en-IN" altLang="en-US" sz="2500" dirty="0">
                <a:latin typeface="Times New Roman" panose="02020603050405020304" pitchFamily="18" charset="0"/>
                <a:cs typeface="Times New Roman" panose="02020603050405020304" pitchFamily="18" charset="0"/>
              </a:rPr>
              <a:t>ploughing</a:t>
            </a:r>
            <a:r>
              <a:rPr lang="en-US" sz="2500" dirty="0">
                <a:latin typeface="Times New Roman" panose="02020603050405020304" pitchFamily="18" charset="0"/>
                <a:cs typeface="Times New Roman" panose="02020603050405020304" pitchFamily="18" charset="0"/>
              </a:rPr>
              <a:t> </a:t>
            </a:r>
            <a:r>
              <a:rPr lang="en-IN" altLang="en-US" sz="2500" dirty="0">
                <a:latin typeface="Times New Roman" panose="02020603050405020304" pitchFamily="18" charset="0"/>
                <a:cs typeface="Times New Roman" panose="02020603050405020304" pitchFamily="18" charset="0"/>
              </a:rPr>
              <a:t> and grazing</a:t>
            </a:r>
            <a:r>
              <a:rPr lang="en-US" sz="2500" dirty="0">
                <a:latin typeface="Times New Roman" panose="02020603050405020304" pitchFamily="18" charset="0"/>
                <a:cs typeface="Times New Roman" panose="02020603050405020304" pitchFamily="18" charset="0"/>
              </a:rPr>
              <a:t>. In the long run, this may save a lot of money by lowering </a:t>
            </a:r>
            <a:r>
              <a:rPr lang="en-US" sz="2500" dirty="0" err="1">
                <a:latin typeface="Times New Roman" panose="02020603050405020304" pitchFamily="18" charset="0"/>
                <a:cs typeface="Times New Roman" panose="02020603050405020304" pitchFamily="18" charset="0"/>
              </a:rPr>
              <a:t>labour</a:t>
            </a:r>
            <a:r>
              <a:rPr lang="en-US" sz="2500" dirty="0">
                <a:latin typeface="Times New Roman" panose="02020603050405020304" pitchFamily="18" charset="0"/>
                <a:cs typeface="Times New Roman" panose="02020603050405020304" pitchFamily="18" charset="0"/>
              </a:rPr>
              <a:t> expenses and increasing overall efficiency.</a:t>
            </a:r>
            <a:endParaRPr lang="en-US" sz="2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500" b="1" dirty="0">
                <a:latin typeface="Times New Roman" panose="02020603050405020304" pitchFamily="18" charset="0"/>
                <a:cs typeface="Times New Roman" panose="02020603050405020304" pitchFamily="18" charset="0"/>
              </a:rPr>
              <a:t>5.  Improved traceability: </a:t>
            </a:r>
            <a:r>
              <a:rPr lang="en-US" sz="2500" dirty="0">
                <a:latin typeface="Times New Roman" panose="02020603050405020304" pitchFamily="18" charset="0"/>
                <a:cs typeface="Times New Roman" panose="02020603050405020304" pitchFamily="18" charset="0"/>
              </a:rPr>
              <a:t>Amazon IoT can offer a digital record of a livestock animal's complete history, including data </a:t>
            </a:r>
            <a:r>
              <a:rPr lang="en-IN" altLang="en-US" sz="2500" dirty="0">
                <a:latin typeface="Times New Roman" panose="02020603050405020304" pitchFamily="18" charset="0"/>
                <a:cs typeface="Times New Roman" panose="02020603050405020304" pitchFamily="18" charset="0"/>
              </a:rPr>
              <a:t>about its body temperature</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F9F466-11E0-4D61-90C1-1A181A3592D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535940"/>
            <a:ext cx="11120535" cy="740553"/>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Limitations</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7975" y="1585595"/>
            <a:ext cx="11045825" cy="4591685"/>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Livestock may be in distant places with minimal or no internet access, making data transmission from sensors to the cloud challenging.</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When collecting and storing sensitive information about livestock, there may be concerns about data privacy and security.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altLang="en-IN"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he cost of implementing IoT technology may be an impediment for some farmers.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 y="182881"/>
            <a:ext cx="11237422" cy="498156"/>
          </a:xfrm>
        </p:spPr>
        <p:txBody>
          <a:bodyPr>
            <a:noAutofit/>
          </a:bodyPr>
          <a:lstStyle/>
          <a:p>
            <a:r>
              <a:rPr lang="en-US" sz="4800" b="1" dirty="0">
                <a:solidFill>
                  <a:srgbClr val="FF0000"/>
                </a:solidFill>
                <a:latin typeface="Times New Roman" panose="02020603050405020304" pitchFamily="18" charset="0"/>
                <a:cs typeface="Times New Roman" panose="02020603050405020304" pitchFamily="18" charset="0"/>
              </a:rPr>
              <a:t>Applications</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205" y="861060"/>
            <a:ext cx="11237595" cy="5177155"/>
          </a:xfrm>
        </p:spPr>
        <p:txBody>
          <a:bodyPr>
            <a:noAutofit/>
          </a:bodyPr>
          <a:lstStyle/>
          <a:p>
            <a:pPr algn="just">
              <a:lnSpc>
                <a:spcPct val="100000"/>
              </a:lnSpc>
            </a:pPr>
            <a:r>
              <a:rPr lang="en-US" sz="2600" dirty="0">
                <a:latin typeface="Times New Roman" panose="02020603050405020304" pitchFamily="18" charset="0"/>
                <a:cs typeface="Times New Roman" panose="02020603050405020304" pitchFamily="18" charset="0"/>
              </a:rPr>
              <a:t>Animal health and </a:t>
            </a:r>
            <a:r>
              <a:rPr lang="en-US" sz="2600" dirty="0" err="1">
                <a:latin typeface="Times New Roman" panose="02020603050405020304" pitchFamily="18" charset="0"/>
                <a:cs typeface="Times New Roman" panose="02020603050405020304" pitchFamily="18" charset="0"/>
              </a:rPr>
              <a:t>behaviour</a:t>
            </a:r>
            <a:r>
              <a:rPr lang="en-US" sz="2600" dirty="0">
                <a:latin typeface="Times New Roman" panose="02020603050405020304" pitchFamily="18" charset="0"/>
                <a:cs typeface="Times New Roman" panose="02020603050405020304" pitchFamily="18" charset="0"/>
              </a:rPr>
              <a:t> may be monitored using AWS IoT, which provides real-time data on vital signs and mobility. This information may be used to detect early symptoms of disease or damage, allowing farmers to intervene before the situation worsens.</a:t>
            </a: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sz="2600" dirty="0">
                <a:latin typeface="Times New Roman" panose="02020603050405020304" pitchFamily="18" charset="0"/>
                <a:cs typeface="Times New Roman" panose="02020603050405020304" pitchFamily="18" charset="0"/>
              </a:rPr>
              <a:t>AWS offers various storage options, such as Amazon S3 (Simple Storage Service) for object storage, Amazon EBS (Elastic Block Store) for block-level storage, and Amazon RDS (Relational Database Service) for managed databases. These services provide durability, scalability, and ease of data management.</a:t>
            </a: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sz="2600" dirty="0">
                <a:latin typeface="Times New Roman" panose="02020603050405020304" pitchFamily="18" charset="0"/>
                <a:cs typeface="Times New Roman" panose="02020603050405020304" pitchFamily="18" charset="0"/>
                <a:sym typeface="+mn-ea"/>
              </a:rPr>
              <a:t>AWS IoT services provide a platform for securely connecting and managing IoT devices. AWS IoT Core allows devices to communicate with the cloud, while services like AWS IoT Analytics and AWS IoT Events enable data analysis and automation based on IoT device data.</a:t>
            </a:r>
            <a:endParaRPr lang="en-US" sz="26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A67454EA-9B86-4EB0-949F-0C74E391D6F5}"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6" y="166255"/>
            <a:ext cx="10755284" cy="681643"/>
          </a:xfrm>
        </p:spPr>
        <p:txBody>
          <a:bodyPr>
            <a:noAutofit/>
          </a:bodyPr>
          <a:lstStyle/>
          <a:p>
            <a:r>
              <a:rPr lang="en-US" sz="4800" b="1" dirty="0">
                <a:solidFill>
                  <a:srgbClr val="FF0000"/>
                </a:solidFill>
                <a:latin typeface="Times New Roman" panose="02020603050405020304" pitchFamily="18" charset="0"/>
                <a:cs typeface="Times New Roman" panose="02020603050405020304" pitchFamily="18" charset="0"/>
              </a:rPr>
              <a:t>Conclusion</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045" y="997585"/>
            <a:ext cx="11120755" cy="4991735"/>
          </a:xfrm>
        </p:spPr>
        <p:txBody>
          <a:bodyPr>
            <a:noAutofit/>
          </a:bodyPr>
          <a:lstStyle/>
          <a:p>
            <a:pPr algn="just">
              <a:lnSpc>
                <a:spcPct val="100000"/>
              </a:lnSpc>
            </a:pPr>
            <a:r>
              <a:rPr lang="en-US" sz="2500" dirty="0">
                <a:latin typeface="Times New Roman" panose="02020603050405020304" pitchFamily="18" charset="0"/>
                <a:cs typeface="Times New Roman" panose="02020603050405020304" pitchFamily="18" charset="0"/>
              </a:rPr>
              <a:t>The use of AWS IoT for livestock management has the potential to completely transform the way farmers manage their herds.Farmers can gather and analyse data on individual animals and herd behaviour in real-time by using the power of the cloud, sensors, allowing them to make better informed decisions and optimise their operations.</a:t>
            </a:r>
            <a:endParaRPr lang="en-US" sz="2500" dirty="0">
              <a:latin typeface="Times New Roman" panose="02020603050405020304" pitchFamily="18" charset="0"/>
              <a:cs typeface="Times New Roman" panose="02020603050405020304" pitchFamily="18" charset="0"/>
            </a:endParaRPr>
          </a:p>
          <a:p>
            <a:pPr algn="just">
              <a:lnSpc>
                <a:spcPct val="100000"/>
              </a:lnSpc>
            </a:pPr>
            <a:r>
              <a:rPr lang="en-US" sz="2500" dirty="0">
                <a:latin typeface="Times New Roman" panose="02020603050405020304" pitchFamily="18" charset="0"/>
                <a:cs typeface="Times New Roman" panose="02020603050405020304" pitchFamily="18" charset="0"/>
              </a:rPr>
              <a:t>AWS IoT offers a wide range of applications that may help farms enhance animal welfare, decrease expenses, and boost efficiency, from health and environmental monitoring to feed and water management, location tracking, and reproductive management.</a:t>
            </a:r>
            <a:endParaRPr lang="en-US" sz="2500" dirty="0">
              <a:latin typeface="Times New Roman" panose="02020603050405020304" pitchFamily="18" charset="0"/>
              <a:cs typeface="Times New Roman" panose="02020603050405020304" pitchFamily="18" charset="0"/>
            </a:endParaRPr>
          </a:p>
          <a:p>
            <a:pPr algn="just">
              <a:lnSpc>
                <a:spcPct val="100000"/>
              </a:lnSpc>
            </a:pPr>
            <a:r>
              <a:rPr lang="en-US" sz="2500" dirty="0">
                <a:latin typeface="Times New Roman" panose="02020603050405020304" pitchFamily="18" charset="0"/>
                <a:cs typeface="Times New Roman" panose="02020603050405020304" pitchFamily="18" charset="0"/>
              </a:rPr>
              <a:t>Despite some constraints, such as cost and connectivity, the future of livestock management using AWS IoT is bright, and the benefits it can provide to the agricultural industry are substantial.</a:t>
            </a: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D28FAB0-2F66-4447-B8E2-D0291D046643}"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 y="327660"/>
            <a:ext cx="4579620" cy="765175"/>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Introduction</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9735" y="1093470"/>
            <a:ext cx="11179810" cy="4686935"/>
          </a:xfrm>
        </p:spPr>
        <p:txBody>
          <a:bodyPr>
            <a:noAutofit/>
          </a:bodyPr>
          <a:lstStyle/>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Animal husbandry involves a significant task which is livestock care.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There are many examples of animals going missing and then being found dead. This is largely a result of the cattle being poorly controlled by the handlers.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We have created a technique by utilizing the Raspberry Pi, BLE Beacons, and AWS IoT to overcome this issue.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Without having to manage the infrastructure,</a:t>
            </a:r>
            <a:r>
              <a:rPr lang="en-US" sz="2750" dirty="0">
                <a:solidFill>
                  <a:srgbClr val="16191F"/>
                </a:solidFill>
                <a:latin typeface="Times New Roman" panose="02020603050405020304" pitchFamily="18" charset="0"/>
                <a:cs typeface="Times New Roman" panose="02020603050405020304" pitchFamily="18" charset="0"/>
              </a:rPr>
              <a:t>  we can </a:t>
            </a:r>
            <a:r>
              <a:rPr lang="en-IN" sz="2750" dirty="0">
                <a:solidFill>
                  <a:srgbClr val="16191F"/>
                </a:solidFill>
                <a:latin typeface="Times New Roman" panose="02020603050405020304" pitchFamily="18" charset="0"/>
                <a:cs typeface="Times New Roman" panose="02020603050405020304" pitchFamily="18" charset="0"/>
              </a:rPr>
              <a:t>c</a:t>
            </a:r>
            <a:r>
              <a:rPr lang="en-IN" sz="2750" dirty="0">
                <a:latin typeface="Times New Roman" panose="02020603050405020304" pitchFamily="18" charset="0"/>
                <a:cs typeface="Times New Roman" panose="02020603050405020304" pitchFamily="18" charset="0"/>
              </a:rPr>
              <a:t>onnect any device, at any scale. And also move and process our </a:t>
            </a:r>
            <a:r>
              <a:rPr lang="en-IN" sz="2750" dirty="0" err="1">
                <a:latin typeface="Times New Roman" panose="02020603050405020304" pitchFamily="18" charset="0"/>
                <a:cs typeface="Times New Roman" panose="02020603050405020304" pitchFamily="18" charset="0"/>
              </a:rPr>
              <a:t>IoT</a:t>
            </a:r>
            <a:r>
              <a:rPr lang="en-IN" sz="2750" dirty="0">
                <a:latin typeface="Times New Roman" panose="02020603050405020304" pitchFamily="18" charset="0"/>
                <a:cs typeface="Times New Roman" panose="02020603050405020304" pitchFamily="18" charset="0"/>
              </a:rPr>
              <a:t> data in real-time anywhere.</a:t>
            </a:r>
            <a:endParaRPr lang="en-US" sz="2750" b="0" i="0" dirty="0">
              <a:solidFill>
                <a:srgbClr val="16191F"/>
              </a:solidFill>
              <a:effectLst/>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 It may be utilised on a pay-as-you-go basis. A BLE beacon allows us to track the cattle, while the Raspberry Pi acts as the system's brain.</a:t>
            </a:r>
            <a:endParaRPr lang="en-IN" sz="27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45BFA71-4AAE-41D9-A9C9-8F1269503301}"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65" y="132715"/>
            <a:ext cx="8945880" cy="659130"/>
          </a:xfrm>
        </p:spPr>
        <p:txBody>
          <a:bodyPr>
            <a:noAutofit/>
          </a:bodyPr>
          <a:lstStyle/>
          <a:p>
            <a:r>
              <a:rPr lang="en-IN" sz="4800" b="1" dirty="0">
                <a:solidFill>
                  <a:srgbClr val="FF0000"/>
                </a:solidFill>
                <a:latin typeface="Times New Roman" panose="02020603050405020304" pitchFamily="18" charset="0"/>
                <a:cs typeface="Times New Roman" panose="02020603050405020304" pitchFamily="18" charset="0"/>
              </a:rPr>
              <a:t>R</a:t>
            </a:r>
            <a:r>
              <a:rPr lang="en-US" altLang="en-IN" sz="4800" b="1" dirty="0">
                <a:solidFill>
                  <a:srgbClr val="FF0000"/>
                </a:solidFill>
                <a:latin typeface="Times New Roman" panose="02020603050405020304" pitchFamily="18" charset="0"/>
                <a:cs typeface="Times New Roman" panose="02020603050405020304" pitchFamily="18" charset="0"/>
              </a:rPr>
              <a:t>eferences</a:t>
            </a:r>
            <a:endParaRPr lang="en-US" alt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585" y="851535"/>
            <a:ext cx="11623040" cy="5636895"/>
          </a:xfrm>
        </p:spPr>
        <p:txBody>
          <a:bodyPr>
            <a:noAutofit/>
          </a:bodyPr>
          <a:lstStyle/>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Karan Juj, Charith Perera, </a:t>
            </a:r>
            <a:r>
              <a:rPr lang="en-IN" sz="2000" b="1" dirty="0">
                <a:latin typeface="Times New Roman" panose="02020603050405020304" pitchFamily="18" charset="0"/>
                <a:cs typeface="Times New Roman" panose="02020603050405020304" pitchFamily="18" charset="0"/>
              </a:rPr>
              <a:t>“Exploring the Suitability of BLE Beacons to Track Poacher Vehicles in Harsh Jungle Terrains”</a:t>
            </a:r>
            <a:r>
              <a:rPr lang="en-IN" sz="2000" dirty="0">
                <a:latin typeface="Times New Roman" panose="02020603050405020304" pitchFamily="18" charset="0"/>
                <a:cs typeface="Times New Roman" panose="02020603050405020304" pitchFamily="18" charset="0"/>
              </a:rPr>
              <a:t>, Cardiff University, United Kingdom, IEEE-2020.</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J. M. R. de S. Neto, J. J. C. Silva, T. C. M. Cavalcanti, D. P. Rodrigues and J. S. da Rocha Neto, Ian A. Glover,</a:t>
            </a:r>
            <a:r>
              <a:rPr lang="en-IN" sz="2000" b="1" dirty="0">
                <a:latin typeface="Times New Roman" panose="02020603050405020304" pitchFamily="18" charset="0"/>
                <a:cs typeface="Times New Roman" panose="02020603050405020304" pitchFamily="18" charset="0"/>
              </a:rPr>
              <a:t> “Propagation Measurements and Modeling for Monitoring and Tracking in Animal Husbandry Applications”, </a:t>
            </a:r>
            <a:r>
              <a:rPr lang="en-IN" sz="2000" dirty="0">
                <a:latin typeface="Times New Roman" panose="02020603050405020304" pitchFamily="18" charset="0"/>
                <a:cs typeface="Times New Roman" panose="02020603050405020304" pitchFamily="18" charset="0"/>
              </a:rPr>
              <a:t>Department of Electronic &amp; Electrical Engineering University of Strathclyde, Scotland, UK and CAPES Visiting Professor, Universidade Federal de Campina Grande, Campina Grande - PB, Brazil,IEE-2010.</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Brad Kennedy, Graham W. Taylor, Petros Spachos</a:t>
            </a:r>
            <a:r>
              <a:rPr lang="en-IN" sz="2000" b="1" dirty="0">
                <a:latin typeface="Times New Roman" panose="02020603050405020304" pitchFamily="18" charset="0"/>
                <a:cs typeface="Times New Roman" panose="02020603050405020304" pitchFamily="18" charset="0"/>
              </a:rPr>
              <a:t>,”BLE Beacon Based Patient Tracking in Smart Care Facilities”,</a:t>
            </a:r>
            <a:r>
              <a:rPr lang="en-IN" sz="2000" dirty="0">
                <a:latin typeface="Times New Roman" panose="02020603050405020304" pitchFamily="18" charset="0"/>
                <a:cs typeface="Times New Roman" panose="02020603050405020304" pitchFamily="18" charset="0"/>
              </a:rPr>
              <a:t>School of Engineering, University of Guelph, Guelph, ON, N1G 2W1, Canada, Demonstration on Pervasive Computing and Communications 2018.</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Kais Mekki, Eddy Bajic, Fernand Meyer, </a:t>
            </a:r>
            <a:r>
              <a:rPr lang="en-IN" sz="2000" b="1" dirty="0">
                <a:latin typeface="Times New Roman" panose="02020603050405020304" pitchFamily="18" charset="0"/>
                <a:cs typeface="Times New Roman" panose="02020603050405020304" pitchFamily="18" charset="0"/>
              </a:rPr>
              <a:t>“Indoor Positioning System for IoT Device based on BLE Technology and MQTT Protocol”,</a:t>
            </a:r>
            <a:r>
              <a:rPr lang="en-IN" sz="2000" dirty="0">
                <a:latin typeface="Times New Roman" panose="02020603050405020304" pitchFamily="18" charset="0"/>
                <a:cs typeface="Times New Roman" panose="02020603050405020304" pitchFamily="18" charset="0"/>
              </a:rPr>
              <a:t> Research Centre for Automatic Control of Nancy, Campus Sciences, BP 70239, Vandoeuvre, 54506, France, IEEE 5th World Forum on Internet of Things (WF-IoT), 2019.</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Nadia Imtiaz Jaya,Md. Farhad Hossain,</a:t>
            </a:r>
            <a:r>
              <a:rPr lang="en-IN" sz="2000" b="1" dirty="0">
                <a:latin typeface="Times New Roman" panose="02020603050405020304" pitchFamily="18" charset="0"/>
                <a:cs typeface="Times New Roman" panose="02020603050405020304" pitchFamily="18" charset="0"/>
              </a:rPr>
              <a:t> “A Prototype Air Flow Control System for Home Automation using MQTT over Websocket in AWS IoT Core”</a:t>
            </a:r>
            <a:r>
              <a:rPr lang="en-IN" sz="2000" dirty="0">
                <a:latin typeface="Times New Roman" panose="02020603050405020304" pitchFamily="18" charset="0"/>
                <a:cs typeface="Times New Roman" panose="02020603050405020304" pitchFamily="18" charset="0"/>
              </a:rPr>
              <a:t>, Department of Electrical and Electronic Engineering Bangladesh University of Engineering and Technology Dhaka-1205, Bangladesh, International Conference on Cyber-Enabled Distributed Computing and Knowledge Discovery-2018.</a:t>
            </a:r>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9447E8-95CE-4F0F-B0DC-D222FCE7370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82352" y="3069771"/>
            <a:ext cx="8845420" cy="662474"/>
          </a:xfrm>
        </p:spPr>
        <p:txBody>
          <a:bodyPr/>
          <a:lstStyle/>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THANK YOU</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1A13356-8AE5-45EC-B91C-25E375A6C283}"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5125"/>
            <a:ext cx="10288905" cy="879475"/>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Block Diagram</a:t>
            </a:r>
            <a:endParaRPr lang="en-US" sz="4800" b="1"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631440" y="1549400"/>
            <a:ext cx="6454775" cy="4624705"/>
          </a:xfrm>
          <a:prstGeom prst="rect">
            <a:avLst/>
          </a:prstGeom>
          <a:noFill/>
          <a:ln>
            <a:noFill/>
          </a:ln>
        </p:spPr>
      </p:pic>
      <p:sp>
        <p:nvSpPr>
          <p:cNvPr id="4" name="Date Placeholder 3"/>
          <p:cNvSpPr>
            <a:spLocks noGrp="1"/>
          </p:cNvSpPr>
          <p:nvPr>
            <p:ph type="dt" sz="half" idx="10"/>
          </p:nvPr>
        </p:nvSpPr>
        <p:spPr/>
        <p:txBody>
          <a:bodyPr/>
          <a:lstStyle/>
          <a:p>
            <a:fld id="{F7FE29AB-F2AB-49B9-9915-C1B7B7EADBB8}"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5" y="556260"/>
            <a:ext cx="10924540" cy="656590"/>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Objectives</a:t>
            </a:r>
            <a:br>
              <a:rPr lang="en-US" sz="5400" b="1" dirty="0">
                <a:solidFill>
                  <a:srgbClr val="FF0000"/>
                </a:solidFill>
                <a:latin typeface="Times New Roman" panose="02020603050405020304" pitchFamily="18" charset="0"/>
                <a:cs typeface="Times New Roman" panose="02020603050405020304" pitchFamily="18" charset="0"/>
              </a:rPr>
            </a:b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7685" y="1212850"/>
            <a:ext cx="10826115" cy="4964430"/>
          </a:xfrm>
        </p:spPr>
        <p:txBody>
          <a:bodyPr>
            <a:noAutofit/>
          </a:bodyPr>
          <a:lstStyle/>
          <a:p>
            <a:pPr marL="0" indent="0" algn="just">
              <a:lnSpc>
                <a:spcPct val="100000"/>
              </a:lnSpc>
              <a:buNone/>
            </a:pPr>
            <a:r>
              <a:rPr lang="en-US" sz="2500" dirty="0">
                <a:latin typeface="Times New Roman" panose="02020603050405020304" pitchFamily="18" charset="0"/>
                <a:cs typeface="Times New Roman" panose="02020603050405020304" pitchFamily="18" charset="0"/>
              </a:rPr>
              <a:t>The Objectives and key points of this solution for livestock tracking are:</a:t>
            </a:r>
            <a:endParaRPr lang="en-IN"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uses BLE beacon technology and the RSSI technique to accurately estimate the</a:t>
            </a:r>
            <a:r>
              <a:rPr lang="en-IN"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location of the </a:t>
            </a:r>
            <a:r>
              <a:rPr lang="en-IN" altLang="en-US" sz="2500" dirty="0">
                <a:latin typeface="Times New Roman" panose="02020603050405020304" pitchFamily="18" charset="0"/>
                <a:cs typeface="Times New Roman" panose="02020603050405020304" pitchFamily="18" charset="0"/>
              </a:rPr>
              <a:t>cattle</a:t>
            </a:r>
            <a:r>
              <a:rPr lang="en-US"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combines and analyzes the most accurate and relevant techniques</a:t>
            </a:r>
            <a:r>
              <a:rPr lang="en-IN" altLang="en-US" sz="2500" dirty="0">
                <a:latin typeface="Times New Roman" panose="02020603050405020304" pitchFamily="18" charset="0"/>
                <a:cs typeface="Times New Roman" panose="02020603050405020304" pitchFamily="18" charset="0"/>
              </a:rPr>
              <a:t> t</a:t>
            </a:r>
            <a:r>
              <a:rPr lang="en-US" sz="2500" dirty="0">
                <a:latin typeface="Times New Roman" panose="02020603050405020304" pitchFamily="18" charset="0"/>
                <a:cs typeface="Times New Roman" panose="02020603050405020304" pitchFamily="18" charset="0"/>
              </a:rPr>
              <a:t>o improve the accuracy of the location estimates.</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uses the MQTT protocol for remote control of the livestock tracking system,</a:t>
            </a:r>
            <a:r>
              <a:rPr lang="en-IN"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allowing for easy management of large herds.</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utilizes EMQX for an easy, reliable and scalable connection management.</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provides secure device connections and data with mutual authentication and end-to-end encryption.</a:t>
            </a: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8037D4F-E5B6-470D-81F3-354DA3D7CF9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161925"/>
            <a:ext cx="10515600" cy="1325563"/>
          </a:xfrm>
        </p:spPr>
        <p:txBody>
          <a:bodyPr/>
          <a:lstStyle/>
          <a:p>
            <a:r>
              <a:rPr lang="en-US" sz="5400" b="1" dirty="0">
                <a:solidFill>
                  <a:srgbClr val="FF0000"/>
                </a:solidFill>
                <a:latin typeface="Times New Roman" panose="02020603050405020304" pitchFamily="18" charset="0"/>
                <a:cs typeface="Times New Roman" panose="02020603050405020304" pitchFamily="18" charset="0"/>
              </a:rPr>
              <a:t>Design</a:t>
            </a:r>
            <a:endParaRPr lang="en-US" sz="54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4190365" y="1144905"/>
            <a:ext cx="4420235" cy="4974590"/>
          </a:xfrm>
          <a:prstGeom prst="rect">
            <a:avLst/>
          </a:prstGeom>
        </p:spPr>
      </p:pic>
      <p:sp>
        <p:nvSpPr>
          <p:cNvPr id="5" name="Date Placeholder 4"/>
          <p:cNvSpPr>
            <a:spLocks noGrp="1"/>
          </p:cNvSpPr>
          <p:nvPr>
            <p:ph type="dt" sz="half" idx="10"/>
          </p:nvPr>
        </p:nvSpPr>
        <p:spPr/>
        <p:txBody>
          <a:bodyPr/>
          <a:lstStyle/>
          <a:p>
            <a:fld id="{730AFEAE-A323-4E37-99FE-28C179009E84}"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4485" y="129540"/>
            <a:ext cx="10710545" cy="938530"/>
          </a:xfrm>
        </p:spPr>
        <p:txBody>
          <a:bodyPr/>
          <a:p>
            <a:r>
              <a:rPr lang="en-US" b="1">
                <a:solidFill>
                  <a:srgbClr val="FF0000"/>
                </a:solidFill>
                <a:latin typeface="Times New Roman" panose="02020603050405020304" pitchFamily="18" charset="0"/>
                <a:cs typeface="Times New Roman" panose="02020603050405020304" pitchFamily="18" charset="0"/>
              </a:rPr>
              <a:t>Flowchart</a:t>
            </a:r>
            <a:endParaRPr lang="en-US" b="1">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262802091" name="Picture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38600" y="492125"/>
            <a:ext cx="4571365" cy="5339715"/>
          </a:xfrm>
          <a:prstGeom prst="rect">
            <a:avLst/>
          </a:prstGeom>
        </p:spPr>
      </p:pic>
      <p:sp>
        <p:nvSpPr>
          <p:cNvPr id="7" name="Text Box 6"/>
          <p:cNvSpPr txBox="1"/>
          <p:nvPr/>
        </p:nvSpPr>
        <p:spPr>
          <a:xfrm>
            <a:off x="5195570" y="5988050"/>
            <a:ext cx="295783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Fig:System Flowchart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5875"/>
            <a:ext cx="10469245" cy="341630"/>
          </a:xfrm>
        </p:spPr>
        <p:txBody>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644196932" name="Picture 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82035" y="239395"/>
            <a:ext cx="4818380" cy="5677535"/>
          </a:xfrm>
          <a:prstGeom prst="rect">
            <a:avLst/>
          </a:prstGeom>
        </p:spPr>
      </p:pic>
      <p:sp>
        <p:nvSpPr>
          <p:cNvPr id="7" name="Text Box 6"/>
          <p:cNvSpPr txBox="1"/>
          <p:nvPr/>
        </p:nvSpPr>
        <p:spPr>
          <a:xfrm>
            <a:off x="4208780" y="5988050"/>
            <a:ext cx="404558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BLE Beacon working flowchart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12522</Words>
  <Application>WPS Presentation</Application>
  <PresentationFormat>Widescreen</PresentationFormat>
  <Paragraphs>469</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41</vt:i4>
      </vt:variant>
    </vt:vector>
  </HeadingPairs>
  <TitlesOfParts>
    <vt:vector size="52" baseType="lpstr">
      <vt:lpstr>Arial</vt:lpstr>
      <vt:lpstr>SimSun</vt:lpstr>
      <vt:lpstr>Wingdings</vt:lpstr>
      <vt:lpstr>Times New Roman</vt:lpstr>
      <vt:lpstr>Calibri</vt:lpstr>
      <vt:lpstr>Times New Roman</vt:lpstr>
      <vt:lpstr>Microsoft YaHei</vt:lpstr>
      <vt:lpstr>Arial Unicode MS</vt:lpstr>
      <vt:lpstr>Calibri Light</vt:lpstr>
      <vt:lpstr>Office Theme</vt:lpstr>
      <vt:lpstr>1_Office Theme</vt:lpstr>
      <vt:lpstr>Department of Electronics &amp; Telecommunication Engineering</vt:lpstr>
      <vt:lpstr>Contents</vt:lpstr>
      <vt:lpstr>Aim of the Project</vt:lpstr>
      <vt:lpstr>Introduction</vt:lpstr>
      <vt:lpstr>Block Diagram</vt:lpstr>
      <vt:lpstr>Objectives </vt:lpstr>
      <vt:lpstr>Design</vt:lpstr>
      <vt:lpstr>Flowchart</vt:lpstr>
      <vt:lpstr>.</vt:lpstr>
      <vt:lpstr>Hardware </vt:lpstr>
      <vt:lpstr>PowerPoint 演示文稿</vt:lpstr>
      <vt:lpstr>2. BLE Beacon</vt:lpstr>
      <vt:lpstr>3. Portable Devices</vt:lpstr>
      <vt:lpstr>Software</vt:lpstr>
      <vt:lpstr>PowerPoint 演示文稿</vt:lpstr>
      <vt:lpstr>,</vt:lpstr>
      <vt:lpstr>PowerPoint 演示文稿</vt:lpstr>
      <vt:lpstr>Source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vt:lpstr>
      <vt:lpstr>.</vt:lpstr>
      <vt:lpstr>PowerPoint 演示文稿</vt:lpstr>
      <vt:lpstr>Future Scope</vt:lpstr>
      <vt:lpstr>Advantages</vt:lpstr>
      <vt:lpstr>.</vt:lpstr>
      <vt:lpstr>Limitations</vt:lpstr>
      <vt:lpstr>Applications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J</dc:creator>
  <cp:lastModifiedBy>harsh</cp:lastModifiedBy>
  <cp:revision>110</cp:revision>
  <dcterms:created xsi:type="dcterms:W3CDTF">2022-12-16T08:50:00Z</dcterms:created>
  <dcterms:modified xsi:type="dcterms:W3CDTF">2023-05-21T14:00:52Z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BA8CB0ED86C940B6ADCC5AC582DD8797</vt:lpwstr>
  </property>
  <property fmtid="{D5CDD505-2E9C-101B-9397-08002B2CF9AE}" pid="3" name="KSOProductBuildVer">
    <vt:lpwstr>1033-11.2.0.11537</vt:lpwstr>
  </property>
</Properties>
</file>