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handoutMasterIdLst>
    <p:handoutMasterId r:id="rId15"/>
  </p:handoutMasterIdLst>
  <p:sldIdLst>
    <p:sldId id="312" r:id="rId5"/>
    <p:sldId id="304" r:id="rId6"/>
    <p:sldId id="307" r:id="rId7"/>
    <p:sldId id="281" r:id="rId8"/>
    <p:sldId id="282" r:id="rId9"/>
    <p:sldId id="314" r:id="rId10"/>
    <p:sldId id="315" r:id="rId11"/>
    <p:sldId id="317" r:id="rId12"/>
    <p:sldId id="297"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E93F1-7A46-43D2-B73D-19775FF10BEE}" v="2" dt="2024-04-24T11:50:32.414"/>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5388" autoAdjust="0"/>
  </p:normalViewPr>
  <p:slideViewPr>
    <p:cSldViewPr snapToGrid="0" snapToObjects="1">
      <p:cViewPr varScale="1">
        <p:scale>
          <a:sx n="71" d="100"/>
          <a:sy n="71" d="100"/>
        </p:scale>
        <p:origin x="487" y="26"/>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ya Raj M" userId="811a0a1d9439d673" providerId="LiveId" clId="{9B5E93F1-7A46-43D2-B73D-19775FF10BEE}"/>
    <pc:docChg chg="undo custSel delSld modSld">
      <pc:chgData name="Shriya Raj M" userId="811a0a1d9439d673" providerId="LiveId" clId="{9B5E93F1-7A46-43D2-B73D-19775FF10BEE}" dt="2024-04-24T11:58:43.019" v="193" actId="2710"/>
      <pc:docMkLst>
        <pc:docMk/>
      </pc:docMkLst>
      <pc:sldChg chg="modSp mod">
        <pc:chgData name="Shriya Raj M" userId="811a0a1d9439d673" providerId="LiveId" clId="{9B5E93F1-7A46-43D2-B73D-19775FF10BEE}" dt="2024-04-24T11:57:58.652" v="182" actId="27636"/>
        <pc:sldMkLst>
          <pc:docMk/>
          <pc:sldMk cId="2952923800" sldId="281"/>
        </pc:sldMkLst>
        <pc:spChg chg="mod">
          <ac:chgData name="Shriya Raj M" userId="811a0a1d9439d673" providerId="LiveId" clId="{9B5E93F1-7A46-43D2-B73D-19775FF10BEE}" dt="2024-04-24T11:47:49.984" v="15" actId="12"/>
          <ac:spMkLst>
            <pc:docMk/>
            <pc:sldMk cId="2952923800" sldId="281"/>
            <ac:spMk id="2" creationId="{D53B219B-7E3A-7E84-6386-37313F0CFB09}"/>
          </ac:spMkLst>
        </pc:spChg>
        <pc:spChg chg="mod">
          <ac:chgData name="Shriya Raj M" userId="811a0a1d9439d673" providerId="LiveId" clId="{9B5E93F1-7A46-43D2-B73D-19775FF10BEE}" dt="2024-04-24T11:57:58.652" v="182" actId="27636"/>
          <ac:spMkLst>
            <pc:docMk/>
            <pc:sldMk cId="2952923800" sldId="281"/>
            <ac:spMk id="3" creationId="{A2E339BF-E6D7-DD0E-AF02-6813852EE723}"/>
          </ac:spMkLst>
        </pc:spChg>
      </pc:sldChg>
      <pc:sldChg chg="delSp modSp mod">
        <pc:chgData name="Shriya Raj M" userId="811a0a1d9439d673" providerId="LiveId" clId="{9B5E93F1-7A46-43D2-B73D-19775FF10BEE}" dt="2024-04-24T11:58:09.498" v="186" actId="27636"/>
        <pc:sldMkLst>
          <pc:docMk/>
          <pc:sldMk cId="685681062" sldId="282"/>
        </pc:sldMkLst>
        <pc:spChg chg="mod">
          <ac:chgData name="Shriya Raj M" userId="811a0a1d9439d673" providerId="LiveId" clId="{9B5E93F1-7A46-43D2-B73D-19775FF10BEE}" dt="2024-04-24T11:48:42.395" v="33" actId="14100"/>
          <ac:spMkLst>
            <pc:docMk/>
            <pc:sldMk cId="685681062" sldId="282"/>
            <ac:spMk id="2" creationId="{FD5E8954-9BCB-7FD9-A210-38DC54382D45}"/>
          </ac:spMkLst>
        </pc:spChg>
        <pc:spChg chg="mod">
          <ac:chgData name="Shriya Raj M" userId="811a0a1d9439d673" providerId="LiveId" clId="{9B5E93F1-7A46-43D2-B73D-19775FF10BEE}" dt="2024-04-24T11:58:09.498" v="186" actId="27636"/>
          <ac:spMkLst>
            <pc:docMk/>
            <pc:sldMk cId="685681062" sldId="282"/>
            <ac:spMk id="3" creationId="{75111C33-898C-4414-4665-5136EB6FC126}"/>
          </ac:spMkLst>
        </pc:spChg>
        <pc:spChg chg="del">
          <ac:chgData name="Shriya Raj M" userId="811a0a1d9439d673" providerId="LiveId" clId="{9B5E93F1-7A46-43D2-B73D-19775FF10BEE}" dt="2024-04-24T11:48:34.694" v="31" actId="478"/>
          <ac:spMkLst>
            <pc:docMk/>
            <pc:sldMk cId="685681062" sldId="282"/>
            <ac:spMk id="23" creationId="{94FF72B7-0438-3641-5939-75128934B0DF}"/>
          </ac:spMkLst>
        </pc:spChg>
      </pc:sldChg>
      <pc:sldChg chg="modSp mod">
        <pc:chgData name="Shriya Raj M" userId="811a0a1d9439d673" providerId="LiveId" clId="{9B5E93F1-7A46-43D2-B73D-19775FF10BEE}" dt="2024-04-24T11:57:19.606" v="175" actId="20577"/>
        <pc:sldMkLst>
          <pc:docMk/>
          <pc:sldMk cId="1973173046" sldId="297"/>
        </pc:sldMkLst>
        <pc:spChg chg="mod">
          <ac:chgData name="Shriya Raj M" userId="811a0a1d9439d673" providerId="LiveId" clId="{9B5E93F1-7A46-43D2-B73D-19775FF10BEE}" dt="2024-04-24T11:57:19.606" v="175" actId="20577"/>
          <ac:spMkLst>
            <pc:docMk/>
            <pc:sldMk cId="1973173046" sldId="297"/>
            <ac:spMk id="2" creationId="{509D22C5-0C9E-B582-A8FE-B45E70A01E7F}"/>
          </ac:spMkLst>
        </pc:spChg>
        <pc:spChg chg="mod">
          <ac:chgData name="Shriya Raj M" userId="811a0a1d9439d673" providerId="LiveId" clId="{9B5E93F1-7A46-43D2-B73D-19775FF10BEE}" dt="2024-04-24T11:56:49.302" v="149" actId="20577"/>
          <ac:spMkLst>
            <pc:docMk/>
            <pc:sldMk cId="1973173046" sldId="297"/>
            <ac:spMk id="3" creationId="{D8B5CEF2-E667-BBB5-2EA6-C06F93B6DE12}"/>
          </ac:spMkLst>
        </pc:spChg>
      </pc:sldChg>
      <pc:sldChg chg="modSp mod">
        <pc:chgData name="Shriya Raj M" userId="811a0a1d9439d673" providerId="LiveId" clId="{9B5E93F1-7A46-43D2-B73D-19775FF10BEE}" dt="2024-04-24T11:57:46.022" v="178" actId="255"/>
        <pc:sldMkLst>
          <pc:docMk/>
          <pc:sldMk cId="2906491918" sldId="307"/>
        </pc:sldMkLst>
        <pc:spChg chg="mod">
          <ac:chgData name="Shriya Raj M" userId="811a0a1d9439d673" providerId="LiveId" clId="{9B5E93F1-7A46-43D2-B73D-19775FF10BEE}" dt="2024-04-24T11:57:46.022" v="178" actId="255"/>
          <ac:spMkLst>
            <pc:docMk/>
            <pc:sldMk cId="2906491918" sldId="307"/>
            <ac:spMk id="2" creationId="{D54EDA75-0988-2AC2-87F8-8DEC83A7B9CA}"/>
          </ac:spMkLst>
        </pc:spChg>
      </pc:sldChg>
      <pc:sldChg chg="modSp mod">
        <pc:chgData name="Shriya Raj M" userId="811a0a1d9439d673" providerId="LiveId" clId="{9B5E93F1-7A46-43D2-B73D-19775FF10BEE}" dt="2024-04-24T11:58:18.133" v="188" actId="255"/>
        <pc:sldMkLst>
          <pc:docMk/>
          <pc:sldMk cId="1131718056" sldId="314"/>
        </pc:sldMkLst>
        <pc:spChg chg="mod">
          <ac:chgData name="Shriya Raj M" userId="811a0a1d9439d673" providerId="LiveId" clId="{9B5E93F1-7A46-43D2-B73D-19775FF10BEE}" dt="2024-04-24T11:51:33.258" v="65" actId="14100"/>
          <ac:spMkLst>
            <pc:docMk/>
            <pc:sldMk cId="1131718056" sldId="314"/>
            <ac:spMk id="2" creationId="{B6210199-C129-11F0-56F2-2D1AED21CB4C}"/>
          </ac:spMkLst>
        </pc:spChg>
        <pc:spChg chg="mod">
          <ac:chgData name="Shriya Raj M" userId="811a0a1d9439d673" providerId="LiveId" clId="{9B5E93F1-7A46-43D2-B73D-19775FF10BEE}" dt="2024-04-24T11:52:20.574" v="69" actId="14100"/>
          <ac:spMkLst>
            <pc:docMk/>
            <pc:sldMk cId="1131718056" sldId="314"/>
            <ac:spMk id="3" creationId="{370AEC4F-E711-8552-9C34-82C1514A1E37}"/>
          </ac:spMkLst>
        </pc:spChg>
        <pc:spChg chg="mod">
          <ac:chgData name="Shriya Raj M" userId="811a0a1d9439d673" providerId="LiveId" clId="{9B5E93F1-7A46-43D2-B73D-19775FF10BEE}" dt="2024-04-24T11:58:18.133" v="188" actId="255"/>
          <ac:spMkLst>
            <pc:docMk/>
            <pc:sldMk cId="1131718056" sldId="314"/>
            <ac:spMk id="4" creationId="{BDDD6BDC-E008-6AB7-55A1-46ED9BCF054F}"/>
          </ac:spMkLst>
        </pc:spChg>
      </pc:sldChg>
      <pc:sldChg chg="addSp delSp modSp mod">
        <pc:chgData name="Shriya Raj M" userId="811a0a1d9439d673" providerId="LiveId" clId="{9B5E93F1-7A46-43D2-B73D-19775FF10BEE}" dt="2024-04-24T11:58:31.942" v="191" actId="20577"/>
        <pc:sldMkLst>
          <pc:docMk/>
          <pc:sldMk cId="2468595790" sldId="315"/>
        </pc:sldMkLst>
        <pc:spChg chg="mod">
          <ac:chgData name="Shriya Raj M" userId="811a0a1d9439d673" providerId="LiveId" clId="{9B5E93F1-7A46-43D2-B73D-19775FF10BEE}" dt="2024-04-24T11:53:53.111" v="82" actId="14100"/>
          <ac:spMkLst>
            <pc:docMk/>
            <pc:sldMk cId="2468595790" sldId="315"/>
            <ac:spMk id="2" creationId="{B28A34A6-22BC-27A4-2C79-EE98A4943B14}"/>
          </ac:spMkLst>
        </pc:spChg>
        <pc:spChg chg="mod">
          <ac:chgData name="Shriya Raj M" userId="811a0a1d9439d673" providerId="LiveId" clId="{9B5E93F1-7A46-43D2-B73D-19775FF10BEE}" dt="2024-04-24T11:54:21.226" v="86" actId="207"/>
          <ac:spMkLst>
            <pc:docMk/>
            <pc:sldMk cId="2468595790" sldId="315"/>
            <ac:spMk id="3" creationId="{7267C004-8B72-C872-98FB-00A2A584D055}"/>
          </ac:spMkLst>
        </pc:spChg>
        <pc:spChg chg="add del mod">
          <ac:chgData name="Shriya Raj M" userId="811a0a1d9439d673" providerId="LiveId" clId="{9B5E93F1-7A46-43D2-B73D-19775FF10BEE}" dt="2024-04-24T11:53:23.132" v="78" actId="478"/>
          <ac:spMkLst>
            <pc:docMk/>
            <pc:sldMk cId="2468595790" sldId="315"/>
            <ac:spMk id="5" creationId="{D45BAB4C-146E-A2F5-EEE1-470EEDCEAF3C}"/>
          </ac:spMkLst>
        </pc:spChg>
        <pc:spChg chg="mod">
          <ac:chgData name="Shriya Raj M" userId="811a0a1d9439d673" providerId="LiveId" clId="{9B5E93F1-7A46-43D2-B73D-19775FF10BEE}" dt="2024-04-24T11:58:31.942" v="191" actId="20577"/>
          <ac:spMkLst>
            <pc:docMk/>
            <pc:sldMk cId="2468595790" sldId="315"/>
            <ac:spMk id="16" creationId="{AEF9954A-E263-8A7E-58B1-4D03F7D1BD9B}"/>
          </ac:spMkLst>
        </pc:spChg>
        <pc:spChg chg="del mod">
          <ac:chgData name="Shriya Raj M" userId="811a0a1d9439d673" providerId="LiveId" clId="{9B5E93F1-7A46-43D2-B73D-19775FF10BEE}" dt="2024-04-24T11:53:13.292" v="76" actId="478"/>
          <ac:spMkLst>
            <pc:docMk/>
            <pc:sldMk cId="2468595790" sldId="315"/>
            <ac:spMk id="17" creationId="{33680A80-5C61-DD02-1119-0565C0AD5372}"/>
          </ac:spMkLst>
        </pc:spChg>
      </pc:sldChg>
      <pc:sldChg chg="addSp delSp modSp mod">
        <pc:chgData name="Shriya Raj M" userId="811a0a1d9439d673" providerId="LiveId" clId="{9B5E93F1-7A46-43D2-B73D-19775FF10BEE}" dt="2024-04-24T11:58:43.019" v="193" actId="2710"/>
        <pc:sldMkLst>
          <pc:docMk/>
          <pc:sldMk cId="1941619646" sldId="317"/>
        </pc:sldMkLst>
        <pc:spChg chg="mod">
          <ac:chgData name="Shriya Raj M" userId="811a0a1d9439d673" providerId="LiveId" clId="{9B5E93F1-7A46-43D2-B73D-19775FF10BEE}" dt="2024-04-24T11:55:31.112" v="110" actId="108"/>
          <ac:spMkLst>
            <pc:docMk/>
            <pc:sldMk cId="1941619646" sldId="317"/>
            <ac:spMk id="3" creationId="{3D55F2D4-C20E-BEBC-1CCF-4449B0456A7E}"/>
          </ac:spMkLst>
        </pc:spChg>
        <pc:spChg chg="add del mod">
          <ac:chgData name="Shriya Raj M" userId="811a0a1d9439d673" providerId="LiveId" clId="{9B5E93F1-7A46-43D2-B73D-19775FF10BEE}" dt="2024-04-24T11:55:45.607" v="113" actId="478"/>
          <ac:spMkLst>
            <pc:docMk/>
            <pc:sldMk cId="1941619646" sldId="317"/>
            <ac:spMk id="5" creationId="{0DC98AEC-411E-AD47-BD2C-EABB0C172E1F}"/>
          </ac:spMkLst>
        </pc:spChg>
        <pc:spChg chg="del mod">
          <ac:chgData name="Shriya Raj M" userId="811a0a1d9439d673" providerId="LiveId" clId="{9B5E93F1-7A46-43D2-B73D-19775FF10BEE}" dt="2024-04-24T11:55:36.915" v="112" actId="478"/>
          <ac:spMkLst>
            <pc:docMk/>
            <pc:sldMk cId="1941619646" sldId="317"/>
            <ac:spMk id="13" creationId="{58AC0C8B-8A7A-9FAE-2D0F-4D1C3A8C3FA5}"/>
          </ac:spMkLst>
        </pc:spChg>
        <pc:spChg chg="mod">
          <ac:chgData name="Shriya Raj M" userId="811a0a1d9439d673" providerId="LiveId" clId="{9B5E93F1-7A46-43D2-B73D-19775FF10BEE}" dt="2024-04-24T11:58:43.019" v="193" actId="2710"/>
          <ac:spMkLst>
            <pc:docMk/>
            <pc:sldMk cId="1941619646" sldId="317"/>
            <ac:spMk id="14" creationId="{749C7CD1-A9AA-49E3-6734-AD9546F2DF5B}"/>
          </ac:spMkLst>
        </pc:spChg>
      </pc:sldChg>
      <pc:sldChg chg="del">
        <pc:chgData name="Shriya Raj M" userId="811a0a1d9439d673" providerId="LiveId" clId="{9B5E93F1-7A46-43D2-B73D-19775FF10BEE}" dt="2024-04-24T11:56:15.666" v="118" actId="47"/>
        <pc:sldMkLst>
          <pc:docMk/>
          <pc:sldMk cId="4072101725" sldId="318"/>
        </pc:sldMkLst>
      </pc:sldChg>
      <pc:sldChg chg="del">
        <pc:chgData name="Shriya Raj M" userId="811a0a1d9439d673" providerId="LiveId" clId="{9B5E93F1-7A46-43D2-B73D-19775FF10BEE}" dt="2024-04-24T11:56:18.081" v="119" actId="47"/>
        <pc:sldMkLst>
          <pc:docMk/>
          <pc:sldMk cId="3969996159" sldId="319"/>
        </pc:sldMkLst>
      </pc:sldChg>
      <pc:sldChg chg="del">
        <pc:chgData name="Shriya Raj M" userId="811a0a1d9439d673" providerId="LiveId" clId="{9B5E93F1-7A46-43D2-B73D-19775FF10BEE}" dt="2024-04-24T11:56:28.402" v="120" actId="47"/>
        <pc:sldMkLst>
          <pc:docMk/>
          <pc:sldMk cId="2498021601" sldId="321"/>
        </pc:sldMkLst>
      </pc:sldChg>
      <pc:sldChg chg="del">
        <pc:chgData name="Shriya Raj M" userId="811a0a1d9439d673" providerId="LiveId" clId="{9B5E93F1-7A46-43D2-B73D-19775FF10BEE}" dt="2024-04-24T11:56:32.123" v="121" actId="47"/>
        <pc:sldMkLst>
          <pc:docMk/>
          <pc:sldMk cId="1686213229" sldId="32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Credit Card Fraud DETECTION</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lnSpcReduction="10000"/>
          </a:bodyPr>
          <a:lstStyle/>
          <a:p>
            <a:r>
              <a:rPr lang="en-US" dirty="0"/>
              <a:t>Introduction</a:t>
            </a:r>
          </a:p>
          <a:p>
            <a:r>
              <a:rPr lang="en-IN" dirty="0"/>
              <a:t>Data Preprocessing</a:t>
            </a:r>
          </a:p>
          <a:p>
            <a:r>
              <a:rPr lang="en-IN" dirty="0"/>
              <a:t>Random Forest Classifier</a:t>
            </a:r>
          </a:p>
          <a:p>
            <a:r>
              <a:rPr lang="en-IN" dirty="0"/>
              <a:t>Support Vector Classifier</a:t>
            </a:r>
          </a:p>
          <a:p>
            <a:r>
              <a:rPr lang="en-IN" dirty="0"/>
              <a:t>Model Deployment with Flask</a:t>
            </a:r>
          </a:p>
          <a:p>
            <a:pPr>
              <a:lnSpc>
                <a:spcPct val="160000"/>
              </a:lnSpc>
            </a:pPr>
            <a:r>
              <a:rPr lang="en-IN" dirty="0"/>
              <a:t>Conclusion</a:t>
            </a:r>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274320" y="3937299"/>
            <a:ext cx="11151707" cy="1863428"/>
          </a:xfrm>
        </p:spPr>
        <p:txBody>
          <a:bodyPr/>
          <a:lstStyle/>
          <a:p>
            <a:pPr marL="571500" indent="-571500">
              <a:buFont typeface="Wingdings" panose="05000000000000000000" pitchFamily="2" charset="2"/>
              <a:buChar char="q"/>
            </a:pPr>
            <a:r>
              <a:rPr lang="en-US" dirty="0"/>
              <a:t>Introduction </a:t>
            </a:r>
            <a:br>
              <a:rPr lang="en-US" dirty="0"/>
            </a:br>
            <a:br>
              <a:rPr lang="en-US" dirty="0"/>
            </a:br>
            <a:r>
              <a:rPr lang="en-GB" sz="1600" cap="none" dirty="0">
                <a:latin typeface="+mn-lt"/>
                <a:ea typeface="Calibri" panose="020F0502020204030204" pitchFamily="34" charset="0"/>
                <a:cs typeface="Calibri" panose="020F0502020204030204" pitchFamily="34" charset="0"/>
              </a:rPr>
              <a:t>In the realm of finance, credit card fraud poses a significant threat to both financial institutions and consumers. Detecting fraudulent transactions promptly is essential to minimize losses and protect customers. This presentation delves into the development of machine learning models aimed at effectively identifying fraudulent credit card transactions.</a:t>
            </a:r>
            <a:br>
              <a:rPr lang="en-GB" sz="1600" cap="none" dirty="0">
                <a:latin typeface="+mn-lt"/>
                <a:ea typeface="Calibri" panose="020F0502020204030204" pitchFamily="34" charset="0"/>
                <a:cs typeface="Calibri" panose="020F0502020204030204" pitchFamily="34" charset="0"/>
              </a:rPr>
            </a:br>
            <a:br>
              <a:rPr lang="en-GB"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399" y="1057275"/>
            <a:ext cx="10235901" cy="674706"/>
          </a:xfrm>
        </p:spPr>
        <p:txBody>
          <a:bodyPr/>
          <a:lstStyle/>
          <a:p>
            <a:pPr marL="571500" indent="-571500">
              <a:buFont typeface="Wingdings" panose="05000000000000000000" pitchFamily="2" charset="2"/>
              <a:buChar char="q"/>
            </a:pPr>
            <a:r>
              <a:rPr lang="en-IN" dirty="0"/>
              <a:t>Data Preprocessing</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736898" y="1823422"/>
            <a:ext cx="9902414" cy="4073334"/>
          </a:xfrm>
        </p:spPr>
        <p:txBody>
          <a:bodyPr>
            <a:normAutofit fontScale="92500"/>
          </a:bodyPr>
          <a:lstStyle/>
          <a:p>
            <a:pPr algn="l">
              <a:lnSpc>
                <a:spcPct val="150000"/>
              </a:lnSpc>
            </a:pPr>
            <a:r>
              <a:rPr lang="en-GB" sz="1700" b="1" dirty="0">
                <a:ea typeface="Calibri" panose="020F0502020204030204" pitchFamily="34" charset="0"/>
                <a:cs typeface="Calibri" panose="020F0502020204030204" pitchFamily="34" charset="0"/>
              </a:rPr>
              <a:t>Before diving into model development, thorough data preprocessing is imperative. This involves several key steps:</a:t>
            </a:r>
          </a:p>
          <a:p>
            <a:pPr algn="l">
              <a:lnSpc>
                <a:spcPct val="150000"/>
              </a:lnSpc>
            </a:pPr>
            <a:endParaRPr lang="en-GB" sz="1700" b="1" dirty="0">
              <a:ea typeface="Calibri" panose="020F0502020204030204" pitchFamily="34" charset="0"/>
              <a:cs typeface="Calibri" panose="020F0502020204030204" pitchFamily="34" charset="0"/>
            </a:endParaRPr>
          </a:p>
          <a:p>
            <a:pPr marL="342900" indent="-342900" algn="l">
              <a:lnSpc>
                <a:spcPct val="150000"/>
              </a:lnSpc>
              <a:buFont typeface="Arial" panose="020B0604020202020204" pitchFamily="34" charset="0"/>
              <a:buChar char="•"/>
            </a:pPr>
            <a:r>
              <a:rPr lang="en-GB" sz="1700" b="1" dirty="0">
                <a:ea typeface="Calibri" panose="020F0502020204030204" pitchFamily="34" charset="0"/>
                <a:cs typeface="Calibri" panose="020F0502020204030204" pitchFamily="34" charset="0"/>
              </a:rPr>
              <a:t>Loading the dataset: the first step is loading the dataset containing credit card transaction data.</a:t>
            </a:r>
          </a:p>
          <a:p>
            <a:pPr marL="342900" indent="-342900" algn="l">
              <a:lnSpc>
                <a:spcPct val="150000"/>
              </a:lnSpc>
              <a:buFont typeface="Arial" panose="020B0604020202020204" pitchFamily="34" charset="0"/>
              <a:buChar char="•"/>
            </a:pPr>
            <a:r>
              <a:rPr lang="en-GB" sz="1700" b="1" dirty="0">
                <a:ea typeface="Calibri" panose="020F0502020204030204" pitchFamily="34" charset="0"/>
                <a:cs typeface="Calibri" panose="020F0502020204030204" pitchFamily="34" charset="0"/>
              </a:rPr>
              <a:t>Handling missing values: any missing values in the dataset are addressed to ensure data completeness.</a:t>
            </a:r>
          </a:p>
          <a:p>
            <a:pPr marL="342900" indent="-342900" algn="l">
              <a:lnSpc>
                <a:spcPct val="150000"/>
              </a:lnSpc>
              <a:buFont typeface="Arial" panose="020B0604020202020204" pitchFamily="34" charset="0"/>
              <a:buChar char="•"/>
            </a:pPr>
            <a:r>
              <a:rPr lang="en-GB" sz="1700" b="1" dirty="0">
                <a:ea typeface="Calibri" panose="020F0502020204030204" pitchFamily="34" charset="0"/>
                <a:cs typeface="Calibri" panose="020F0502020204030204" pitchFamily="34" charset="0"/>
              </a:rPr>
              <a:t>Class imbalance handling: class imbalance, where the number of fraudulent transactions is significantly lower than non-fraudulent ones, is mitigated using synthetic minority over-sampling technique (smote).</a:t>
            </a:r>
          </a:p>
          <a:p>
            <a:pPr marL="342900" indent="-342900" algn="l">
              <a:lnSpc>
                <a:spcPct val="150000"/>
              </a:lnSpc>
              <a:buFont typeface="Arial" panose="020B0604020202020204" pitchFamily="34" charset="0"/>
              <a:buChar char="•"/>
            </a:pPr>
            <a:r>
              <a:rPr lang="en-GB" sz="1700" b="1" dirty="0">
                <a:ea typeface="Calibri" panose="020F0502020204030204" pitchFamily="34" charset="0"/>
                <a:cs typeface="Calibri" panose="020F0502020204030204" pitchFamily="34" charset="0"/>
              </a:rPr>
              <a:t>Feature scaling: features are scaled to ensure uniformity in their scales, preventing any particular feature from dominating the model's training process.</a:t>
            </a:r>
          </a:p>
          <a:p>
            <a:pPr marL="342900" indent="-342900" algn="l">
              <a:lnSpc>
                <a:spcPct val="150000"/>
              </a:lnSpc>
              <a:buFont typeface="Arial" panose="020B0604020202020204" pitchFamily="34" charset="0"/>
              <a:buChar char="•"/>
            </a:pPr>
            <a:r>
              <a:rPr lang="en-GB" sz="1700" b="1" dirty="0">
                <a:ea typeface="Calibri" panose="020F0502020204030204" pitchFamily="34" charset="0"/>
                <a:cs typeface="Calibri" panose="020F0502020204030204" pitchFamily="34" charset="0"/>
              </a:rPr>
              <a:t>Train-test split: the dataset is split into training and testing sets to facilitate model evaluation.</a:t>
            </a:r>
          </a:p>
          <a:p>
            <a:endParaRPr lang="en-US" dirty="0"/>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8991411" cy="994164"/>
          </a:xfrm>
        </p:spPr>
        <p:txBody>
          <a:bodyPr/>
          <a:lstStyle/>
          <a:p>
            <a:pPr marL="571500" indent="-571500">
              <a:buFont typeface="Wingdings" panose="05000000000000000000" pitchFamily="2" charset="2"/>
              <a:buChar char="q"/>
            </a:pPr>
            <a:r>
              <a:rPr lang="en-IN" dirty="0"/>
              <a:t>Random Forest Classifier</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fontScale="92500" lnSpcReduction="10000"/>
          </a:bodyPr>
          <a:lstStyle/>
          <a:p>
            <a:pPr>
              <a:lnSpc>
                <a:spcPct val="150000"/>
              </a:lnSpc>
              <a:spcBef>
                <a:spcPts val="0"/>
              </a:spcBef>
            </a:pPr>
            <a:r>
              <a:rPr lang="en-GB" sz="1600" b="1" dirty="0">
                <a:ea typeface="Calibri" panose="020F0502020204030204" pitchFamily="34" charset="0"/>
                <a:cs typeface="Calibri" panose="020F0502020204030204" pitchFamily="34" charset="0"/>
              </a:rPr>
              <a:t>The Random Forest Classifier, an ensemble learning method based on decision trees, is a robust choice for credit card fraud detection. The following steps are involved in developing this model:</a:t>
            </a:r>
          </a:p>
          <a:p>
            <a:pPr>
              <a:lnSpc>
                <a:spcPct val="150000"/>
              </a:lnSpc>
              <a:spcBef>
                <a:spcPts val="0"/>
              </a:spcBef>
            </a:pPr>
            <a:r>
              <a:rPr lang="en-GB" sz="1600" b="1" dirty="0">
                <a:ea typeface="Calibri" panose="020F0502020204030204" pitchFamily="34" charset="0"/>
                <a:cs typeface="Calibri" panose="020F0502020204030204" pitchFamily="34" charset="0"/>
              </a:rPr>
              <a:t>Hyperparameter Tuning: </a:t>
            </a:r>
            <a:r>
              <a:rPr lang="en-GB" sz="1600" b="1" dirty="0" err="1">
                <a:ea typeface="Calibri" panose="020F0502020204030204" pitchFamily="34" charset="0"/>
                <a:cs typeface="Calibri" panose="020F0502020204030204" pitchFamily="34" charset="0"/>
              </a:rPr>
              <a:t>GridSearchCV</a:t>
            </a:r>
            <a:r>
              <a:rPr lang="en-GB" sz="1600" b="1" dirty="0">
                <a:ea typeface="Calibri" panose="020F0502020204030204" pitchFamily="34" charset="0"/>
                <a:cs typeface="Calibri" panose="020F0502020204030204" pitchFamily="34" charset="0"/>
              </a:rPr>
              <a:t> is employed to optimize the model's hyperparameters, such as the number of trees in the forest and maximum depth of the trees.</a:t>
            </a:r>
          </a:p>
          <a:p>
            <a:pPr>
              <a:lnSpc>
                <a:spcPct val="150000"/>
              </a:lnSpc>
              <a:spcBef>
                <a:spcPts val="0"/>
              </a:spcBef>
            </a:pPr>
            <a:r>
              <a:rPr lang="en-GB" sz="1600" b="1" dirty="0">
                <a:ea typeface="Calibri" panose="020F0502020204030204" pitchFamily="34" charset="0"/>
                <a:cs typeface="Calibri" panose="020F0502020204030204" pitchFamily="34" charset="0"/>
              </a:rPr>
              <a:t>Cross-Validation: Cross-validation is performed to assess the model's performance and generalizability, ensuring it is not overfitting the training data.</a:t>
            </a:r>
          </a:p>
          <a:p>
            <a:pPr>
              <a:lnSpc>
                <a:spcPct val="150000"/>
              </a:lnSpc>
              <a:spcBef>
                <a:spcPts val="0"/>
              </a:spcBef>
            </a:pPr>
            <a:r>
              <a:rPr lang="en-GB" sz="1600" b="1" dirty="0">
                <a:ea typeface="Calibri" panose="020F0502020204030204" pitchFamily="34" charset="0"/>
                <a:cs typeface="Calibri" panose="020F0502020204030204" pitchFamily="34" charset="0"/>
              </a:rPr>
              <a:t>Model Persistence: The best-performing model is saved using pickle, allowing for easy retrieval and reuse.</a:t>
            </a:r>
            <a:br>
              <a:rPr lang="en-GB" sz="1600" dirty="0"/>
            </a:br>
            <a:endParaRPr lang="en-US" sz="1600"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324113" y="1057275"/>
            <a:ext cx="9079454" cy="927512"/>
          </a:xfrm>
        </p:spPr>
        <p:txBody>
          <a:bodyPr/>
          <a:lstStyle/>
          <a:p>
            <a:pPr marL="571500" indent="-571500">
              <a:buFont typeface="Wingdings" panose="05000000000000000000" pitchFamily="2" charset="2"/>
              <a:buChar char="q"/>
            </a:pPr>
            <a:r>
              <a:rPr lang="en-IN" dirty="0"/>
              <a:t>Support Vector Classifier</a:t>
            </a:r>
            <a:endParaRPr lang="en-US" dirty="0"/>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rot="20311994">
            <a:off x="10393002" y="643077"/>
            <a:ext cx="52426" cy="45719"/>
          </a:xfrm>
        </p:spPr>
        <p:txBody>
          <a:bodyPr/>
          <a:lstStyle/>
          <a:p>
            <a:endParaRPr lang="en-US" dirty="0">
              <a:solidFill>
                <a:schemeClr val="bg1"/>
              </a:solidFill>
            </a:endParaRPr>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2081606"/>
            <a:ext cx="7043618" cy="3960378"/>
          </a:xfrm>
        </p:spPr>
        <p:txBody>
          <a:bodyPr>
            <a:normAutofit/>
          </a:bodyPr>
          <a:lstStyle/>
          <a:p>
            <a:pPr marL="347472" indent="-347472">
              <a:lnSpc>
                <a:spcPct val="150000"/>
              </a:lnSpc>
              <a:buFont typeface="Arial" panose="020B0604020202020204" pitchFamily="34" charset="0"/>
              <a:buChar char="•"/>
            </a:pPr>
            <a:r>
              <a:rPr lang="en-GB" sz="1600" b="1" dirty="0">
                <a:ea typeface="Calibri" panose="020F0502020204030204" pitchFamily="34" charset="0"/>
                <a:cs typeface="Calibri" panose="020F0502020204030204" pitchFamily="34" charset="0"/>
              </a:rPr>
              <a:t>The Support Vector Classifier (SVC) is another powerful algorithm for classification tasks, known for its effectiveness in high-dimensional spaces and capability to handle both linear and non-linear data. </a:t>
            </a:r>
          </a:p>
          <a:p>
            <a:pPr marL="347472" indent="-347472">
              <a:lnSpc>
                <a:spcPct val="150000"/>
              </a:lnSpc>
              <a:buFont typeface="Arial" panose="020B0604020202020204" pitchFamily="34" charset="0"/>
              <a:buChar char="•"/>
            </a:pPr>
            <a:r>
              <a:rPr lang="en-GB" sz="1600" b="1" dirty="0">
                <a:ea typeface="Calibri" panose="020F0502020204030204" pitchFamily="34" charset="0"/>
                <a:cs typeface="Calibri" panose="020F0502020204030204" pitchFamily="34" charset="0"/>
              </a:rPr>
              <a:t>The steps involved in developing the SVC model mirror those of the Random Forest Classifier, including hyperparameter tuning, cross-validation, and model persistence.</a:t>
            </a:r>
            <a:endParaRPr lang="en-US" sz="1600" b="1"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80682" y="834635"/>
            <a:ext cx="8630181" cy="1222385"/>
          </a:xfrm>
        </p:spPr>
        <p:txBody>
          <a:bodyPr/>
          <a:lstStyle/>
          <a:p>
            <a:pPr marL="571500" indent="-571500">
              <a:buFont typeface="Wingdings" panose="05000000000000000000" pitchFamily="2" charset="2"/>
              <a:buChar char="q"/>
            </a:pPr>
            <a:r>
              <a:rPr lang="en-IN" dirty="0"/>
              <a:t>Model Deployment with Flask</a:t>
            </a:r>
            <a:endParaRPr lang="en-US" dirty="0"/>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8665285" y="457199"/>
            <a:ext cx="172123" cy="471489"/>
          </a:xfrm>
        </p:spPr>
        <p:txBody>
          <a:bodyPr/>
          <a:lstStyle/>
          <a:p>
            <a:fld id="{48F63A3B-78C7-47BE-AE5E-E10140E04643}" type="slidenum">
              <a:rPr lang="en-US" smtClean="0">
                <a:solidFill>
                  <a:schemeClr val="bg1"/>
                </a:solidFill>
              </a:rPr>
              <a:pPr/>
              <a:t>7</a:t>
            </a:fld>
            <a:endParaRPr lang="en-US" dirty="0">
              <a:solidFill>
                <a:schemeClr val="bg1"/>
              </a:solidFill>
            </a:endParaRPr>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322730" y="2303028"/>
            <a:ext cx="8186570" cy="3720337"/>
          </a:xfrm>
        </p:spPr>
        <p:txBody>
          <a:bodyPr>
            <a:noAutofit/>
          </a:bodyPr>
          <a:lstStyle/>
          <a:p>
            <a:pPr marL="342900" indent="-342900">
              <a:lnSpc>
                <a:spcPct val="150000"/>
              </a:lnSpc>
              <a:spcBef>
                <a:spcPts val="0"/>
              </a:spcBef>
              <a:buFont typeface="Arial" panose="020B0604020202020204" pitchFamily="34" charset="0"/>
              <a:buChar char="•"/>
            </a:pPr>
            <a:r>
              <a:rPr lang="en-GB" sz="1600" b="1" dirty="0">
                <a:ea typeface="Calibri" panose="020F0502020204030204" pitchFamily="34" charset="0"/>
                <a:cs typeface="Calibri" panose="020F0502020204030204" pitchFamily="34" charset="0"/>
              </a:rPr>
              <a:t>Flask, a lightweight Python web framework, is utilized for deploying the trained models as APIs for real-time predictions. The process involves:</a:t>
            </a:r>
          </a:p>
          <a:p>
            <a:pPr marL="342900" indent="-342900">
              <a:lnSpc>
                <a:spcPct val="150000"/>
              </a:lnSpc>
              <a:spcBef>
                <a:spcPts val="0"/>
              </a:spcBef>
              <a:buFont typeface="Arial" panose="020B0604020202020204" pitchFamily="34" charset="0"/>
              <a:buChar char="•"/>
            </a:pPr>
            <a:r>
              <a:rPr lang="en-GB" sz="1600" b="1" dirty="0">
                <a:ea typeface="Calibri" panose="020F0502020204030204" pitchFamily="34" charset="0"/>
                <a:cs typeface="Calibri" panose="020F0502020204030204" pitchFamily="34" charset="0"/>
              </a:rPr>
              <a:t>Defining Flask App: Creating a Flask application with defined API endpoints.</a:t>
            </a:r>
          </a:p>
          <a:p>
            <a:pPr marL="342900" indent="-342900">
              <a:lnSpc>
                <a:spcPct val="150000"/>
              </a:lnSpc>
              <a:spcBef>
                <a:spcPts val="0"/>
              </a:spcBef>
              <a:buFont typeface="Arial" panose="020B0604020202020204" pitchFamily="34" charset="0"/>
              <a:buChar char="•"/>
            </a:pPr>
            <a:r>
              <a:rPr lang="en-GB" sz="1600" b="1" dirty="0">
                <a:ea typeface="Calibri" panose="020F0502020204030204" pitchFamily="34" charset="0"/>
                <a:cs typeface="Calibri" panose="020F0502020204030204" pitchFamily="34" charset="0"/>
              </a:rPr>
              <a:t>Handling Input Data: Accepting JSON input data containing transaction information.</a:t>
            </a:r>
          </a:p>
          <a:p>
            <a:pPr marL="342900" indent="-342900">
              <a:lnSpc>
                <a:spcPct val="150000"/>
              </a:lnSpc>
              <a:spcBef>
                <a:spcPts val="0"/>
              </a:spcBef>
              <a:buFont typeface="Arial" panose="020B0604020202020204" pitchFamily="34" charset="0"/>
              <a:buChar char="•"/>
            </a:pPr>
            <a:r>
              <a:rPr lang="en-GB" sz="1600" b="1" dirty="0">
                <a:ea typeface="Calibri" panose="020F0502020204030204" pitchFamily="34" charset="0"/>
                <a:cs typeface="Calibri" panose="020F0502020204030204" pitchFamily="34" charset="0"/>
              </a:rPr>
              <a:t>Returning Predictions: Providing predictions for fraudulent transactions in JSON format.</a:t>
            </a:r>
          </a:p>
          <a:p>
            <a:pPr marL="342900" indent="-342900">
              <a:lnSpc>
                <a:spcPct val="150000"/>
              </a:lnSpc>
              <a:spcBef>
                <a:spcPts val="0"/>
              </a:spcBef>
              <a:buFont typeface="Arial" panose="020B0604020202020204" pitchFamily="34" charset="0"/>
              <a:buChar char="•"/>
            </a:pPr>
            <a:r>
              <a:rPr lang="en-GB" sz="1600" b="1" dirty="0">
                <a:ea typeface="Calibri" panose="020F0502020204030204" pitchFamily="34" charset="0"/>
                <a:cs typeface="Calibri" panose="020F0502020204030204" pitchFamily="34" charset="0"/>
              </a:rPr>
              <a:t>Deployment: Deploying the Flask app to a web server, making the models accessible for real-time predictions.</a:t>
            </a:r>
          </a:p>
          <a:p>
            <a:pPr marL="342900" indent="-342900">
              <a:lnSpc>
                <a:spcPct val="150000"/>
              </a:lnSpc>
              <a:spcBef>
                <a:spcPts val="0"/>
              </a:spcBef>
              <a:buFont typeface="Arial" panose="020B0604020202020204" pitchFamily="34" charset="0"/>
              <a:buChar char="•"/>
            </a:pPr>
            <a:r>
              <a:rPr lang="en-GB" sz="1600" b="1" dirty="0">
                <a:ea typeface="Calibri" panose="020F0502020204030204" pitchFamily="34" charset="0"/>
                <a:cs typeface="Calibri" panose="020F0502020204030204" pitchFamily="34" charset="0"/>
              </a:rPr>
              <a:t>By following these steps, financial institutions can deploy effective models for credit card fraud detection, enhancing security and safeguarding against fraudulent activities.</a:t>
            </a:r>
            <a:br>
              <a:rPr lang="en-GB" sz="1600" b="1" dirty="0">
                <a:ea typeface="Calibri" panose="020F0502020204030204" pitchFamily="34" charset="0"/>
                <a:cs typeface="Calibri" panose="020F0502020204030204" pitchFamily="34" charset="0"/>
              </a:rPr>
            </a:br>
            <a:endParaRPr lang="en-US" sz="1600" b="1"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pPr marL="571500" indent="-571500">
              <a:buFont typeface="Wingdings" panose="05000000000000000000" pitchFamily="2" charset="2"/>
              <a:buChar char="q"/>
            </a:pPr>
            <a:r>
              <a:rPr lang="en-IN" dirty="0"/>
              <a:t>Conclusion:</a:t>
            </a:r>
            <a:endParaRPr lang="en-US" dirty="0"/>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400" y="2303463"/>
            <a:ext cx="7670202" cy="4143375"/>
          </a:xfrm>
        </p:spPr>
        <p:txBody>
          <a:bodyPr>
            <a:normAutofit/>
          </a:bodyPr>
          <a:lstStyle/>
          <a:p>
            <a:pPr marL="0" indent="0">
              <a:lnSpc>
                <a:spcPct val="150000"/>
              </a:lnSpc>
              <a:spcBef>
                <a:spcPts val="0"/>
              </a:spcBef>
              <a:buFont typeface="Arial" panose="020B0604020202020204" pitchFamily="34" charset="0"/>
              <a:buNone/>
            </a:pPr>
            <a:r>
              <a:rPr lang="en-GB" sz="1600" b="1" dirty="0">
                <a:ea typeface="Calibri" panose="020F0502020204030204" pitchFamily="34" charset="0"/>
                <a:cs typeface="Calibri" panose="020F0502020204030204" pitchFamily="34" charset="0"/>
              </a:rPr>
              <a:t>In summary, by employing advanced machine learning techniques such as Random Forest Classifier and Support Vector Classifier, coupled with methodologies like SMOTE for handling class imbalance and </a:t>
            </a:r>
            <a:r>
              <a:rPr lang="en-GB" sz="1600" b="1" dirty="0" err="1">
                <a:ea typeface="Calibri" panose="020F0502020204030204" pitchFamily="34" charset="0"/>
                <a:cs typeface="Calibri" panose="020F0502020204030204" pitchFamily="34" charset="0"/>
              </a:rPr>
              <a:t>GridSearchCV</a:t>
            </a:r>
            <a:r>
              <a:rPr lang="en-GB" sz="1600" b="1" dirty="0">
                <a:ea typeface="Calibri" panose="020F0502020204030204" pitchFamily="34" charset="0"/>
                <a:cs typeface="Calibri" panose="020F0502020204030204" pitchFamily="34" charset="0"/>
              </a:rPr>
              <a:t> for hyperparameter tuning, we can develop robust credit card fraud detection models. These models, deployed as APIs using Flask, offer real-time fraud detection capabilities, contributing to the ongoing efforts to combat fraudulent activities. As technology evolves, continuous refinement and adaptation of these models will be essential to staying ahead of emerging threats and ensuring the security of financial transactions in the digital age.</a:t>
            </a:r>
            <a:endParaRPr lang="en-US" sz="1600" b="1" dirty="0">
              <a:ea typeface="Calibri" panose="020F0502020204030204" pitchFamily="34" charset="0"/>
              <a:cs typeface="Calibri" panose="020F0502020204030204" pitchFamily="34" charset="0"/>
            </a:endParaRPr>
          </a:p>
        </p:txBody>
      </p:sp>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8989454" y="965393"/>
            <a:ext cx="3202545" cy="5892607"/>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258184" y="849782"/>
            <a:ext cx="7266789" cy="2727709"/>
          </a:xfrm>
        </p:spPr>
        <p:txBody>
          <a:bodyPr/>
          <a:lstStyle/>
          <a:p>
            <a:r>
              <a:rPr lang="en-US" dirty="0"/>
              <a:t>THANK 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Shriya Raj </a:t>
            </a:r>
            <a:r>
              <a:rPr lang="en-US" dirty="0" err="1"/>
              <a:t>Malpe</a:t>
            </a:r>
            <a:endParaRPr lang="en-US" dirty="0"/>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{3F941EF7-AFB5-42D9-B4C1-7BB944063E9D}tf78438558_win32</Template>
  <TotalTime>18</TotalTime>
  <Words>598</Words>
  <Application>Microsoft Office PowerPoint</Application>
  <PresentationFormat>Widescreen</PresentationFormat>
  <Paragraphs>39</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Sabon Next LT</vt:lpstr>
      <vt:lpstr>Wingdings</vt:lpstr>
      <vt:lpstr>Custom</vt:lpstr>
      <vt:lpstr>Credit Card Fraud DETECTION</vt:lpstr>
      <vt:lpstr>agenda</vt:lpstr>
      <vt:lpstr>Introduction   In the realm of finance, credit card fraud poses a significant threat to both financial institutions and consumers. Detecting fraudulent transactions promptly is essential to minimize losses and protect customers. This presentation delves into the development of machine learning models aimed at effectively identifying fraudulent credit card transactions.          </vt:lpstr>
      <vt:lpstr>Data Preprocessing</vt:lpstr>
      <vt:lpstr>Random Forest Classifier</vt:lpstr>
      <vt:lpstr>Support Vector Classifier</vt:lpstr>
      <vt:lpstr>Model Deployment with Flask</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subject/>
  <dc:creator>Shriya Raj M</dc:creator>
  <cp:lastModifiedBy>Shriya Raj M</cp:lastModifiedBy>
  <cp:revision>1</cp:revision>
  <dcterms:created xsi:type="dcterms:W3CDTF">2024-04-24T09:26:31Z</dcterms:created>
  <dcterms:modified xsi:type="dcterms:W3CDTF">2024-04-24T11:58:49Z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