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6E42EAE-A2C4-49F9-84E9-DCB4B2CCF06C}" type="datetimeFigureOut">
              <a:rPr lang="en-IN" smtClean="0"/>
              <a:t>16-11-2019</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DF56D63-9C9B-4877-BDC2-BF48E51EDC3D}"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381337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42EAE-A2C4-49F9-84E9-DCB4B2CCF06C}"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404975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42EAE-A2C4-49F9-84E9-DCB4B2CCF06C}"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20747926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42EAE-A2C4-49F9-84E9-DCB4B2CCF06C}" type="datetimeFigureOut">
              <a:rPr lang="en-IN" smtClean="0"/>
              <a:t>16-11-2019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356463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6E42EAE-A2C4-49F9-84E9-DCB4B2CCF06C}" type="datetimeFigureOut">
              <a:rPr lang="en-IN" smtClean="0"/>
              <a:t>16-11-2019</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DF56D63-9C9B-4877-BDC2-BF48E51EDC3D}"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835858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42EAE-A2C4-49F9-84E9-DCB4B2CCF06C}" type="datetimeFigureOut">
              <a:rPr lang="en-IN" smtClean="0"/>
              <a:t>16-11-2019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177081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E42EAE-A2C4-49F9-84E9-DCB4B2CCF06C}" type="datetimeFigureOut">
              <a:rPr lang="en-IN" smtClean="0"/>
              <a:t>16-11-2019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16337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42EAE-A2C4-49F9-84E9-DCB4B2CCF06C}" type="datetimeFigureOut">
              <a:rPr lang="en-IN" smtClean="0"/>
              <a:t>16-11-2019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282976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42EAE-A2C4-49F9-84E9-DCB4B2CCF06C}" type="datetimeFigureOut">
              <a:rPr lang="en-IN" smtClean="0"/>
              <a:t>16-11-2019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60770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E42EAE-A2C4-49F9-84E9-DCB4B2CCF06C}" type="datetimeFigureOut">
              <a:rPr lang="en-IN" smtClean="0"/>
              <a:t>16-11-2019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DF56D63-9C9B-4877-BDC2-BF48E51EDC3D}"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426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E42EAE-A2C4-49F9-84E9-DCB4B2CCF06C}" type="datetimeFigureOut">
              <a:rPr lang="en-IN" smtClean="0"/>
              <a:t>16-11-2019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DF56D63-9C9B-4877-BDC2-BF48E51EDC3D}"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117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6E42EAE-A2C4-49F9-84E9-DCB4B2CCF06C}" type="datetimeFigureOut">
              <a:rPr lang="en-IN" smtClean="0"/>
              <a:t>16-11-2019</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DF56D63-9C9B-4877-BDC2-BF48E51EDC3D}"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6320191"/>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189A-7D01-4939-ADCC-8306AE357CDE}"/>
              </a:ext>
            </a:extLst>
          </p:cNvPr>
          <p:cNvSpPr>
            <a:spLocks noGrp="1"/>
          </p:cNvSpPr>
          <p:nvPr>
            <p:ph type="ctrTitle"/>
          </p:nvPr>
        </p:nvSpPr>
        <p:spPr>
          <a:xfrm>
            <a:off x="0" y="10120"/>
            <a:ext cx="12192000" cy="762000"/>
          </a:xfrm>
        </p:spPr>
        <p:txBody>
          <a:bodyPr>
            <a:normAutofit/>
          </a:bodyPr>
          <a:lstStyle/>
          <a:p>
            <a:pPr algn="ctr"/>
            <a:r>
              <a:rPr lang="en-IN" sz="3600" dirty="0"/>
              <a:t>UE18CS204 – WEB TECHNOLOGIES I</a:t>
            </a:r>
          </a:p>
        </p:txBody>
      </p:sp>
      <p:sp>
        <p:nvSpPr>
          <p:cNvPr id="3" name="Subtitle 2">
            <a:extLst>
              <a:ext uri="{FF2B5EF4-FFF2-40B4-BE49-F238E27FC236}">
                <a16:creationId xmlns:a16="http://schemas.microsoft.com/office/drawing/2014/main" id="{C6D5A691-1216-4015-BF56-21C254ACD898}"/>
              </a:ext>
            </a:extLst>
          </p:cNvPr>
          <p:cNvSpPr>
            <a:spLocks noGrp="1"/>
          </p:cNvSpPr>
          <p:nvPr>
            <p:ph type="subTitle" idx="1"/>
          </p:nvPr>
        </p:nvSpPr>
        <p:spPr>
          <a:xfrm>
            <a:off x="447674" y="1609725"/>
            <a:ext cx="10848975" cy="3286125"/>
          </a:xfrm>
        </p:spPr>
        <p:txBody>
          <a:bodyPr>
            <a:normAutofit/>
          </a:bodyPr>
          <a:lstStyle/>
          <a:p>
            <a:pPr algn="ctr"/>
            <a:r>
              <a:rPr lang="en-IN" sz="8800" dirty="0">
                <a:solidFill>
                  <a:schemeClr val="accent1">
                    <a:lumMod val="50000"/>
                  </a:schemeClr>
                </a:solidFill>
                <a:latin typeface="Yu Gothic" panose="020B0400000000000000" pitchFamily="34" charset="-128"/>
                <a:ea typeface="Yu Gothic" panose="020B0400000000000000" pitchFamily="34" charset="-128"/>
              </a:rPr>
              <a:t>HOOP</a:t>
            </a:r>
          </a:p>
          <a:p>
            <a:pPr algn="ctr"/>
            <a:r>
              <a:rPr lang="en-IN" sz="7200" dirty="0">
                <a:solidFill>
                  <a:schemeClr val="accent1">
                    <a:lumMod val="50000"/>
                  </a:schemeClr>
                </a:solidFill>
                <a:latin typeface="Yu Gothic" panose="020B0400000000000000" pitchFamily="34" charset="-128"/>
                <a:ea typeface="Yu Gothic" panose="020B0400000000000000" pitchFamily="34" charset="-128"/>
              </a:rPr>
              <a:t>A SPORTS FORUM</a:t>
            </a:r>
          </a:p>
        </p:txBody>
      </p:sp>
      <p:sp>
        <p:nvSpPr>
          <p:cNvPr id="4" name="TextBox 3">
            <a:extLst>
              <a:ext uri="{FF2B5EF4-FFF2-40B4-BE49-F238E27FC236}">
                <a16:creationId xmlns:a16="http://schemas.microsoft.com/office/drawing/2014/main" id="{DC41FFF9-479E-46DD-97B2-F14DDC41C80A}"/>
              </a:ext>
            </a:extLst>
          </p:cNvPr>
          <p:cNvSpPr txBox="1"/>
          <p:nvPr/>
        </p:nvSpPr>
        <p:spPr>
          <a:xfrm>
            <a:off x="447674" y="5543550"/>
            <a:ext cx="3905250" cy="923330"/>
          </a:xfrm>
          <a:prstGeom prst="rect">
            <a:avLst/>
          </a:prstGeom>
          <a:noFill/>
        </p:spPr>
        <p:txBody>
          <a:bodyPr wrap="square" rtlCol="0">
            <a:spAutoFit/>
          </a:bodyPr>
          <a:lstStyle/>
          <a:p>
            <a:r>
              <a:rPr lang="en-IN" dirty="0">
                <a:solidFill>
                  <a:schemeClr val="accent1">
                    <a:lumMod val="75000"/>
                  </a:schemeClr>
                </a:solidFill>
              </a:rPr>
              <a:t>Team Name: Ballers</a:t>
            </a:r>
            <a:br>
              <a:rPr lang="en-IN" dirty="0">
                <a:solidFill>
                  <a:schemeClr val="accent1">
                    <a:lumMod val="75000"/>
                  </a:schemeClr>
                </a:solidFill>
              </a:rPr>
            </a:br>
            <a:r>
              <a:rPr lang="en-IN" dirty="0">
                <a:solidFill>
                  <a:schemeClr val="accent1">
                    <a:lumMod val="75000"/>
                  </a:schemeClr>
                </a:solidFill>
              </a:rPr>
              <a:t>#1 PES1201800027 Shriya Shankar</a:t>
            </a:r>
          </a:p>
          <a:p>
            <a:r>
              <a:rPr lang="en-IN" dirty="0">
                <a:solidFill>
                  <a:schemeClr val="accent1">
                    <a:lumMod val="75000"/>
                  </a:schemeClr>
                </a:solidFill>
              </a:rPr>
              <a:t>#6 PES1201800150 Adithi Satish</a:t>
            </a:r>
          </a:p>
        </p:txBody>
      </p:sp>
    </p:spTree>
    <p:extLst>
      <p:ext uri="{BB962C8B-B14F-4D97-AF65-F5344CB8AC3E}">
        <p14:creationId xmlns:p14="http://schemas.microsoft.com/office/powerpoint/2010/main" val="140788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6329-4BEA-4C08-93F5-87236320BC6F}"/>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675E4314-0420-490E-9776-6695B65BC286}"/>
              </a:ext>
            </a:extLst>
          </p:cNvPr>
          <p:cNvSpPr>
            <a:spLocks noGrp="1"/>
          </p:cNvSpPr>
          <p:nvPr>
            <p:ph idx="1"/>
          </p:nvPr>
        </p:nvSpPr>
        <p:spPr>
          <a:xfrm>
            <a:off x="1748367" y="1892300"/>
            <a:ext cx="8695266" cy="3880773"/>
          </a:xfrm>
        </p:spPr>
        <p:txBody>
          <a:bodyPr>
            <a:normAutofit/>
          </a:bodyPr>
          <a:lstStyle/>
          <a:p>
            <a:pPr marL="0" indent="0" algn="just">
              <a:buNone/>
            </a:pPr>
            <a:r>
              <a:rPr lang="en-IN" b="1" i="1" dirty="0">
                <a:solidFill>
                  <a:schemeClr val="accent3">
                    <a:lumMod val="75000"/>
                  </a:schemeClr>
                </a:solidFill>
                <a:latin typeface="Yu Gothic" panose="020B0400000000000000" pitchFamily="34" charset="-128"/>
                <a:ea typeface="Yu Gothic" panose="020B0400000000000000" pitchFamily="34" charset="-128"/>
              </a:rPr>
              <a:t>Problem Statement: To create an easily-accessible and transparent platform for colleges to host, invite, or join tournaments of different sports.</a:t>
            </a:r>
          </a:p>
          <a:p>
            <a:pPr marL="0" indent="0" algn="just">
              <a:buNone/>
            </a:pPr>
            <a:endParaRPr lang="en-IN" dirty="0">
              <a:solidFill>
                <a:schemeClr val="accent3">
                  <a:lumMod val="75000"/>
                </a:schemeClr>
              </a:solidFill>
            </a:endParaRPr>
          </a:p>
          <a:p>
            <a:pPr marL="0" indent="0" algn="just">
              <a:buNone/>
            </a:pPr>
            <a:r>
              <a:rPr lang="en-IN" dirty="0">
                <a:solidFill>
                  <a:schemeClr val="accent3">
                    <a:lumMod val="75000"/>
                  </a:schemeClr>
                </a:solidFill>
              </a:rPr>
              <a:t>Hoop is a web-application, which aims to crowdsource data on all upcoming tournaments in the city making it easy for the host college, as well as all the participating colleges to procure information. It reduces the hassle of sending invites via emails and since it is a common interface for all colleges, keeping track of registrations becomes much simpler for the host colleges. Our main aim is to establish a common platform for effective communication between the sports departments (and hence, respective sportsmen/women) of different colleges.</a:t>
            </a:r>
          </a:p>
        </p:txBody>
      </p:sp>
    </p:spTree>
    <p:extLst>
      <p:ext uri="{BB962C8B-B14F-4D97-AF65-F5344CB8AC3E}">
        <p14:creationId xmlns:p14="http://schemas.microsoft.com/office/powerpoint/2010/main" val="104050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BE37-46D5-4490-AC9D-2D94D7CDDDC3}"/>
              </a:ext>
            </a:extLst>
          </p:cNvPr>
          <p:cNvSpPr>
            <a:spLocks noGrp="1"/>
          </p:cNvSpPr>
          <p:nvPr>
            <p:ph type="title"/>
          </p:nvPr>
        </p:nvSpPr>
        <p:spPr>
          <a:xfrm>
            <a:off x="1371600" y="685800"/>
            <a:ext cx="9601200" cy="1019175"/>
          </a:xfrm>
        </p:spPr>
        <p:txBody>
          <a:bodyPr>
            <a:normAutofit/>
          </a:bodyPr>
          <a:lstStyle/>
          <a:p>
            <a:pPr algn="ctr"/>
            <a:r>
              <a:rPr lang="en-IN" sz="6600" dirty="0">
                <a:latin typeface="Bahnschrift SemiBold SemiConden" panose="020B0502040204020203" pitchFamily="34" charset="0"/>
              </a:rPr>
              <a:t>FRONT-END</a:t>
            </a:r>
          </a:p>
        </p:txBody>
      </p:sp>
      <p:sp>
        <p:nvSpPr>
          <p:cNvPr id="5" name="TextBox 4">
            <a:extLst>
              <a:ext uri="{FF2B5EF4-FFF2-40B4-BE49-F238E27FC236}">
                <a16:creationId xmlns:a16="http://schemas.microsoft.com/office/drawing/2014/main" id="{869D2678-7FC3-47BD-907C-0C4240002936}"/>
              </a:ext>
            </a:extLst>
          </p:cNvPr>
          <p:cNvSpPr txBox="1"/>
          <p:nvPr/>
        </p:nvSpPr>
        <p:spPr>
          <a:xfrm>
            <a:off x="1914525" y="2085975"/>
            <a:ext cx="9229725" cy="4247317"/>
          </a:xfrm>
          <a:prstGeom prst="rect">
            <a:avLst/>
          </a:prstGeom>
          <a:noFill/>
        </p:spPr>
        <p:txBody>
          <a:bodyPr wrap="square" rtlCol="0">
            <a:spAutoFit/>
          </a:bodyPr>
          <a:lstStyle/>
          <a:p>
            <a:r>
              <a:rPr lang="en-IN" dirty="0"/>
              <a:t>For the frontend, we’ve used HTML, CSS, JS along with Bootstrap and jQuery to enhance the pages and make our website more dynamic and responsive. Our frontend consists of the following web pages (each having one of two consistent themes):</a:t>
            </a:r>
          </a:p>
          <a:p>
            <a:pPr marL="285750" indent="-285750">
              <a:buFont typeface="Arial" panose="020B0604020202020204" pitchFamily="34" charset="0"/>
              <a:buChar char="•"/>
            </a:pPr>
            <a:r>
              <a:rPr lang="en-IN" dirty="0"/>
              <a:t>Login</a:t>
            </a:r>
          </a:p>
          <a:p>
            <a:pPr marL="285750" indent="-285750">
              <a:buFont typeface="Arial" panose="020B0604020202020204" pitchFamily="34" charset="0"/>
              <a:buChar char="•"/>
            </a:pPr>
            <a:r>
              <a:rPr lang="en-IN" dirty="0"/>
              <a:t>Signup</a:t>
            </a:r>
          </a:p>
          <a:p>
            <a:pPr marL="285750" indent="-285750">
              <a:buFont typeface="Arial" panose="020B0604020202020204" pitchFamily="34" charset="0"/>
              <a:buChar char="•"/>
            </a:pPr>
            <a:r>
              <a:rPr lang="en-IN" dirty="0"/>
              <a:t>Homepage</a:t>
            </a:r>
          </a:p>
          <a:p>
            <a:pPr marL="285750" indent="-285750">
              <a:buFont typeface="Arial" panose="020B0604020202020204" pitchFamily="34" charset="0"/>
              <a:buChar char="•"/>
            </a:pPr>
            <a:r>
              <a:rPr lang="en-IN" dirty="0"/>
              <a:t>About page/Contact Us</a:t>
            </a:r>
          </a:p>
          <a:p>
            <a:pPr marL="285750" indent="-285750">
              <a:buFont typeface="Arial" panose="020B0604020202020204" pitchFamily="34" charset="0"/>
              <a:buChar char="•"/>
            </a:pPr>
            <a:r>
              <a:rPr lang="en-IN" dirty="0"/>
              <a:t>FAQs</a:t>
            </a:r>
          </a:p>
          <a:p>
            <a:pPr marL="285750" indent="-285750">
              <a:buFont typeface="Arial" panose="020B0604020202020204" pitchFamily="34" charset="0"/>
              <a:buChar char="•"/>
            </a:pPr>
            <a:r>
              <a:rPr lang="en-IN" dirty="0"/>
              <a:t>Host Tournament</a:t>
            </a:r>
          </a:p>
          <a:p>
            <a:pPr marL="285750" indent="-285750">
              <a:buFont typeface="Arial" panose="020B0604020202020204" pitchFamily="34" charset="0"/>
              <a:buChar char="•"/>
            </a:pPr>
            <a:r>
              <a:rPr lang="en-IN" dirty="0"/>
              <a:t>Edit Tournament</a:t>
            </a:r>
          </a:p>
          <a:p>
            <a:pPr marL="742950" lvl="1" indent="-285750">
              <a:buFont typeface="Arial" panose="020B0604020202020204" pitchFamily="34" charset="0"/>
              <a:buChar char="•"/>
            </a:pPr>
            <a:r>
              <a:rPr lang="en-IN" dirty="0"/>
              <a:t>Update Score</a:t>
            </a:r>
          </a:p>
          <a:p>
            <a:pPr marL="742950" lvl="1" indent="-285750">
              <a:buFont typeface="Arial" panose="020B0604020202020204" pitchFamily="34" charset="0"/>
              <a:buChar char="•"/>
            </a:pPr>
            <a:r>
              <a:rPr lang="en-IN" dirty="0"/>
              <a:t>Upload rulebook</a:t>
            </a:r>
          </a:p>
          <a:p>
            <a:pPr marL="285750" indent="-285750">
              <a:buFont typeface="Arial" panose="020B0604020202020204" pitchFamily="34" charset="0"/>
              <a:buChar char="•"/>
            </a:pPr>
            <a:r>
              <a:rPr lang="en-IN" dirty="0"/>
              <a:t>Join Tournament</a:t>
            </a:r>
          </a:p>
          <a:p>
            <a:pPr marL="742950" lvl="1" indent="-285750">
              <a:buFont typeface="Arial" panose="020B0604020202020204" pitchFamily="34" charset="0"/>
              <a:buChar char="•"/>
            </a:pPr>
            <a:r>
              <a:rPr lang="en-IN" dirty="0"/>
              <a:t>Registration Form</a:t>
            </a:r>
          </a:p>
          <a:p>
            <a:pPr marL="285750" indent="-285750">
              <a:buFont typeface="Arial" panose="020B0604020202020204" pitchFamily="34" charset="0"/>
              <a:buChar char="•"/>
            </a:pPr>
            <a:r>
              <a:rPr lang="en-IN" dirty="0" err="1"/>
              <a:t>MyProfile</a:t>
            </a:r>
            <a:endParaRPr lang="en-IN" dirty="0"/>
          </a:p>
        </p:txBody>
      </p:sp>
    </p:spTree>
    <p:extLst>
      <p:ext uri="{BB962C8B-B14F-4D97-AF65-F5344CB8AC3E}">
        <p14:creationId xmlns:p14="http://schemas.microsoft.com/office/powerpoint/2010/main" val="188269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CF85-636A-4D9E-9884-4692B68D04EA}"/>
              </a:ext>
            </a:extLst>
          </p:cNvPr>
          <p:cNvSpPr>
            <a:spLocks noGrp="1"/>
          </p:cNvSpPr>
          <p:nvPr>
            <p:ph type="title"/>
          </p:nvPr>
        </p:nvSpPr>
        <p:spPr>
          <a:xfrm>
            <a:off x="1362074" y="228600"/>
            <a:ext cx="10067925" cy="1485900"/>
          </a:xfrm>
        </p:spPr>
        <p:txBody>
          <a:bodyPr>
            <a:normAutofit fontScale="90000"/>
          </a:bodyPr>
          <a:lstStyle/>
          <a:p>
            <a:pPr algn="ctr"/>
            <a:r>
              <a:rPr lang="en-IN" sz="6000" dirty="0"/>
              <a:t>Login</a:t>
            </a:r>
            <a:br>
              <a:rPr lang="en-IN" sz="6000" dirty="0"/>
            </a:br>
            <a:br>
              <a:rPr lang="en-IN" sz="2000" dirty="0"/>
            </a:br>
            <a:r>
              <a:rPr lang="en-IN" sz="2800" dirty="0"/>
              <a:t>(Login and Signup pages use the same theme)</a:t>
            </a:r>
          </a:p>
        </p:txBody>
      </p:sp>
      <p:pic>
        <p:nvPicPr>
          <p:cNvPr id="5" name="Content Placeholder 4">
            <a:extLst>
              <a:ext uri="{FF2B5EF4-FFF2-40B4-BE49-F238E27FC236}">
                <a16:creationId xmlns:a16="http://schemas.microsoft.com/office/drawing/2014/main" id="{754F89A7-BB78-4101-98D3-427F96E7B9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352" y="2124075"/>
            <a:ext cx="5430684" cy="2609850"/>
          </a:xfrm>
        </p:spPr>
      </p:pic>
      <p:pic>
        <p:nvPicPr>
          <p:cNvPr id="7" name="Picture 6">
            <a:extLst>
              <a:ext uri="{FF2B5EF4-FFF2-40B4-BE49-F238E27FC236}">
                <a16:creationId xmlns:a16="http://schemas.microsoft.com/office/drawing/2014/main" id="{EBF77BE8-E3B4-4567-932A-F8F136B37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798" y="3714750"/>
            <a:ext cx="5390838" cy="2609850"/>
          </a:xfrm>
          <a:prstGeom prst="rect">
            <a:avLst/>
          </a:prstGeom>
        </p:spPr>
      </p:pic>
    </p:spTree>
    <p:extLst>
      <p:ext uri="{BB962C8B-B14F-4D97-AF65-F5344CB8AC3E}">
        <p14:creationId xmlns:p14="http://schemas.microsoft.com/office/powerpoint/2010/main" val="101168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F2C-1E61-444F-A72B-5FEB1B10135F}"/>
              </a:ext>
            </a:extLst>
          </p:cNvPr>
          <p:cNvSpPr>
            <a:spLocks noGrp="1"/>
          </p:cNvSpPr>
          <p:nvPr>
            <p:ph type="title"/>
          </p:nvPr>
        </p:nvSpPr>
        <p:spPr>
          <a:xfrm>
            <a:off x="1371600" y="295275"/>
            <a:ext cx="9944100" cy="1876425"/>
          </a:xfrm>
        </p:spPr>
        <p:txBody>
          <a:bodyPr>
            <a:normAutofit/>
          </a:bodyPr>
          <a:lstStyle/>
          <a:p>
            <a:pPr algn="ctr"/>
            <a:r>
              <a:rPr lang="en-IN" sz="5400" dirty="0"/>
              <a:t>HOME PAGE </a:t>
            </a:r>
            <a:br>
              <a:rPr lang="en-IN" sz="5400" dirty="0"/>
            </a:br>
            <a:r>
              <a:rPr lang="en-IN" sz="2400" dirty="0"/>
              <a:t>The homepage uses a different theme than the one used for Login/Signup. The rest of the webpages also follow this theme.</a:t>
            </a:r>
            <a:endParaRPr lang="en-IN" sz="5400" dirty="0"/>
          </a:p>
        </p:txBody>
      </p:sp>
      <p:sp>
        <p:nvSpPr>
          <p:cNvPr id="3" name="Content Placeholder 2">
            <a:extLst>
              <a:ext uri="{FF2B5EF4-FFF2-40B4-BE49-F238E27FC236}">
                <a16:creationId xmlns:a16="http://schemas.microsoft.com/office/drawing/2014/main" id="{1E6BC86A-FB05-4A06-92B6-FA8742C9925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67790629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0</TotalTime>
  <Words>256</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Yu Gothic</vt:lpstr>
      <vt:lpstr>Arial</vt:lpstr>
      <vt:lpstr>Bahnschrift SemiBold SemiConden</vt:lpstr>
      <vt:lpstr>Franklin Gothic Book</vt:lpstr>
      <vt:lpstr>Crop</vt:lpstr>
      <vt:lpstr>UE18CS204 – WEB TECHNOLOGIES I</vt:lpstr>
      <vt:lpstr>INTRODUCTION</vt:lpstr>
      <vt:lpstr>FRONT-END</vt:lpstr>
      <vt:lpstr>Login  (Login and Signup pages use the same theme)</vt:lpstr>
      <vt:lpstr>HOME PAGE  The homepage uses a different theme than the one used for Login/Signup. The rest of the webpages also follow this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dc:creator>Adithi Satish</dc:creator>
  <cp:lastModifiedBy>Adithi Satish</cp:lastModifiedBy>
  <cp:revision>8</cp:revision>
  <dcterms:created xsi:type="dcterms:W3CDTF">2019-11-12T14:50:39Z</dcterms:created>
  <dcterms:modified xsi:type="dcterms:W3CDTF">2019-11-16T06:01:47Z</dcterms:modified>
</cp:coreProperties>
</file>