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92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B0E4C-69B1-495F-83CE-3233F6B22AB1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B7865-178A-4C56-8DD6-4E6AE2681C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6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6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8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8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9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152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49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527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97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7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28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6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5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2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7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7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6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F2FAF8-62FC-41C5-97E8-F2F8B3CE209A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F265F-95D7-4CEF-8774-C567838771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04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iyaa04/MINI-PROJECT/blob/main/main.c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1223FB-CC94-4E96-9179-4F65FA6CAC81}"/>
              </a:ext>
            </a:extLst>
          </p:cNvPr>
          <p:cNvSpPr/>
          <p:nvPr/>
        </p:nvSpPr>
        <p:spPr>
          <a:xfrm>
            <a:off x="-1969478" y="1053909"/>
            <a:ext cx="11404546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ascadia Mono SemiBold" panose="020B0609020000020004" pitchFamily="49" charset="0"/>
              </a:rPr>
              <a:t>MINI PROJECT 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ascadia Mono SemiBold" panose="020B0609020000020004" pitchFamily="49" charset="0"/>
              </a:rPr>
              <a:t>FOR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ascadia Mono SemiBold" panose="020B0609020000020004" pitchFamily="49" charset="0"/>
              </a:rPr>
              <a:t> MANAGEMENT</a:t>
            </a:r>
          </a:p>
          <a:p>
            <a:pPr algn="ctr"/>
            <a:r>
              <a:rPr 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ascadia Mono SemiBold" panose="020B0609020000020004" pitchFamily="49" charset="0"/>
              </a:rPr>
              <a:t>SYSTEM </a:t>
            </a:r>
          </a:p>
          <a:p>
            <a:pPr algn="ctr"/>
            <a:r>
              <a:rPr 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ascadia Mono SemiBold" panose="020B0609020000020004" pitchFamily="49" charset="0"/>
              </a:rPr>
              <a:t>IN C LANGUAGE</a:t>
            </a:r>
          </a:p>
        </p:txBody>
      </p:sp>
      <p:pic>
        <p:nvPicPr>
          <p:cNvPr id="1030" name="Picture 6" descr="C Tutorial for Beginners | learn c from scratch">
            <a:extLst>
              <a:ext uri="{FF2B5EF4-FFF2-40B4-BE49-F238E27FC236}">
                <a16:creationId xmlns:a16="http://schemas.microsoft.com/office/drawing/2014/main" id="{3055A240-801A-43F0-91B2-EDAD4C74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072" y="1377466"/>
            <a:ext cx="4577391" cy="35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6A7C0-0933-4C34-A15D-5A6F306F95C3}"/>
              </a:ext>
            </a:extLst>
          </p:cNvPr>
          <p:cNvSpPr/>
          <p:nvPr/>
        </p:nvSpPr>
        <p:spPr>
          <a:xfrm>
            <a:off x="1703232" y="4960614"/>
            <a:ext cx="4059125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 SHRIYA (RA2111026010345)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SAH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ASRA (RA2111026010337)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POOJASRI(RA2111026010333)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665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982663"/>
            <a:ext cx="9601200" cy="1303337"/>
          </a:xfrm>
        </p:spPr>
        <p:txBody>
          <a:bodyPr>
            <a:normAutofit fontScale="90000"/>
          </a:bodyPr>
          <a:lstStyle/>
          <a:p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146628" y="2441349"/>
            <a:ext cx="9601200" cy="33178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First we will declare the variables.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() function is used for displaying the current time in the console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 entering the pin and to continue transaction, we use while loop.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Then we use switch case for entering user choice</a:t>
            </a:r>
            <a:endParaRPr lang="en-US" dirty="0">
              <a:solidFill>
                <a:srgbClr val="242729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4272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transaction can be carried out as many times by pressing ‘y’ and if not needed press ‘n’ and exit the loop.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0517" y="714055"/>
            <a:ext cx="3440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PROCEDURE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50743" y="1248229"/>
            <a:ext cx="4586514" cy="4949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7315" y="1248228"/>
            <a:ext cx="4238172" cy="4934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4294967295"/>
          </p:nvPr>
        </p:nvSpPr>
        <p:spPr>
          <a:xfrm>
            <a:off x="6908801" y="1190171"/>
            <a:ext cx="4455885" cy="497839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while(pin != </a:t>
            </a:r>
            <a:r>
              <a:rPr lang="en-US" sz="1800" dirty="0" err="1">
                <a:solidFill>
                  <a:schemeClr val="bg1"/>
                </a:solidFill>
              </a:rPr>
              <a:t>enteredPin</a:t>
            </a:r>
            <a:r>
              <a:rPr lang="en-US" sz="1800" dirty="0">
                <a:solidFill>
                  <a:schemeClr val="bg1"/>
                </a:solidFill>
              </a:rPr>
              <a:t>){ 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printf</a:t>
            </a:r>
            <a:r>
              <a:rPr lang="en-US" sz="1800" dirty="0">
                <a:solidFill>
                  <a:schemeClr val="bg1"/>
                </a:solidFill>
              </a:rPr>
              <a:t>("\</a:t>
            </a:r>
            <a:r>
              <a:rPr lang="en-US" sz="1800" dirty="0" err="1">
                <a:solidFill>
                  <a:schemeClr val="bg1"/>
                </a:solidFill>
              </a:rPr>
              <a:t>nPlease</a:t>
            </a:r>
            <a:r>
              <a:rPr lang="en-US" sz="1800" dirty="0">
                <a:solidFill>
                  <a:schemeClr val="bg1"/>
                </a:solidFill>
              </a:rPr>
              <a:t> enter your pin : ");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scanf</a:t>
            </a:r>
            <a:r>
              <a:rPr lang="en-US" sz="1800" dirty="0">
                <a:solidFill>
                  <a:schemeClr val="bg1"/>
                </a:solidFill>
              </a:rPr>
              <a:t>("%</a:t>
            </a:r>
            <a:r>
              <a:rPr lang="en-US" sz="1800" dirty="0" err="1">
                <a:solidFill>
                  <a:schemeClr val="bg1"/>
                </a:solidFill>
              </a:rPr>
              <a:t>d",&amp;enteredPin</a:t>
            </a:r>
            <a:r>
              <a:rPr lang="en-US" sz="1800" dirty="0">
                <a:solidFill>
                  <a:schemeClr val="bg1"/>
                </a:solidFill>
              </a:rPr>
              <a:t>); </a:t>
            </a:r>
          </a:p>
          <a:p>
            <a:r>
              <a:rPr lang="en-US" sz="1800" dirty="0">
                <a:solidFill>
                  <a:schemeClr val="bg1"/>
                </a:solidFill>
              </a:rPr>
              <a:t>if(</a:t>
            </a:r>
            <a:r>
              <a:rPr lang="en-US" sz="1800" dirty="0" err="1">
                <a:solidFill>
                  <a:schemeClr val="bg1"/>
                </a:solidFill>
              </a:rPr>
              <a:t>enteredPin</a:t>
            </a:r>
            <a:r>
              <a:rPr lang="en-US" sz="1800" dirty="0">
                <a:solidFill>
                  <a:schemeClr val="bg1"/>
                </a:solidFill>
              </a:rPr>
              <a:t> !=pin){ </a:t>
            </a:r>
          </a:p>
          <a:p>
            <a:r>
              <a:rPr lang="en-US" sz="1800" dirty="0">
                <a:solidFill>
                  <a:schemeClr val="bg1"/>
                </a:solidFill>
              </a:rPr>
              <a:t>Beep(610,320);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printf</a:t>
            </a:r>
            <a:r>
              <a:rPr lang="en-US" sz="1800" dirty="0">
                <a:solidFill>
                  <a:schemeClr val="bg1"/>
                </a:solidFill>
              </a:rPr>
              <a:t>("Invalid pin!!!");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 count++;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if(count==3 &amp;&amp; </a:t>
            </a:r>
            <a:r>
              <a:rPr lang="en-US" sz="1800" dirty="0" err="1">
                <a:solidFill>
                  <a:schemeClr val="bg1"/>
                </a:solidFill>
              </a:rPr>
              <a:t>enteredPin</a:t>
            </a:r>
            <a:r>
              <a:rPr lang="en-US" sz="1800" dirty="0">
                <a:solidFill>
                  <a:schemeClr val="bg1"/>
                </a:solidFill>
              </a:rPr>
              <a:t>!=pin){ 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return 0; </a:t>
            </a:r>
          </a:p>
          <a:p>
            <a:r>
              <a:rPr lang="en-US" sz="1800" dirty="0">
                <a:solidFill>
                  <a:schemeClr val="bg1"/>
                </a:solidFill>
              </a:rPr>
              <a:t>}} while(</a:t>
            </a:r>
            <a:r>
              <a:rPr lang="en-US" sz="1800" dirty="0" err="1">
                <a:solidFill>
                  <a:schemeClr val="bg1"/>
                </a:solidFill>
              </a:rPr>
              <a:t>continueTransaction</a:t>
            </a:r>
            <a:r>
              <a:rPr lang="en-US" sz="1800" dirty="0">
                <a:solidFill>
                  <a:schemeClr val="bg1"/>
                </a:solidFill>
              </a:rPr>
              <a:t> !=0)</a:t>
            </a:r>
          </a:p>
          <a:p>
            <a:r>
              <a:rPr lang="en-US" sz="1800" dirty="0">
                <a:solidFill>
                  <a:schemeClr val="bg1"/>
                </a:solidFill>
              </a:rPr>
              <a:t>{</a:t>
            </a:r>
            <a:r>
              <a:rPr lang="en-US" sz="1800" dirty="0" err="1">
                <a:solidFill>
                  <a:schemeClr val="bg1"/>
                </a:solidFill>
              </a:rPr>
              <a:t>printf</a:t>
            </a:r>
            <a:r>
              <a:rPr lang="en-US" sz="1800" dirty="0">
                <a:solidFill>
                  <a:schemeClr val="bg1"/>
                </a:solidFill>
              </a:rPr>
              <a:t>("\n\t\t\t====================*Available Transactions================");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870857" y="1262741"/>
            <a:ext cx="4223656" cy="492034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 void </a:t>
            </a:r>
            <a:r>
              <a:rPr lang="en-US" sz="1800" dirty="0" err="1">
                <a:solidFill>
                  <a:schemeClr val="bg1"/>
                </a:solidFill>
              </a:rPr>
              <a:t>mainbankingsystem</a:t>
            </a:r>
            <a:r>
              <a:rPr lang="en-US" sz="1800" dirty="0">
                <a:solidFill>
                  <a:schemeClr val="bg1"/>
                </a:solidFill>
              </a:rPr>
              <a:t>() 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    { </a:t>
            </a:r>
            <a:r>
              <a:rPr lang="en-US" sz="1800" dirty="0" err="1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bg1"/>
                </a:solidFill>
              </a:rPr>
              <a:t> pin=1234 , option , 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     </a:t>
            </a:r>
            <a:r>
              <a:rPr lang="en-US" sz="1800" dirty="0" err="1">
                <a:solidFill>
                  <a:schemeClr val="bg1"/>
                </a:solidFill>
              </a:rPr>
              <a:t>enteredPin</a:t>
            </a:r>
            <a:r>
              <a:rPr lang="en-US" sz="1800" dirty="0">
                <a:solidFill>
                  <a:schemeClr val="bg1"/>
                </a:solidFill>
              </a:rPr>
              <a:t> , count=0 , amount=1; 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     float  balance=5000;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      </a:t>
            </a:r>
            <a:r>
              <a:rPr lang="en-US" sz="1800" dirty="0" err="1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continueTransaction</a:t>
            </a:r>
            <a:r>
              <a:rPr lang="en-US" sz="1800" dirty="0">
                <a:solidFill>
                  <a:schemeClr val="bg1"/>
                </a:solidFill>
              </a:rPr>
              <a:t>=1; 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      </a:t>
            </a:r>
            <a:r>
              <a:rPr lang="en-US" sz="1800" dirty="0" err="1">
                <a:solidFill>
                  <a:schemeClr val="bg1"/>
                </a:solidFill>
              </a:rPr>
              <a:t>time_t</a:t>
            </a:r>
            <a:r>
              <a:rPr lang="en-US" sz="1800" dirty="0">
                <a:solidFill>
                  <a:schemeClr val="bg1"/>
                </a:solidFill>
              </a:rPr>
              <a:t>  now;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      time(&amp;now);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      </a:t>
            </a:r>
            <a:r>
              <a:rPr lang="en-US" sz="1800" dirty="0" err="1">
                <a:solidFill>
                  <a:schemeClr val="bg1"/>
                </a:solidFill>
              </a:rPr>
              <a:t>printf</a:t>
            </a:r>
            <a:r>
              <a:rPr lang="en-US" sz="1800" dirty="0">
                <a:solidFill>
                  <a:schemeClr val="bg1"/>
                </a:solidFill>
              </a:rPr>
              <a:t>("\n");  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     </a:t>
            </a:r>
            <a:r>
              <a:rPr lang="en-US" sz="1800" dirty="0" err="1">
                <a:solidFill>
                  <a:schemeClr val="bg1"/>
                </a:solidFill>
              </a:rPr>
              <a:t>printf</a:t>
            </a:r>
            <a:r>
              <a:rPr lang="en-US" sz="1800" dirty="0">
                <a:solidFill>
                  <a:schemeClr val="bg1"/>
                </a:solidFill>
              </a:rPr>
              <a:t> ("\t\t\t\t\t %</a:t>
            </a:r>
            <a:r>
              <a:rPr lang="en-US" sz="1800" dirty="0" err="1">
                <a:solidFill>
                  <a:schemeClr val="bg1"/>
                </a:solidFill>
              </a:rPr>
              <a:t>s",ctime</a:t>
            </a:r>
            <a:r>
              <a:rPr lang="en-US" sz="1800" dirty="0">
                <a:solidFill>
                  <a:schemeClr val="bg1"/>
                </a:solidFill>
              </a:rPr>
              <a:t>(&amp;now)); 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     </a:t>
            </a:r>
            <a:r>
              <a:rPr lang="en-US" sz="1800" dirty="0" err="1">
                <a:solidFill>
                  <a:schemeClr val="bg1"/>
                </a:solidFill>
              </a:rPr>
              <a:t>printf</a:t>
            </a:r>
            <a:r>
              <a:rPr lang="en-US" sz="1800" dirty="0">
                <a:solidFill>
                  <a:schemeClr val="bg1"/>
                </a:solidFill>
              </a:rPr>
              <a:t>("\n\t\t\t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====================Welcome to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ATM===================");</a:t>
            </a:r>
          </a:p>
          <a:p>
            <a:pPr>
              <a:buNone/>
            </a:pPr>
            <a:r>
              <a:rPr lang="en-US" sz="2000" dirty="0"/>
              <a:t>    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2888343" y="318634"/>
            <a:ext cx="6223000" cy="1168400"/>
          </a:xfrm>
        </p:spPr>
        <p:txBody>
          <a:bodyPr/>
          <a:lstStyle/>
          <a:p>
            <a:r>
              <a:rPr lang="en-US" dirty="0">
                <a:latin typeface="Baskerville Old Face" pitchFamily="18" charset="0"/>
                <a:cs typeface="Aharoni" pitchFamily="2" charset="-79"/>
              </a:rPr>
              <a:t>module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05601" y="1117599"/>
            <a:ext cx="4688115" cy="486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286" y="1117600"/>
            <a:ext cx="4528457" cy="4818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25715" y="769257"/>
            <a:ext cx="4622800" cy="52387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000" dirty="0"/>
          </a:p>
          <a:p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("\n\n\t\t1.Withdrawal");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("\n\t\t2.Deposit");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("\n\t\t3.Check Balance");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("\n\n\</a:t>
            </a:r>
            <a:r>
              <a:rPr lang="en-US" sz="2000" dirty="0" err="1">
                <a:solidFill>
                  <a:schemeClr val="bg1"/>
                </a:solidFill>
              </a:rPr>
              <a:t>tPlease</a:t>
            </a:r>
            <a:r>
              <a:rPr lang="en-US" sz="2000" dirty="0">
                <a:solidFill>
                  <a:schemeClr val="bg1"/>
                </a:solidFill>
              </a:rPr>
              <a:t> select an option : ");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scanf</a:t>
            </a:r>
            <a:r>
              <a:rPr lang="en-US" sz="2000" dirty="0">
                <a:solidFill>
                  <a:schemeClr val="bg1"/>
                </a:solidFill>
              </a:rPr>
              <a:t>("%</a:t>
            </a:r>
            <a:r>
              <a:rPr lang="en-US" sz="2000" dirty="0" err="1">
                <a:solidFill>
                  <a:schemeClr val="bg1"/>
                </a:solidFill>
              </a:rPr>
              <a:t>d",&amp;option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switch(option){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case 1:  while(amount % 500 !=0){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("\n\t\</a:t>
            </a:r>
            <a:r>
              <a:rPr lang="en-US" sz="2000" dirty="0" err="1">
                <a:solidFill>
                  <a:schemeClr val="bg1"/>
                </a:solidFill>
              </a:rPr>
              <a:t>tEnter</a:t>
            </a:r>
            <a:r>
              <a:rPr lang="en-US" sz="2000" dirty="0">
                <a:solidFill>
                  <a:schemeClr val="bg1"/>
                </a:solidFill>
              </a:rPr>
              <a:t> the amount :");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scanf</a:t>
            </a:r>
            <a:r>
              <a:rPr lang="en-US" sz="2000" dirty="0">
                <a:solidFill>
                  <a:schemeClr val="bg1"/>
                </a:solidFill>
              </a:rPr>
              <a:t>("%</a:t>
            </a:r>
            <a:r>
              <a:rPr lang="en-US" sz="2000" dirty="0" err="1">
                <a:solidFill>
                  <a:schemeClr val="bg1"/>
                </a:solidFill>
              </a:rPr>
              <a:t>d",&amp;amount</a:t>
            </a:r>
            <a:r>
              <a:rPr lang="en-US" sz="2000" dirty="0">
                <a:solidFill>
                  <a:schemeClr val="bg1"/>
                </a:solidFill>
              </a:rPr>
              <a:t>); 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if(amount % 500 !=0)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("\n\</a:t>
            </a:r>
            <a:r>
              <a:rPr lang="en-US" sz="2000" dirty="0" err="1">
                <a:solidFill>
                  <a:schemeClr val="bg1"/>
                </a:solidFill>
              </a:rPr>
              <a:t>tThe</a:t>
            </a:r>
            <a:r>
              <a:rPr lang="en-US" sz="2000" dirty="0">
                <a:solidFill>
                  <a:schemeClr val="bg1"/>
                </a:solidFill>
              </a:rPr>
              <a:t> amount must be multiples of 500"); }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618288" y="827315"/>
            <a:ext cx="5065712" cy="503645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2000" dirty="0">
                <a:solidFill>
                  <a:schemeClr val="bg1"/>
                </a:solidFill>
              </a:rPr>
              <a:t>if(balance &lt; amount){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("\n\t Sorry insufficient balance"); amount=1; </a:t>
            </a:r>
          </a:p>
          <a:p>
            <a:r>
              <a:rPr lang="en-US" sz="2000" dirty="0">
                <a:solidFill>
                  <a:schemeClr val="bg1"/>
                </a:solidFill>
              </a:rPr>
              <a:t>break;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else{ 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balance -=amount;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("\n\t\</a:t>
            </a:r>
            <a:r>
              <a:rPr lang="en-US" sz="2000" dirty="0" err="1">
                <a:solidFill>
                  <a:schemeClr val="bg1"/>
                </a:solidFill>
              </a:rPr>
              <a:t>tYou</a:t>
            </a:r>
            <a:r>
              <a:rPr lang="en-US" sz="2000" dirty="0">
                <a:solidFill>
                  <a:schemeClr val="bg1"/>
                </a:solidFill>
              </a:rPr>
              <a:t> have withdrawn </a:t>
            </a:r>
            <a:r>
              <a:rPr lang="en-US" sz="2000" dirty="0" err="1">
                <a:solidFill>
                  <a:schemeClr val="bg1"/>
                </a:solidFill>
              </a:rPr>
              <a:t>Rs.%d</a:t>
            </a:r>
            <a:r>
              <a:rPr lang="en-US" sz="2000" dirty="0">
                <a:solidFill>
                  <a:schemeClr val="bg1"/>
                </a:solidFill>
              </a:rPr>
              <a:t> your new balance is </a:t>
            </a:r>
            <a:r>
              <a:rPr lang="en-US" sz="2000" dirty="0" err="1">
                <a:solidFill>
                  <a:schemeClr val="bg1"/>
                </a:solidFill>
              </a:rPr>
              <a:t>Rs.%f",amount,balance</a:t>
            </a:r>
            <a:r>
              <a:rPr lang="en-US" sz="2000" dirty="0">
                <a:solidFill>
                  <a:schemeClr val="bg1"/>
                </a:solidFill>
              </a:rPr>
              <a:t>);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amount=1; </a:t>
            </a:r>
          </a:p>
          <a:p>
            <a:r>
              <a:rPr lang="en-US" sz="2000" dirty="0">
                <a:solidFill>
                  <a:schemeClr val="bg1"/>
                </a:solidFill>
              </a:rPr>
              <a:t>break; }</a:t>
            </a:r>
            <a:endParaRPr lang="en-US" sz="2000" dirty="0"/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633029" y="972457"/>
            <a:ext cx="4746171" cy="4717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2800" y="957943"/>
            <a:ext cx="5007429" cy="48187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798286" y="1001486"/>
            <a:ext cx="5022850" cy="476068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case 2;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printf</a:t>
            </a:r>
            <a:r>
              <a:rPr lang="en-US" sz="2200" dirty="0">
                <a:solidFill>
                  <a:schemeClr val="bg1"/>
                </a:solidFill>
              </a:rPr>
              <a:t>("\n\t\t Please enter the amount : "); 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scanf</a:t>
            </a:r>
            <a:r>
              <a:rPr lang="en-US" sz="2200" dirty="0">
                <a:solidFill>
                  <a:schemeClr val="bg1"/>
                </a:solidFill>
              </a:rPr>
              <a:t>("%</a:t>
            </a:r>
            <a:r>
              <a:rPr lang="en-US" sz="2200" dirty="0" err="1">
                <a:solidFill>
                  <a:schemeClr val="bg1"/>
                </a:solidFill>
              </a:rPr>
              <a:t>d",&amp;amount</a:t>
            </a:r>
            <a:r>
              <a:rPr lang="en-US" sz="2200" dirty="0">
                <a:solidFill>
                  <a:schemeClr val="bg1"/>
                </a:solidFill>
              </a:rPr>
              <a:t>);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balance+=amount; 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printf</a:t>
            </a:r>
            <a:r>
              <a:rPr lang="en-US" sz="2200" dirty="0">
                <a:solidFill>
                  <a:schemeClr val="bg1"/>
                </a:solidFill>
              </a:rPr>
              <a:t>("\n\t\t You have deposited </a:t>
            </a:r>
            <a:r>
              <a:rPr lang="en-US" sz="2200" dirty="0" err="1">
                <a:solidFill>
                  <a:schemeClr val="bg1"/>
                </a:solidFill>
              </a:rPr>
              <a:t>Rs.%d</a:t>
            </a:r>
            <a:r>
              <a:rPr lang="en-US" sz="2200" dirty="0">
                <a:solidFill>
                  <a:schemeClr val="bg1"/>
                </a:solidFill>
              </a:rPr>
              <a:t> your new balance is </a:t>
            </a:r>
            <a:r>
              <a:rPr lang="en-US" sz="2200" dirty="0" err="1">
                <a:solidFill>
                  <a:schemeClr val="bg1"/>
                </a:solidFill>
              </a:rPr>
              <a:t>Rs.%f",amount,balance</a:t>
            </a:r>
            <a:r>
              <a:rPr lang="en-US" sz="2200" dirty="0">
                <a:solidFill>
                  <a:schemeClr val="bg1"/>
                </a:solidFill>
              </a:rPr>
              <a:t>);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amount=1;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break;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case 3: 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printf</a:t>
            </a:r>
            <a:r>
              <a:rPr lang="en-US" sz="2200" dirty="0">
                <a:solidFill>
                  <a:schemeClr val="bg1"/>
                </a:solidFill>
              </a:rPr>
              <a:t>("\n\t\t Your balance is </a:t>
            </a:r>
            <a:r>
              <a:rPr lang="en-US" sz="2200" dirty="0" err="1">
                <a:solidFill>
                  <a:schemeClr val="bg1"/>
                </a:solidFill>
              </a:rPr>
              <a:t>Rs.%f",balance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break; 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6633029" y="987425"/>
            <a:ext cx="4891315" cy="3424917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default:</a:t>
            </a:r>
          </a:p>
          <a:p>
            <a:r>
              <a:rPr lang="en-US" sz="4200" dirty="0">
                <a:solidFill>
                  <a:schemeClr val="bg1"/>
                </a:solidFill>
              </a:rPr>
              <a:t> Beep(610,320);</a:t>
            </a:r>
          </a:p>
          <a:p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printf</a:t>
            </a:r>
            <a:r>
              <a:rPr lang="en-US" sz="4200" dirty="0">
                <a:solidFill>
                  <a:schemeClr val="bg1"/>
                </a:solidFill>
              </a:rPr>
              <a:t>("\n\t\t Invalid option!!");}</a:t>
            </a:r>
          </a:p>
          <a:p>
            <a:r>
              <a:rPr lang="en-US" sz="4200" dirty="0" err="1">
                <a:solidFill>
                  <a:schemeClr val="bg1"/>
                </a:solidFill>
              </a:rPr>
              <a:t>printf</a:t>
            </a:r>
            <a:r>
              <a:rPr lang="en-US" sz="4200" dirty="0">
                <a:solidFill>
                  <a:schemeClr val="bg1"/>
                </a:solidFill>
              </a:rPr>
              <a:t>("\n\n\t\t Do you wish to perform another Transaction? press 1[yes],0[no]");</a:t>
            </a:r>
          </a:p>
          <a:p>
            <a:r>
              <a:rPr lang="en-US" sz="4200" dirty="0" err="1">
                <a:solidFill>
                  <a:schemeClr val="bg1"/>
                </a:solidFill>
              </a:rPr>
              <a:t>scanf</a:t>
            </a:r>
            <a:r>
              <a:rPr lang="en-US" sz="4200" dirty="0">
                <a:solidFill>
                  <a:schemeClr val="bg1"/>
                </a:solidFill>
              </a:rPr>
              <a:t>("%</a:t>
            </a:r>
            <a:r>
              <a:rPr lang="en-US" sz="4200" dirty="0" err="1">
                <a:solidFill>
                  <a:schemeClr val="bg1"/>
                </a:solidFill>
              </a:rPr>
              <a:t>d",&amp;continueTransaction</a:t>
            </a:r>
            <a:r>
              <a:rPr lang="en-US" sz="4200" dirty="0">
                <a:solidFill>
                  <a:schemeClr val="bg1"/>
                </a:solidFill>
              </a:rPr>
              <a:t>);</a:t>
            </a:r>
          </a:p>
          <a:p>
            <a:r>
              <a:rPr lang="en-US" sz="4200" dirty="0">
                <a:solidFill>
                  <a:schemeClr val="bg1"/>
                </a:solidFill>
              </a:rPr>
              <a:t>}</a:t>
            </a:r>
          </a:p>
          <a:p>
            <a:r>
              <a:rPr lang="en-US" sz="4200" dirty="0" err="1">
                <a:solidFill>
                  <a:schemeClr val="bg1"/>
                </a:solidFill>
              </a:rPr>
              <a:t>printf</a:t>
            </a:r>
            <a:r>
              <a:rPr lang="en-US" sz="4200" dirty="0">
                <a:solidFill>
                  <a:schemeClr val="bg1"/>
                </a:solidFill>
              </a:rPr>
              <a:t>("\n\t\t Thank you for banking\n");</a:t>
            </a:r>
          </a:p>
          <a:p>
            <a:r>
              <a:rPr lang="en-US" sz="4200" dirty="0">
                <a:solidFill>
                  <a:schemeClr val="bg1"/>
                </a:solidFill>
              </a:rPr>
              <a:t>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330B2C-3E11-4555-B38A-B61233CE8FAA}"/>
              </a:ext>
            </a:extLst>
          </p:cNvPr>
          <p:cNvSpPr txBox="1"/>
          <p:nvPr/>
        </p:nvSpPr>
        <p:spPr>
          <a:xfrm>
            <a:off x="681317" y="779040"/>
            <a:ext cx="109190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u="sng" dirty="0">
                <a:ln w="0">
                  <a:solidFill>
                    <a:schemeClr val="tx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RESTAURANT MANAGEMENT </a:t>
            </a:r>
            <a:r>
              <a:rPr lang="en-US" sz="4800" u="sng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3075A-3B3E-4423-91F9-5E9E6193684D}"/>
              </a:ext>
            </a:extLst>
          </p:cNvPr>
          <p:cNvSpPr txBox="1"/>
          <p:nvPr/>
        </p:nvSpPr>
        <p:spPr>
          <a:xfrm>
            <a:off x="1425389" y="1962380"/>
            <a:ext cx="964602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1: Declare variables and their values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2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 used void printmeals and void ordermeals to print the menu and order.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3: We used while loop for the following values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1) Please enter your option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2) Please enter your amount of order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3) would you like to enter more orders. 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0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F1AF6A-464F-44A9-8AAC-89E425DE449F}"/>
              </a:ext>
            </a:extLst>
          </p:cNvPr>
          <p:cNvSpPr txBox="1"/>
          <p:nvPr/>
        </p:nvSpPr>
        <p:spPr>
          <a:xfrm>
            <a:off x="1434354" y="805936"/>
            <a:ext cx="61139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PROCEDURE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66F6F-24AC-4EB9-AFFE-EAC001A0F5DF}"/>
              </a:ext>
            </a:extLst>
          </p:cNvPr>
          <p:cNvSpPr txBox="1"/>
          <p:nvPr/>
        </p:nvSpPr>
        <p:spPr>
          <a:xfrm>
            <a:off x="1237131" y="2410616"/>
            <a:ext cx="95115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First we will declare the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() and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() functions are used to display the menu and also take input from the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We used while loop for entering the choice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We have entered the required calculations for the total bill and discounts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After the final billing we can press y or n to continue or exit the loop respectively.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865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3C40AF-8965-4949-B3BF-21EA53F44CE7}"/>
              </a:ext>
            </a:extLst>
          </p:cNvPr>
          <p:cNvSpPr txBox="1"/>
          <p:nvPr/>
        </p:nvSpPr>
        <p:spPr>
          <a:xfrm>
            <a:off x="5002306" y="510099"/>
            <a:ext cx="61139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Baskerville Old Face" pitchFamily="18" charset="0"/>
                <a:cs typeface="Aharoni" pitchFamily="2" charset="-79"/>
              </a:rPr>
              <a:t>module</a:t>
            </a:r>
            <a:endParaRPr lang="en-IN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3A440-8737-4C06-8CDD-2D8F9CB14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1" t="3235" r="32706" b="7910"/>
          <a:stretch/>
        </p:blipFill>
        <p:spPr>
          <a:xfrm>
            <a:off x="1550894" y="1112685"/>
            <a:ext cx="3451412" cy="5002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2A963-7874-4038-B3CF-1F0A4B35A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8" t="4556" r="10317" b="5559"/>
          <a:stretch/>
        </p:blipFill>
        <p:spPr>
          <a:xfrm>
            <a:off x="6768353" y="1112685"/>
            <a:ext cx="4518213" cy="50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4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83E1E-3263-4405-A46A-5648E026A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6" t="7846" r="10710" b="7669"/>
          <a:stretch/>
        </p:blipFill>
        <p:spPr>
          <a:xfrm>
            <a:off x="1075764" y="646451"/>
            <a:ext cx="4455460" cy="5565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57A3F-E2E0-4CF4-8144-DDC79FF45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8" t="6288" r="18487" b="7540"/>
          <a:stretch/>
        </p:blipFill>
        <p:spPr>
          <a:xfrm>
            <a:off x="6660779" y="627824"/>
            <a:ext cx="4299402" cy="56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2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9ED78-25EF-47FA-BBCC-F60BDF790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3" t="6201" r="17477" b="6201"/>
          <a:stretch/>
        </p:blipFill>
        <p:spPr>
          <a:xfrm>
            <a:off x="1264024" y="643009"/>
            <a:ext cx="4195482" cy="5571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7706C7-9DCA-4F60-8247-3BBBD3929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1" t="6182" r="16488" b="6486"/>
          <a:stretch/>
        </p:blipFill>
        <p:spPr>
          <a:xfrm>
            <a:off x="6660777" y="643011"/>
            <a:ext cx="4267200" cy="55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1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E098A7-0492-4784-966F-F4E49ED751F9}"/>
              </a:ext>
            </a:extLst>
          </p:cNvPr>
          <p:cNvSpPr txBox="1"/>
          <p:nvPr/>
        </p:nvSpPr>
        <p:spPr>
          <a:xfrm>
            <a:off x="1326777" y="841793"/>
            <a:ext cx="61139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Advantages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407C8-D74B-45F8-B872-AAF0FD3BE42A}"/>
              </a:ext>
            </a:extLst>
          </p:cNvPr>
          <p:cNvSpPr txBox="1"/>
          <p:nvPr/>
        </p:nvSpPr>
        <p:spPr>
          <a:xfrm>
            <a:off x="1326777" y="2173506"/>
            <a:ext cx="98522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should be stored in computer rather than in register manually.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Better planning and build an application program to reduce the manual work for managing the tasks.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It has faster access to the stored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Userfriendly.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Time saving.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1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AE217-B830-4733-9E81-278CF4ABDB42}"/>
              </a:ext>
            </a:extLst>
          </p:cNvPr>
          <p:cNvSpPr/>
          <p:nvPr/>
        </p:nvSpPr>
        <p:spPr>
          <a:xfrm>
            <a:off x="604465" y="703385"/>
            <a:ext cx="10983070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OUR PROJECT HAS </a:t>
            </a:r>
            <a:r>
              <a:rPr lang="en-US" sz="4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BEEN CATAGORISED</a:t>
            </a:r>
          </a:p>
          <a:p>
            <a:pPr algn="ctr"/>
            <a:r>
              <a:rPr lang="en-US" sz="4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INTO THREE PARTS: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15EB8-EB06-42B7-86B1-1DC324C5E5C8}"/>
              </a:ext>
            </a:extLst>
          </p:cNvPr>
          <p:cNvSpPr/>
          <p:nvPr/>
        </p:nvSpPr>
        <p:spPr>
          <a:xfrm>
            <a:off x="1725000" y="2967335"/>
            <a:ext cx="874200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914400" indent="-914400" algn="ctr">
              <a:buFont typeface="Wingdings" panose="05000000000000000000" pitchFamily="2" charset="2"/>
              <a:buChar char="Ø"/>
            </a:pPr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LIBRARY MANAGEMENT SYSTEM</a:t>
            </a:r>
          </a:p>
          <a:p>
            <a:pPr marL="914400" indent="-914400" algn="ctr">
              <a:buFont typeface="Wingdings" panose="05000000000000000000" pitchFamily="2" charset="2"/>
              <a:buChar char="Ø"/>
            </a:pPr>
            <a:r>
              <a:rPr lang="en-US" sz="3600" b="1" dirty="0">
                <a:ln/>
                <a:solidFill>
                  <a:srgbClr val="FF0000"/>
                </a:solidFill>
              </a:rPr>
              <a:t>ATM BANKING SYSTEM                   </a:t>
            </a:r>
          </a:p>
          <a:p>
            <a:pPr marL="914400" indent="-914400" algn="ctr">
              <a:buFont typeface="Wingdings" panose="05000000000000000000" pitchFamily="2" charset="2"/>
              <a:buChar char="Ø"/>
            </a:pPr>
            <a:r>
              <a:rPr lang="en-US" sz="3600" b="1" dirty="0">
                <a:ln/>
                <a:solidFill>
                  <a:srgbClr val="FF0000"/>
                </a:solidFill>
              </a:rPr>
              <a:t>RESTAURANT BILLING SYSTEM   </a:t>
            </a:r>
          </a:p>
          <a:p>
            <a:pPr marL="914400" indent="-914400" algn="ctr">
              <a:buFont typeface="Wingdings" panose="05000000000000000000" pitchFamily="2" charset="2"/>
              <a:buChar char="Ø"/>
            </a:pPr>
            <a:endParaRPr lang="en-US" sz="32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4627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CEA121-5CE1-49F9-831B-B1FDE7C65FCD}"/>
              </a:ext>
            </a:extLst>
          </p:cNvPr>
          <p:cNvSpPr/>
          <p:nvPr/>
        </p:nvSpPr>
        <p:spPr>
          <a:xfrm>
            <a:off x="1385579" y="1958805"/>
            <a:ext cx="6193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Link for whole code:</a:t>
            </a:r>
            <a:endParaRPr lang="en-US" sz="54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05248-F9A9-414A-8F4D-3B38643ED24B}"/>
              </a:ext>
            </a:extLst>
          </p:cNvPr>
          <p:cNvSpPr txBox="1"/>
          <p:nvPr/>
        </p:nvSpPr>
        <p:spPr>
          <a:xfrm>
            <a:off x="1385579" y="3182778"/>
            <a:ext cx="92913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https://github.com/Shriyaa04/MINI-PROJECT/blob/main/main.c</a:t>
            </a:r>
            <a:endParaRPr lang="en-IN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1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5CE7F8-3E66-4A5C-88AA-B3A81FEEF633}"/>
              </a:ext>
            </a:extLst>
          </p:cNvPr>
          <p:cNvSpPr/>
          <p:nvPr/>
        </p:nvSpPr>
        <p:spPr>
          <a:xfrm>
            <a:off x="1138163" y="2251788"/>
            <a:ext cx="2255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4E038-D607-4F68-A61D-EB22B60E7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7" t="2110" r="48943" b="29949"/>
          <a:stretch/>
        </p:blipFill>
        <p:spPr>
          <a:xfrm>
            <a:off x="4128655" y="1235482"/>
            <a:ext cx="6262255" cy="465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6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77AE39-32AC-4DE0-BE44-6FC93B2F1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1" r="30405" b="17435"/>
          <a:stretch/>
        </p:blipFill>
        <p:spPr>
          <a:xfrm>
            <a:off x="1507089" y="746311"/>
            <a:ext cx="8485094" cy="536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2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E4120-CD78-4486-BF14-B611613D2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1" t="4291" r="31396" b="6841"/>
          <a:stretch/>
        </p:blipFill>
        <p:spPr>
          <a:xfrm>
            <a:off x="1465729" y="477370"/>
            <a:ext cx="8404412" cy="609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0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1A7DF4-A9B5-4C4A-80D9-4B7699E10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4" r="14191" b="17239"/>
          <a:stretch/>
        </p:blipFill>
        <p:spPr>
          <a:xfrm>
            <a:off x="699247" y="699247"/>
            <a:ext cx="10461812" cy="54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73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5).png"/>
          <p:cNvPicPr>
            <a:picLocks noChangeAspect="1"/>
          </p:cNvPicPr>
          <p:nvPr/>
        </p:nvPicPr>
        <p:blipFill>
          <a:blip r:embed="rId2"/>
          <a:srcRect l="20036" t="31038" r="1107" b="12363"/>
          <a:stretch>
            <a:fillRect/>
          </a:stretch>
        </p:blipFill>
        <p:spPr>
          <a:xfrm>
            <a:off x="1031967" y="849085"/>
            <a:ext cx="10254342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17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).png"/>
          <p:cNvPicPr>
            <a:picLocks noChangeAspect="1"/>
          </p:cNvPicPr>
          <p:nvPr/>
        </p:nvPicPr>
        <p:blipFill>
          <a:blip r:embed="rId2"/>
          <a:srcRect l="19928" t="31835" r="1929" b="17858"/>
          <a:stretch>
            <a:fillRect/>
          </a:stretch>
        </p:blipFill>
        <p:spPr>
          <a:xfrm>
            <a:off x="1201782" y="822960"/>
            <a:ext cx="9940835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FB566-AEE3-4947-ABBD-A41C886C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4" y="616976"/>
            <a:ext cx="780825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05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5C60B9-B339-4F32-9558-BA3324B6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55" y="620679"/>
            <a:ext cx="8169661" cy="56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53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ank you PNG">
            <a:extLst>
              <a:ext uri="{FF2B5EF4-FFF2-40B4-BE49-F238E27FC236}">
                <a16:creationId xmlns:a16="http://schemas.microsoft.com/office/drawing/2014/main" id="{BAF1E332-A348-41DB-A4F1-80E96D71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1112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1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486A11-2ED8-4EDF-BDAA-5895753BF2DC}"/>
              </a:ext>
            </a:extLst>
          </p:cNvPr>
          <p:cNvSpPr/>
          <p:nvPr/>
        </p:nvSpPr>
        <p:spPr>
          <a:xfrm>
            <a:off x="1325149" y="829045"/>
            <a:ext cx="12698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u="sng" dirty="0">
                <a:ln w="0">
                  <a:solidFill>
                    <a:schemeClr val="tx1"/>
                  </a:solidFill>
                </a:ln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AIM</a:t>
            </a:r>
            <a:endParaRPr lang="en-US" sz="4800" u="sng" cap="none" spc="0" dirty="0">
              <a:ln w="0">
                <a:solidFill>
                  <a:schemeClr val="tx1"/>
                </a:solidFill>
              </a:ln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D8188-A5A7-4417-BB1A-1CA8B84D1224}"/>
              </a:ext>
            </a:extLst>
          </p:cNvPr>
          <p:cNvSpPr txBox="1"/>
          <p:nvPr/>
        </p:nvSpPr>
        <p:spPr>
          <a:xfrm>
            <a:off x="1195754" y="1828562"/>
            <a:ext cx="832807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Open Sans" panose="020B0606030504020204" pitchFamily="34" charset="0"/>
              </a:rPr>
              <a:t>Library management is a project that maintains and stores book data electronically according to students’ needs. The system supports both students and library administrators to keep a consistent track of all the books available in the library.</a:t>
            </a:r>
          </a:p>
          <a:p>
            <a:endParaRPr lang="en-US" sz="2000" b="0" i="0" dirty="0">
              <a:effectLst/>
              <a:latin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Open Sans" panose="020B0606030504020204" pitchFamily="34" charset="0"/>
              </a:rPr>
              <a:t>ATM banking enables customers to access their accounts without visiting the bank. When a user requires to withdraw cash, they can enter their PIN number and the amount to be withdrawn.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Restaurant B</a:t>
            </a:r>
            <a:r>
              <a:rPr lang="en-US" sz="20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illing software eases billing operations by automation and improves the overall customer experience.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0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5F1505-DF96-435C-BB22-F92D550FBE39}"/>
              </a:ext>
            </a:extLst>
          </p:cNvPr>
          <p:cNvSpPr/>
          <p:nvPr/>
        </p:nvSpPr>
        <p:spPr>
          <a:xfrm>
            <a:off x="1212368" y="646165"/>
            <a:ext cx="90357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u="sng" dirty="0">
                <a:ln w="0">
                  <a:solidFill>
                    <a:schemeClr val="tx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LIBRARY MANAGEMENT </a:t>
            </a:r>
            <a:r>
              <a:rPr lang="en-US" sz="4800" u="sng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28618F-83BB-4CE4-848B-F9DDA5DC9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21" y="1808207"/>
            <a:ext cx="10607040" cy="360734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3200" u="sng" dirty="0">
                <a:ln w="0">
                  <a:solidFill>
                    <a:schemeClr val="tx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 1: Declare a structure which holds data members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 2: declare variables which are used 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 3: use switch case to work on each module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 4: case 1- for Adding book information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2- for Display book information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3- for Display book of given Author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    Case 4- for Finding number for books in library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Case 5- for EXIT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0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A07785-B530-42AD-A26E-C07C558633E7}"/>
              </a:ext>
            </a:extLst>
          </p:cNvPr>
          <p:cNvSpPr/>
          <p:nvPr/>
        </p:nvSpPr>
        <p:spPr>
          <a:xfrm>
            <a:off x="929946" y="646166"/>
            <a:ext cx="35514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3F244-2960-4420-9E80-D096DF53F2DA}"/>
              </a:ext>
            </a:extLst>
          </p:cNvPr>
          <p:cNvSpPr txBox="1"/>
          <p:nvPr/>
        </p:nvSpPr>
        <p:spPr>
          <a:xfrm>
            <a:off x="929946" y="1793184"/>
            <a:ext cx="85235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First we will declare the variables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800" b="0" i="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rintf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() and </a:t>
            </a:r>
            <a:r>
              <a:rPr lang="en-US" sz="2800" b="0" i="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() functions for displaying the content and taking input from the user.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For entering the choice we use while loop.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Then we use switch case for entering user choice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729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Program uses structure to store books records.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4272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case 3 </a:t>
            </a:r>
            <a:r>
              <a:rPr lang="en-US" sz="2800" dirty="0" err="1">
                <a:solidFill>
                  <a:srgbClr val="24272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strcmp</a:t>
            </a:r>
            <a:r>
              <a:rPr lang="en-US" sz="2800" dirty="0">
                <a:solidFill>
                  <a:srgbClr val="24272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function is used to match author’s name.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5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4D393-C1CF-442C-B22C-3E8C01D66FEE}"/>
              </a:ext>
            </a:extLst>
          </p:cNvPr>
          <p:cNvSpPr/>
          <p:nvPr/>
        </p:nvSpPr>
        <p:spPr>
          <a:xfrm>
            <a:off x="4931133" y="543450"/>
            <a:ext cx="217239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7BE5D4-0D05-41EC-AB22-1731AB83ECA1}"/>
              </a:ext>
            </a:extLst>
          </p:cNvPr>
          <p:cNvSpPr/>
          <p:nvPr/>
        </p:nvSpPr>
        <p:spPr>
          <a:xfrm>
            <a:off x="678450" y="1187325"/>
            <a:ext cx="4125779" cy="50074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0A642-2032-4E14-B56C-BC6CC97EC2CB}"/>
              </a:ext>
            </a:extLst>
          </p:cNvPr>
          <p:cNvSpPr txBox="1"/>
          <p:nvPr/>
        </p:nvSpPr>
        <p:spPr>
          <a:xfrm>
            <a:off x="736508" y="1217359"/>
            <a:ext cx="4125779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void </a:t>
            </a:r>
            <a:r>
              <a:rPr lang="en-IN" dirty="0" err="1">
                <a:solidFill>
                  <a:schemeClr val="bg1"/>
                </a:solidFill>
              </a:rPr>
              <a:t>mainlibrary</a:t>
            </a:r>
            <a:r>
              <a:rPr lang="en-IN" dirty="0">
                <a:solidFill>
                  <a:schemeClr val="bg1"/>
                </a:solidFill>
              </a:rPr>
              <a:t>()</a:t>
            </a: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r>
              <a:rPr lang="en-IN" dirty="0">
                <a:solidFill>
                  <a:schemeClr val="bg1"/>
                </a:solidFill>
              </a:rPr>
              <a:t>    struct library lib[100];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char </a:t>
            </a:r>
            <a:r>
              <a:rPr lang="en-IN" dirty="0" err="1">
                <a:solidFill>
                  <a:schemeClr val="bg1"/>
                </a:solidFill>
              </a:rPr>
              <a:t>ar_nm</a:t>
            </a:r>
            <a:r>
              <a:rPr lang="en-IN" dirty="0">
                <a:solidFill>
                  <a:schemeClr val="bg1"/>
                </a:solidFill>
              </a:rPr>
              <a:t>[30], </a:t>
            </a:r>
            <a:r>
              <a:rPr lang="en-IN" dirty="0" err="1">
                <a:solidFill>
                  <a:schemeClr val="bg1"/>
                </a:solidFill>
              </a:rPr>
              <a:t>bk_nm</a:t>
            </a:r>
            <a:r>
              <a:rPr lang="en-IN" dirty="0">
                <a:solidFill>
                  <a:schemeClr val="bg1"/>
                </a:solidFill>
              </a:rPr>
              <a:t>[30];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int 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, input, count;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= input = count = 0;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while (input != 5) {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printf</a:t>
            </a:r>
            <a:r>
              <a:rPr lang="en-IN" dirty="0">
                <a:solidFill>
                  <a:schemeClr val="bg1"/>
                </a:solidFill>
              </a:rPr>
              <a:t>("\n\n*************"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"WELCOME TO E-LIBRARY "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"*************\n");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printf</a:t>
            </a:r>
            <a:r>
              <a:rPr lang="en-IN" dirty="0">
                <a:solidFill>
                  <a:schemeClr val="bg1"/>
                </a:solidFill>
              </a:rPr>
              <a:t>("\n\n1. Add book </a:t>
            </a:r>
            <a:r>
              <a:rPr lang="en-IN" dirty="0" err="1">
                <a:solidFill>
                  <a:schemeClr val="bg1"/>
                </a:solidFill>
              </a:rPr>
              <a:t>infor</a:t>
            </a:r>
            <a:r>
              <a:rPr lang="en-IN" dirty="0">
                <a:solidFill>
                  <a:schemeClr val="bg1"/>
                </a:solidFill>
              </a:rPr>
              <a:t>"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"</a:t>
            </a:r>
            <a:r>
              <a:rPr lang="en-IN" dirty="0" err="1">
                <a:solidFill>
                  <a:schemeClr val="bg1"/>
                </a:solidFill>
              </a:rPr>
              <a:t>mation</a:t>
            </a:r>
            <a:r>
              <a:rPr lang="en-IN" dirty="0">
                <a:solidFill>
                  <a:schemeClr val="bg1"/>
                </a:solidFill>
              </a:rPr>
              <a:t>\n2. Display "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"book information\n");</a:t>
            </a:r>
          </a:p>
          <a:p>
            <a:r>
              <a:rPr lang="en-IN" dirty="0"/>
              <a:t>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E9B04-F150-47A0-A3BB-94000F767BBF}"/>
              </a:ext>
            </a:extLst>
          </p:cNvPr>
          <p:cNvSpPr/>
          <p:nvPr/>
        </p:nvSpPr>
        <p:spPr>
          <a:xfrm>
            <a:off x="7416800" y="1187325"/>
            <a:ext cx="3672114" cy="50074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7C444-0537-4206-8439-D38E30018E63}"/>
              </a:ext>
            </a:extLst>
          </p:cNvPr>
          <p:cNvSpPr txBox="1"/>
          <p:nvPr/>
        </p:nvSpPr>
        <p:spPr>
          <a:xfrm>
            <a:off x="7416798" y="1187325"/>
            <a:ext cx="36721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("3. List all books of "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"given author\n");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"4. List the count of book"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"s in the library\n");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("5. Exit");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("\n\</a:t>
            </a:r>
            <a:r>
              <a:rPr lang="en-US" dirty="0" err="1">
                <a:solidFill>
                  <a:schemeClr val="bg1"/>
                </a:solidFill>
              </a:rPr>
              <a:t>nEnter</a:t>
            </a:r>
            <a:r>
              <a:rPr lang="en-US" dirty="0">
                <a:solidFill>
                  <a:schemeClr val="bg1"/>
                </a:solidFill>
              </a:rPr>
              <a:t> one of "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"the above: ");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scanf</a:t>
            </a:r>
            <a:r>
              <a:rPr lang="en-US" dirty="0">
                <a:solidFill>
                  <a:schemeClr val="bg1"/>
                </a:solidFill>
              </a:rPr>
              <a:t>("%d", &amp;input);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switch (input) {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case 1: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("Enter Book Name = ");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scanf</a:t>
            </a:r>
            <a:r>
              <a:rPr lang="en-US" dirty="0">
                <a:solidFill>
                  <a:schemeClr val="bg1"/>
                </a:solidFill>
              </a:rPr>
              <a:t>("%s", lib[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].</a:t>
            </a:r>
            <a:r>
              <a:rPr lang="en-US" dirty="0" err="1">
                <a:solidFill>
                  <a:schemeClr val="bg1"/>
                </a:solidFill>
              </a:rPr>
              <a:t>book_name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2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B8D535-A205-4593-9367-F1D35DF4E400}"/>
              </a:ext>
            </a:extLst>
          </p:cNvPr>
          <p:cNvSpPr/>
          <p:nvPr/>
        </p:nvSpPr>
        <p:spPr>
          <a:xfrm>
            <a:off x="928914" y="827314"/>
            <a:ext cx="4325257" cy="52686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printf</a:t>
            </a:r>
            <a:r>
              <a:rPr lang="en-IN" dirty="0"/>
              <a:t>("Enter Author Name = ");</a:t>
            </a:r>
          </a:p>
          <a:p>
            <a:r>
              <a:rPr lang="en-IN" dirty="0"/>
              <a:t>            </a:t>
            </a:r>
            <a:r>
              <a:rPr lang="en-IN" dirty="0" err="1"/>
              <a:t>scanf</a:t>
            </a:r>
            <a:r>
              <a:rPr lang="en-IN" dirty="0"/>
              <a:t>("%s", lib[</a:t>
            </a:r>
            <a:r>
              <a:rPr lang="en-IN" dirty="0" err="1"/>
              <a:t>i</a:t>
            </a:r>
            <a:r>
              <a:rPr lang="en-IN" dirty="0"/>
              <a:t>].author);</a:t>
            </a:r>
          </a:p>
          <a:p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("Enter Pages = ");</a:t>
            </a:r>
          </a:p>
          <a:p>
            <a:r>
              <a:rPr lang="en-IN" dirty="0"/>
              <a:t>            </a:t>
            </a:r>
            <a:r>
              <a:rPr lang="en-IN" dirty="0" err="1"/>
              <a:t>scanf</a:t>
            </a:r>
            <a:r>
              <a:rPr lang="en-IN" dirty="0"/>
              <a:t>("%d", &amp;lib[</a:t>
            </a:r>
            <a:r>
              <a:rPr lang="en-IN" dirty="0" err="1"/>
              <a:t>i</a:t>
            </a:r>
            <a:r>
              <a:rPr lang="en-IN" dirty="0"/>
              <a:t>].pages);</a:t>
            </a:r>
          </a:p>
          <a:p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("Enter Price = ");</a:t>
            </a:r>
          </a:p>
          <a:p>
            <a:r>
              <a:rPr lang="en-IN" dirty="0"/>
              <a:t>            </a:t>
            </a:r>
            <a:r>
              <a:rPr lang="en-IN" dirty="0" err="1"/>
              <a:t>scanf</a:t>
            </a:r>
            <a:r>
              <a:rPr lang="en-IN" dirty="0"/>
              <a:t>("%f", &amp;lib[</a:t>
            </a:r>
            <a:r>
              <a:rPr lang="en-IN" dirty="0" err="1"/>
              <a:t>i</a:t>
            </a:r>
            <a:r>
              <a:rPr lang="en-IN" dirty="0"/>
              <a:t>].price);</a:t>
            </a:r>
          </a:p>
          <a:p>
            <a:r>
              <a:rPr lang="en-IN" dirty="0"/>
              <a:t>            count++;</a:t>
            </a:r>
          </a:p>
          <a:p>
            <a:endParaRPr lang="en-IN" dirty="0"/>
          </a:p>
          <a:p>
            <a:r>
              <a:rPr lang="en-IN" dirty="0"/>
              <a:t>            break;</a:t>
            </a:r>
          </a:p>
          <a:p>
            <a:endParaRPr lang="en-IN" dirty="0"/>
          </a:p>
          <a:p>
            <a:r>
              <a:rPr lang="en-IN" dirty="0"/>
              <a:t>            case 2:</a:t>
            </a:r>
          </a:p>
          <a:p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("You have entered"</a:t>
            </a:r>
          </a:p>
          <a:p>
            <a:r>
              <a:rPr lang="en-IN" dirty="0"/>
              <a:t>                   " the following "</a:t>
            </a:r>
          </a:p>
          <a:p>
            <a:r>
              <a:rPr lang="en-IN" dirty="0"/>
              <a:t>                   "information\n");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AF933-DD34-4420-B374-1EF6E8B6B260}"/>
              </a:ext>
            </a:extLst>
          </p:cNvPr>
          <p:cNvSpPr/>
          <p:nvPr/>
        </p:nvSpPr>
        <p:spPr>
          <a:xfrm>
            <a:off x="6807202" y="827314"/>
            <a:ext cx="4180115" cy="5254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96B77-EC57-425D-BA9E-937E669B0B27}"/>
              </a:ext>
            </a:extLst>
          </p:cNvPr>
          <p:cNvSpPr txBox="1"/>
          <p:nvPr/>
        </p:nvSpPr>
        <p:spPr>
          <a:xfrm>
            <a:off x="7155544" y="827314"/>
            <a:ext cx="34834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for (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= 0; 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&lt; count; 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++) {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  </a:t>
            </a:r>
            <a:r>
              <a:rPr lang="en-IN" dirty="0" err="1">
                <a:solidFill>
                  <a:schemeClr val="bg1"/>
                </a:solidFill>
              </a:rPr>
              <a:t>printf</a:t>
            </a:r>
            <a:r>
              <a:rPr lang="en-IN" dirty="0">
                <a:solidFill>
                  <a:schemeClr val="bg1"/>
                </a:solidFill>
              </a:rPr>
              <a:t>("book name = %s",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lib[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].</a:t>
            </a:r>
            <a:r>
              <a:rPr lang="en-IN" dirty="0" err="1">
                <a:solidFill>
                  <a:schemeClr val="bg1"/>
                </a:solidFill>
              </a:rPr>
              <a:t>book_name</a:t>
            </a:r>
            <a:r>
              <a:rPr lang="en-IN" dirty="0">
                <a:solidFill>
                  <a:schemeClr val="bg1"/>
                </a:solidFill>
              </a:rPr>
              <a:t>);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  </a:t>
            </a:r>
            <a:r>
              <a:rPr lang="en-IN" dirty="0" err="1">
                <a:solidFill>
                  <a:schemeClr val="bg1"/>
                </a:solidFill>
              </a:rPr>
              <a:t>printf</a:t>
            </a:r>
            <a:r>
              <a:rPr lang="en-IN" dirty="0">
                <a:solidFill>
                  <a:schemeClr val="bg1"/>
                </a:solidFill>
              </a:rPr>
              <a:t>("\t author name = %s",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lib[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].author);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  </a:t>
            </a:r>
            <a:r>
              <a:rPr lang="en-IN" dirty="0" err="1">
                <a:solidFill>
                  <a:schemeClr val="bg1"/>
                </a:solidFill>
              </a:rPr>
              <a:t>printf</a:t>
            </a:r>
            <a:r>
              <a:rPr lang="en-IN" dirty="0">
                <a:solidFill>
                  <a:schemeClr val="bg1"/>
                </a:solidFill>
              </a:rPr>
              <a:t>("\t  pages = %d",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lib[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].pages);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  </a:t>
            </a:r>
            <a:r>
              <a:rPr lang="en-IN" dirty="0" err="1">
                <a:solidFill>
                  <a:schemeClr val="bg1"/>
                </a:solidFill>
              </a:rPr>
              <a:t>printf</a:t>
            </a:r>
            <a:r>
              <a:rPr lang="en-IN" dirty="0">
                <a:solidFill>
                  <a:schemeClr val="bg1"/>
                </a:solidFill>
              </a:rPr>
              <a:t>("\t  price = %f",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lib[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].price);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}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break;</a:t>
            </a:r>
          </a:p>
          <a:p>
            <a:r>
              <a:rPr lang="en-IN" dirty="0">
                <a:solidFill>
                  <a:schemeClr val="bg1"/>
                </a:solidFill>
              </a:rPr>
              <a:t>        case 3: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</a:t>
            </a:r>
            <a:r>
              <a:rPr lang="en-IN" dirty="0" err="1">
                <a:solidFill>
                  <a:schemeClr val="bg1"/>
                </a:solidFill>
              </a:rPr>
              <a:t>printf</a:t>
            </a:r>
            <a:r>
              <a:rPr lang="en-IN" dirty="0">
                <a:solidFill>
                  <a:schemeClr val="bg1"/>
                </a:solidFill>
              </a:rPr>
              <a:t>("Enter Author Name : ");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BC4F67-025E-427F-9EA0-98D15E8C428E}"/>
              </a:ext>
            </a:extLst>
          </p:cNvPr>
          <p:cNvSpPr/>
          <p:nvPr/>
        </p:nvSpPr>
        <p:spPr>
          <a:xfrm>
            <a:off x="1059544" y="830942"/>
            <a:ext cx="4049485" cy="5196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955F0-0B05-4058-AC39-798EF84C2082}"/>
              </a:ext>
            </a:extLst>
          </p:cNvPr>
          <p:cNvSpPr/>
          <p:nvPr/>
        </p:nvSpPr>
        <p:spPr>
          <a:xfrm>
            <a:off x="6705600" y="885371"/>
            <a:ext cx="4223655" cy="5196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D3A44-21B0-4527-9CB7-1793AE6553BB}"/>
              </a:ext>
            </a:extLst>
          </p:cNvPr>
          <p:cNvSpPr txBox="1"/>
          <p:nvPr/>
        </p:nvSpPr>
        <p:spPr>
          <a:xfrm>
            <a:off x="1059544" y="805772"/>
            <a:ext cx="42236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if (</a:t>
            </a:r>
            <a:r>
              <a:rPr lang="en-IN" dirty="0" err="1">
                <a:solidFill>
                  <a:schemeClr val="bg1"/>
                </a:solidFill>
              </a:rPr>
              <a:t>strcmp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ar_nm</a:t>
            </a:r>
            <a:r>
              <a:rPr lang="en-IN" dirty="0">
                <a:solidFill>
                  <a:schemeClr val="bg1"/>
                </a:solidFill>
              </a:rPr>
              <a:t>,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    lib[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].author)== 0)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{</a:t>
            </a:r>
          </a:p>
          <a:p>
            <a:r>
              <a:rPr lang="en-IN" dirty="0">
                <a:solidFill>
                  <a:schemeClr val="bg1"/>
                </a:solidFill>
              </a:rPr>
              <a:t>	             </a:t>
            </a:r>
            <a:r>
              <a:rPr lang="en-IN" dirty="0" err="1">
                <a:solidFill>
                  <a:schemeClr val="bg1"/>
                </a:solidFill>
              </a:rPr>
              <a:t>printf</a:t>
            </a:r>
            <a:r>
              <a:rPr lang="en-IN" dirty="0">
                <a:solidFill>
                  <a:schemeClr val="bg1"/>
                </a:solidFill>
              </a:rPr>
              <a:t>("book name = %s",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lib[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].</a:t>
            </a:r>
            <a:r>
              <a:rPr lang="en-IN" dirty="0" err="1">
                <a:solidFill>
                  <a:schemeClr val="bg1"/>
                </a:solidFill>
              </a:rPr>
              <a:t>book_name</a:t>
            </a:r>
            <a:r>
              <a:rPr lang="en-IN" dirty="0">
                <a:solidFill>
                  <a:schemeClr val="bg1"/>
                </a:solidFill>
              </a:rPr>
              <a:t>);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  </a:t>
            </a:r>
            <a:r>
              <a:rPr lang="en-IN" dirty="0" err="1">
                <a:solidFill>
                  <a:schemeClr val="bg1"/>
                </a:solidFill>
              </a:rPr>
              <a:t>printf</a:t>
            </a:r>
            <a:r>
              <a:rPr lang="en-IN" dirty="0">
                <a:solidFill>
                  <a:schemeClr val="bg1"/>
                </a:solidFill>
              </a:rPr>
              <a:t>("\t author name = %s",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lib[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].author);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  </a:t>
            </a:r>
            <a:r>
              <a:rPr lang="en-IN" dirty="0" err="1">
                <a:solidFill>
                  <a:schemeClr val="bg1"/>
                </a:solidFill>
              </a:rPr>
              <a:t>printf</a:t>
            </a:r>
            <a:r>
              <a:rPr lang="en-IN" dirty="0">
                <a:solidFill>
                  <a:schemeClr val="bg1"/>
                </a:solidFill>
              </a:rPr>
              <a:t>("\t  pages = %d",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lib[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].pages);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  </a:t>
            </a:r>
            <a:r>
              <a:rPr lang="en-IN" dirty="0" err="1">
                <a:solidFill>
                  <a:schemeClr val="bg1"/>
                </a:solidFill>
              </a:rPr>
              <a:t>printf</a:t>
            </a:r>
            <a:r>
              <a:rPr lang="en-IN" dirty="0">
                <a:solidFill>
                  <a:schemeClr val="bg1"/>
                </a:solidFill>
              </a:rPr>
              <a:t>("\t  price = %f",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lib[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].price);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}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break;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64198-C778-45D7-A23D-B71B773C52CC}"/>
              </a:ext>
            </a:extLst>
          </p:cNvPr>
          <p:cNvSpPr txBox="1"/>
          <p:nvPr/>
        </p:nvSpPr>
        <p:spPr>
          <a:xfrm>
            <a:off x="6821714" y="1088571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case 4: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("\n No of books in "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"library : %d",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count);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break;</a:t>
            </a:r>
          </a:p>
          <a:p>
            <a:r>
              <a:rPr lang="en-US" dirty="0">
                <a:solidFill>
                  <a:schemeClr val="bg1"/>
                </a:solidFill>
              </a:rPr>
              <a:t>        case 5:</a:t>
            </a:r>
          </a:p>
          <a:p>
            <a:r>
              <a:rPr lang="en-US" dirty="0">
                <a:solidFill>
                  <a:schemeClr val="bg1"/>
                </a:solidFill>
              </a:rPr>
              <a:t>         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("\</a:t>
            </a:r>
            <a:r>
              <a:rPr lang="en-US" dirty="0" err="1">
                <a:solidFill>
                  <a:schemeClr val="bg1"/>
                </a:solidFill>
              </a:rPr>
              <a:t>nTHANKYOU</a:t>
            </a:r>
            <a:r>
              <a:rPr lang="en-US" dirty="0">
                <a:solidFill>
                  <a:schemeClr val="bg1"/>
                </a:solidFill>
              </a:rPr>
              <a:t> FOR     USING E-LIBRARY:)");</a:t>
            </a:r>
          </a:p>
          <a:p>
            <a:r>
              <a:rPr lang="en-US" dirty="0">
                <a:solidFill>
                  <a:schemeClr val="bg1"/>
                </a:solidFill>
              </a:rPr>
              <a:t>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4114" y="677863"/>
            <a:ext cx="10987314" cy="1303337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ATM</a:t>
            </a:r>
            <a:r>
              <a:rPr lang="en-US" b="1" dirty="0"/>
              <a:t> </a:t>
            </a:r>
            <a:r>
              <a:rPr lang="en-US" sz="5400" b="1" u="sng" dirty="0"/>
              <a:t>BANKING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7171" y="2348287"/>
            <a:ext cx="9601200" cy="3317875"/>
          </a:xfrm>
        </p:spPr>
        <p:txBody>
          <a:bodyPr>
            <a:normAutofit fontScale="925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1: Declare variables and initialize with values.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2: if the entered pin matches , use switch case to get following values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3: case 1- for Withdrawal of money        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2- for Depositing the money  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3- to find the Balance money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      Default- to EXIT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  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491</TotalTime>
  <Words>1591</Words>
  <Application>Microsoft Office PowerPoint</Application>
  <PresentationFormat>Widescreen</PresentationFormat>
  <Paragraphs>240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Baskerville Old Face</vt:lpstr>
      <vt:lpstr>Calibri</vt:lpstr>
      <vt:lpstr>Cambria Math</vt:lpstr>
      <vt:lpstr>Courier New</vt:lpstr>
      <vt:lpstr>Garamond</vt:lpstr>
      <vt:lpstr>Open Sans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ATM BANKING</vt:lpstr>
      <vt:lpstr> </vt:lpstr>
      <vt:lpstr>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Rupali</dc:creator>
  <cp:lastModifiedBy>Rupali</cp:lastModifiedBy>
  <cp:revision>31</cp:revision>
  <dcterms:created xsi:type="dcterms:W3CDTF">2022-01-22T14:01:40Z</dcterms:created>
  <dcterms:modified xsi:type="dcterms:W3CDTF">2022-01-23T13:42:40Z</dcterms:modified>
</cp:coreProperties>
</file>