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IBM Plex Sans" charset="1" panose="020B0503050203000203"/>
      <p:regular r:id="rId16"/>
    </p:embeddedFont>
    <p:embeddedFont>
      <p:font typeface="IBM Plex Sans Bold" charset="1" panose="020B0803050203000203"/>
      <p:regular r:id="rId17"/>
    </p:embeddedFont>
    <p:embeddedFont>
      <p:font typeface="Canva Sans" charset="1" panose="020B0503030501040103"/>
      <p:regular r:id="rId18"/>
    </p:embeddedFont>
    <p:embeddedFont>
      <p:font typeface="Canva Sans Bold" charset="1" panose="020B08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22391" y="1028700"/>
            <a:ext cx="13243218" cy="2360393"/>
            <a:chOff x="0" y="0"/>
            <a:chExt cx="17657624" cy="3147191"/>
          </a:xfrm>
        </p:grpSpPr>
        <p:sp>
          <p:nvSpPr>
            <p:cNvPr name="TextBox 3" id="3"/>
            <p:cNvSpPr txBox="true"/>
            <p:nvPr/>
          </p:nvSpPr>
          <p:spPr>
            <a:xfrm rot="0">
              <a:off x="0" y="2147761"/>
              <a:ext cx="17657624" cy="999430"/>
            </a:xfrm>
            <a:prstGeom prst="rect">
              <a:avLst/>
            </a:prstGeom>
          </p:spPr>
          <p:txBody>
            <a:bodyPr anchor="t" rtlCol="false" tIns="0" lIns="0" bIns="0" rIns="0">
              <a:spAutoFit/>
            </a:bodyPr>
            <a:lstStyle/>
            <a:p>
              <a:pPr algn="ctr">
                <a:lnSpc>
                  <a:spcPts val="6328"/>
                </a:lnSpc>
              </a:pPr>
              <a:r>
                <a:rPr lang="en-US" sz="4520">
                  <a:solidFill>
                    <a:srgbClr val="010101"/>
                  </a:solidFill>
                  <a:latin typeface="IBM Plex Sans"/>
                  <a:ea typeface="IBM Plex Sans"/>
                  <a:cs typeface="IBM Plex Sans"/>
                  <a:sym typeface="IBM Plex Sans"/>
                </a:rPr>
                <a:t>Summer Training Program for MCA</a:t>
              </a:r>
            </a:p>
          </p:txBody>
        </p:sp>
        <p:sp>
          <p:nvSpPr>
            <p:cNvPr name="TextBox 4" id="4"/>
            <p:cNvSpPr txBox="true"/>
            <p:nvPr/>
          </p:nvSpPr>
          <p:spPr>
            <a:xfrm rot="0">
              <a:off x="0" y="161890"/>
              <a:ext cx="17657624" cy="1577482"/>
            </a:xfrm>
            <a:prstGeom prst="rect">
              <a:avLst/>
            </a:prstGeom>
          </p:spPr>
          <p:txBody>
            <a:bodyPr anchor="t" rtlCol="false" tIns="0" lIns="0" bIns="0" rIns="0">
              <a:spAutoFit/>
            </a:bodyPr>
            <a:lstStyle/>
            <a:p>
              <a:pPr algn="ctr">
                <a:lnSpc>
                  <a:spcPts val="8610"/>
                </a:lnSpc>
              </a:pPr>
              <a:r>
                <a:rPr lang="en-US" sz="8610" b="true">
                  <a:solidFill>
                    <a:srgbClr val="010101"/>
                  </a:solidFill>
                  <a:latin typeface="IBM Plex Sans Bold"/>
                  <a:ea typeface="IBM Plex Sans Bold"/>
                  <a:cs typeface="IBM Plex Sans Bold"/>
                  <a:sym typeface="IBM Plex Sans Bold"/>
                </a:rPr>
                <a:t>Simple Billing System</a:t>
              </a:r>
            </a:p>
          </p:txBody>
        </p:sp>
      </p:grpSp>
      <p:sp>
        <p:nvSpPr>
          <p:cNvPr name="Freeform 5" id="5"/>
          <p:cNvSpPr/>
          <p:nvPr/>
        </p:nvSpPr>
        <p:spPr>
          <a:xfrm flipH="false" flipV="false" rot="0">
            <a:off x="8347563" y="8057033"/>
            <a:ext cx="1592874" cy="1592874"/>
          </a:xfrm>
          <a:custGeom>
            <a:avLst/>
            <a:gdLst/>
            <a:ahLst/>
            <a:cxnLst/>
            <a:rect r="r" b="b" t="t" l="l"/>
            <a:pathLst>
              <a:path h="1592874" w="1592874">
                <a:moveTo>
                  <a:pt x="0" y="0"/>
                </a:moveTo>
                <a:lnTo>
                  <a:pt x="1592874" y="0"/>
                </a:lnTo>
                <a:lnTo>
                  <a:pt x="1592874" y="1592874"/>
                </a:lnTo>
                <a:lnTo>
                  <a:pt x="0" y="1592874"/>
                </a:lnTo>
                <a:lnTo>
                  <a:pt x="0" y="0"/>
                </a:lnTo>
                <a:close/>
              </a:path>
            </a:pathLst>
          </a:custGeom>
          <a:blipFill>
            <a:blip r:embed="rId2"/>
            <a:stretch>
              <a:fillRect l="0" t="0" r="0" b="0"/>
            </a:stretch>
          </a:blipFill>
        </p:spPr>
      </p:sp>
      <p:sp>
        <p:nvSpPr>
          <p:cNvPr name="TextBox 6" id="6"/>
          <p:cNvSpPr txBox="true"/>
          <p:nvPr/>
        </p:nvSpPr>
        <p:spPr>
          <a:xfrm rot="0">
            <a:off x="8873073" y="4363055"/>
            <a:ext cx="541853"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By</a:t>
            </a:r>
          </a:p>
        </p:txBody>
      </p:sp>
      <p:sp>
        <p:nvSpPr>
          <p:cNvPr name="TextBox 7" id="7"/>
          <p:cNvSpPr txBox="true"/>
          <p:nvPr/>
        </p:nvSpPr>
        <p:spPr>
          <a:xfrm rot="0">
            <a:off x="7369850" y="5481392"/>
            <a:ext cx="354830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Shriyansh Shukla</a:t>
            </a:r>
          </a:p>
        </p:txBody>
      </p:sp>
      <p:sp>
        <p:nvSpPr>
          <p:cNvPr name="TextBox 8" id="8"/>
          <p:cNvSpPr txBox="true"/>
          <p:nvPr/>
        </p:nvSpPr>
        <p:spPr>
          <a:xfrm rot="0">
            <a:off x="7369850" y="5995107"/>
            <a:ext cx="354830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323102774</a:t>
            </a:r>
          </a:p>
        </p:txBody>
      </p:sp>
      <p:sp>
        <p:nvSpPr>
          <p:cNvPr name="TextBox 9" id="9"/>
          <p:cNvSpPr txBox="true"/>
          <p:nvPr/>
        </p:nvSpPr>
        <p:spPr>
          <a:xfrm rot="0">
            <a:off x="5913416" y="7108897"/>
            <a:ext cx="6461167"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Lovely Professional University</a:t>
            </a:r>
          </a:p>
        </p:txBody>
      </p:sp>
      <p:sp>
        <p:nvSpPr>
          <p:cNvPr name="Freeform 10" id="10"/>
          <p:cNvSpPr/>
          <p:nvPr/>
        </p:nvSpPr>
        <p:spPr>
          <a:xfrm flipH="false" flipV="false" rot="-6422757">
            <a:off x="-2798218" y="6615683"/>
            <a:ext cx="7984799" cy="6068448"/>
          </a:xfrm>
          <a:custGeom>
            <a:avLst/>
            <a:gdLst/>
            <a:ahLst/>
            <a:cxnLst/>
            <a:rect r="r" b="b" t="t" l="l"/>
            <a:pathLst>
              <a:path h="6068448" w="7984799">
                <a:moveTo>
                  <a:pt x="0" y="0"/>
                </a:moveTo>
                <a:lnTo>
                  <a:pt x="7984799" y="0"/>
                </a:lnTo>
                <a:lnTo>
                  <a:pt x="7984799" y="6068448"/>
                </a:lnTo>
                <a:lnTo>
                  <a:pt x="0" y="60684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2827211">
            <a:off x="14626205" y="-3081016"/>
            <a:ext cx="7984799" cy="6068448"/>
          </a:xfrm>
          <a:custGeom>
            <a:avLst/>
            <a:gdLst/>
            <a:ahLst/>
            <a:cxnLst/>
            <a:rect r="r" b="b" t="t" l="l"/>
            <a:pathLst>
              <a:path h="6068448" w="7984799">
                <a:moveTo>
                  <a:pt x="0" y="0"/>
                </a:moveTo>
                <a:lnTo>
                  <a:pt x="7984799" y="0"/>
                </a:lnTo>
                <a:lnTo>
                  <a:pt x="7984799" y="6068447"/>
                </a:lnTo>
                <a:lnTo>
                  <a:pt x="0" y="60684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882527" y="885825"/>
            <a:ext cx="4522946" cy="1203321"/>
          </a:xfrm>
          <a:prstGeom prst="rect">
            <a:avLst/>
          </a:prstGeom>
        </p:spPr>
        <p:txBody>
          <a:bodyPr anchor="t" rtlCol="false" tIns="0" lIns="0" bIns="0" rIns="0">
            <a:spAutoFit/>
          </a:bodyPr>
          <a:lstStyle/>
          <a:p>
            <a:pPr algn="ctr">
              <a:lnSpc>
                <a:spcPts val="9800"/>
              </a:lnSpc>
            </a:pPr>
            <a:r>
              <a:rPr lang="en-US" sz="7000" b="true">
                <a:solidFill>
                  <a:srgbClr val="000000"/>
                </a:solidFill>
                <a:latin typeface="Canva Sans Bold"/>
                <a:ea typeface="Canva Sans Bold"/>
                <a:cs typeface="Canva Sans Bold"/>
                <a:sym typeface="Canva Sans Bold"/>
              </a:rPr>
              <a:t>Thank You</a:t>
            </a:r>
          </a:p>
        </p:txBody>
      </p:sp>
      <p:sp>
        <p:nvSpPr>
          <p:cNvPr name="TextBox 3" id="3"/>
          <p:cNvSpPr txBox="true"/>
          <p:nvPr/>
        </p:nvSpPr>
        <p:spPr>
          <a:xfrm rot="0">
            <a:off x="1028700" y="4190365"/>
            <a:ext cx="16230600" cy="181102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Thank you for your attention! </a:t>
            </a:r>
          </a:p>
          <a:p>
            <a:pPr algn="ctr">
              <a:lnSpc>
                <a:spcPts val="7279"/>
              </a:lnSpc>
            </a:pPr>
            <a:r>
              <a:rPr lang="en-US" sz="5199" b="true">
                <a:solidFill>
                  <a:srgbClr val="000000"/>
                </a:solidFill>
                <a:latin typeface="Canva Sans Bold"/>
                <a:ea typeface="Canva Sans Bold"/>
                <a:cs typeface="Canva Sans Bold"/>
                <a:sym typeface="Canva Sans Bold"/>
              </a:rPr>
              <a:t>Please feel free to ask any questions.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381810" y="885825"/>
            <a:ext cx="5524381" cy="1203313"/>
          </a:xfrm>
          <a:prstGeom prst="rect">
            <a:avLst/>
          </a:prstGeom>
        </p:spPr>
        <p:txBody>
          <a:bodyPr anchor="t" rtlCol="false" tIns="0" lIns="0" bIns="0" rIns="0">
            <a:spAutoFit/>
          </a:bodyPr>
          <a:lstStyle/>
          <a:p>
            <a:pPr algn="ctr">
              <a:lnSpc>
                <a:spcPts val="9800"/>
              </a:lnSpc>
            </a:pPr>
            <a:r>
              <a:rPr lang="en-US" sz="7000" b="true">
                <a:solidFill>
                  <a:srgbClr val="000000"/>
                </a:solidFill>
                <a:latin typeface="Canva Sans Bold"/>
                <a:ea typeface="Canva Sans Bold"/>
                <a:cs typeface="Canva Sans Bold"/>
                <a:sym typeface="Canva Sans Bold"/>
              </a:rPr>
              <a:t>Introduction</a:t>
            </a:r>
          </a:p>
        </p:txBody>
      </p:sp>
      <p:sp>
        <p:nvSpPr>
          <p:cNvPr name="TextBox 3" id="3"/>
          <p:cNvSpPr txBox="true"/>
          <p:nvPr/>
        </p:nvSpPr>
        <p:spPr>
          <a:xfrm rot="0">
            <a:off x="2453472" y="3619817"/>
            <a:ext cx="13381057" cy="29806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This Billing System is developed to automate the billing process for small businesses and restaurants. It aims to reduce human errors, save time and provide an easy to use user interface for generating bills. The system calculates total items prices applies taxes in them and then generates a receipt.</a:t>
            </a:r>
          </a:p>
        </p:txBody>
      </p:sp>
      <p:sp>
        <p:nvSpPr>
          <p:cNvPr name="Freeform 4" id="4"/>
          <p:cNvSpPr/>
          <p:nvPr/>
        </p:nvSpPr>
        <p:spPr>
          <a:xfrm flipH="false" flipV="false" rot="-6422757">
            <a:off x="-2798218" y="6615683"/>
            <a:ext cx="7984799" cy="6068448"/>
          </a:xfrm>
          <a:custGeom>
            <a:avLst/>
            <a:gdLst/>
            <a:ahLst/>
            <a:cxnLst/>
            <a:rect r="r" b="b" t="t" l="l"/>
            <a:pathLst>
              <a:path h="6068448" w="7984799">
                <a:moveTo>
                  <a:pt x="0" y="0"/>
                </a:moveTo>
                <a:lnTo>
                  <a:pt x="7984799" y="0"/>
                </a:lnTo>
                <a:lnTo>
                  <a:pt x="7984799" y="6068448"/>
                </a:lnTo>
                <a:lnTo>
                  <a:pt x="0" y="6068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2827211">
            <a:off x="14626205" y="-3081016"/>
            <a:ext cx="7984799" cy="6068448"/>
          </a:xfrm>
          <a:custGeom>
            <a:avLst/>
            <a:gdLst/>
            <a:ahLst/>
            <a:cxnLst/>
            <a:rect r="r" b="b" t="t" l="l"/>
            <a:pathLst>
              <a:path h="6068448" w="7984799">
                <a:moveTo>
                  <a:pt x="0" y="0"/>
                </a:moveTo>
                <a:lnTo>
                  <a:pt x="7984799" y="0"/>
                </a:lnTo>
                <a:lnTo>
                  <a:pt x="7984799" y="6068447"/>
                </a:lnTo>
                <a:lnTo>
                  <a:pt x="0" y="6068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294451" y="1028700"/>
            <a:ext cx="11699098" cy="7278817"/>
          </a:xfrm>
          <a:custGeom>
            <a:avLst/>
            <a:gdLst/>
            <a:ahLst/>
            <a:cxnLst/>
            <a:rect r="r" b="b" t="t" l="l"/>
            <a:pathLst>
              <a:path h="7278817" w="11699098">
                <a:moveTo>
                  <a:pt x="0" y="0"/>
                </a:moveTo>
                <a:lnTo>
                  <a:pt x="11699098" y="0"/>
                </a:lnTo>
                <a:lnTo>
                  <a:pt x="11699098" y="7278817"/>
                </a:lnTo>
                <a:lnTo>
                  <a:pt x="0" y="7278817"/>
                </a:lnTo>
                <a:lnTo>
                  <a:pt x="0" y="0"/>
                </a:lnTo>
                <a:close/>
              </a:path>
            </a:pathLst>
          </a:custGeom>
          <a:blipFill>
            <a:blip r:embed="rId2"/>
            <a:stretch>
              <a:fillRect l="-20943" t="-15287" r="-26181" b="-17727"/>
            </a:stretch>
          </a:blipFill>
        </p:spPr>
      </p:sp>
      <p:sp>
        <p:nvSpPr>
          <p:cNvPr name="Freeform 3" id="3"/>
          <p:cNvSpPr/>
          <p:nvPr/>
        </p:nvSpPr>
        <p:spPr>
          <a:xfrm flipH="false" flipV="false" rot="-6422757">
            <a:off x="-2798218" y="6615683"/>
            <a:ext cx="7984799" cy="6068448"/>
          </a:xfrm>
          <a:custGeom>
            <a:avLst/>
            <a:gdLst/>
            <a:ahLst/>
            <a:cxnLst/>
            <a:rect r="r" b="b" t="t" l="l"/>
            <a:pathLst>
              <a:path h="6068448" w="7984799">
                <a:moveTo>
                  <a:pt x="0" y="0"/>
                </a:moveTo>
                <a:lnTo>
                  <a:pt x="7984799" y="0"/>
                </a:lnTo>
                <a:lnTo>
                  <a:pt x="7984799" y="6068448"/>
                </a:lnTo>
                <a:lnTo>
                  <a:pt x="0" y="60684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827211">
            <a:off x="14626205" y="-3081016"/>
            <a:ext cx="7984799" cy="6068448"/>
          </a:xfrm>
          <a:custGeom>
            <a:avLst/>
            <a:gdLst/>
            <a:ahLst/>
            <a:cxnLst/>
            <a:rect r="r" b="b" t="t" l="l"/>
            <a:pathLst>
              <a:path h="6068448" w="7984799">
                <a:moveTo>
                  <a:pt x="0" y="0"/>
                </a:moveTo>
                <a:lnTo>
                  <a:pt x="7984799" y="0"/>
                </a:lnTo>
                <a:lnTo>
                  <a:pt x="7984799" y="6068447"/>
                </a:lnTo>
                <a:lnTo>
                  <a:pt x="0" y="60684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4843284" y="111126"/>
            <a:ext cx="8601433" cy="688974"/>
          </a:xfrm>
          <a:prstGeom prst="rect">
            <a:avLst/>
          </a:prstGeom>
        </p:spPr>
        <p:txBody>
          <a:bodyPr anchor="t" rtlCol="false" tIns="0" lIns="0" bIns="0" rIns="0">
            <a:spAutoFit/>
          </a:bodyPr>
          <a:lstStyle/>
          <a:p>
            <a:pPr algn="ctr">
              <a:lnSpc>
                <a:spcPts val="5600"/>
              </a:lnSpc>
            </a:pPr>
            <a:r>
              <a:rPr lang="en-US" sz="4000" b="true">
                <a:solidFill>
                  <a:srgbClr val="000000"/>
                </a:solidFill>
                <a:latin typeface="Canva Sans Bold"/>
                <a:ea typeface="Canva Sans Bold"/>
                <a:cs typeface="Canva Sans Bold"/>
                <a:sym typeface="Canva Sans Bold"/>
              </a:rPr>
              <a:t>Automatic Bill Number Generation</a:t>
            </a:r>
          </a:p>
        </p:txBody>
      </p:sp>
      <p:sp>
        <p:nvSpPr>
          <p:cNvPr name="AutoShape 6" id="6"/>
          <p:cNvSpPr/>
          <p:nvPr/>
        </p:nvSpPr>
        <p:spPr>
          <a:xfrm flipH="true">
            <a:off x="11042332" y="2456645"/>
            <a:ext cx="4804769" cy="391870"/>
          </a:xfrm>
          <a:prstGeom prst="line">
            <a:avLst/>
          </a:prstGeom>
          <a:ln cap="flat" w="38100">
            <a:solidFill>
              <a:srgbClr val="FF0000"/>
            </a:solidFill>
            <a:prstDash val="solid"/>
            <a:headEnd type="none" len="sm" w="sm"/>
            <a:tailEnd type="arrow" len="sm" w="med"/>
          </a:ln>
        </p:spPr>
      </p:sp>
      <p:sp>
        <p:nvSpPr>
          <p:cNvPr name="TextBox 7" id="7"/>
          <p:cNvSpPr txBox="true"/>
          <p:nvPr/>
        </p:nvSpPr>
        <p:spPr>
          <a:xfrm rot="0">
            <a:off x="3311952" y="8469442"/>
            <a:ext cx="11664095"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The system generates a unique bill number so every transaction is identified uniquely.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289369" y="1028700"/>
            <a:ext cx="11709262" cy="7273712"/>
          </a:xfrm>
          <a:custGeom>
            <a:avLst/>
            <a:gdLst/>
            <a:ahLst/>
            <a:cxnLst/>
            <a:rect r="r" b="b" t="t" l="l"/>
            <a:pathLst>
              <a:path h="7273712" w="11709262">
                <a:moveTo>
                  <a:pt x="0" y="0"/>
                </a:moveTo>
                <a:lnTo>
                  <a:pt x="11709262" y="0"/>
                </a:lnTo>
                <a:lnTo>
                  <a:pt x="11709262" y="7273712"/>
                </a:lnTo>
                <a:lnTo>
                  <a:pt x="0" y="7273712"/>
                </a:lnTo>
                <a:lnTo>
                  <a:pt x="0" y="0"/>
                </a:lnTo>
                <a:close/>
              </a:path>
            </a:pathLst>
          </a:custGeom>
          <a:blipFill>
            <a:blip r:embed="rId2"/>
            <a:stretch>
              <a:fillRect l="-20956" t="-15467" r="-26264" b="-17843"/>
            </a:stretch>
          </a:blipFill>
        </p:spPr>
      </p:sp>
      <p:sp>
        <p:nvSpPr>
          <p:cNvPr name="TextBox 3" id="3"/>
          <p:cNvSpPr txBox="true"/>
          <p:nvPr/>
        </p:nvSpPr>
        <p:spPr>
          <a:xfrm rot="0">
            <a:off x="6261080" y="73026"/>
            <a:ext cx="5765840" cy="688974"/>
          </a:xfrm>
          <a:prstGeom prst="rect">
            <a:avLst/>
          </a:prstGeom>
        </p:spPr>
        <p:txBody>
          <a:bodyPr anchor="t" rtlCol="false" tIns="0" lIns="0" bIns="0" rIns="0">
            <a:spAutoFit/>
          </a:bodyPr>
          <a:lstStyle/>
          <a:p>
            <a:pPr algn="ctr">
              <a:lnSpc>
                <a:spcPts val="5600"/>
              </a:lnSpc>
            </a:pPr>
            <a:r>
              <a:rPr lang="en-US" sz="4000" b="true">
                <a:solidFill>
                  <a:srgbClr val="000000"/>
                </a:solidFill>
                <a:latin typeface="Canva Sans Bold"/>
                <a:ea typeface="Canva Sans Bold"/>
                <a:cs typeface="Canva Sans Bold"/>
                <a:sym typeface="Canva Sans Bold"/>
              </a:rPr>
              <a:t>Customer Details Input</a:t>
            </a:r>
          </a:p>
        </p:txBody>
      </p:sp>
      <p:sp>
        <p:nvSpPr>
          <p:cNvPr name="TextBox 4" id="4"/>
          <p:cNvSpPr txBox="true"/>
          <p:nvPr/>
        </p:nvSpPr>
        <p:spPr>
          <a:xfrm rot="0">
            <a:off x="3611400" y="8502437"/>
            <a:ext cx="11065201"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The system captures customer detail which include name so it can maintain accurate record.</a:t>
            </a:r>
          </a:p>
        </p:txBody>
      </p:sp>
      <p:sp>
        <p:nvSpPr>
          <p:cNvPr name="Freeform 5" id="5"/>
          <p:cNvSpPr/>
          <p:nvPr/>
        </p:nvSpPr>
        <p:spPr>
          <a:xfrm flipH="false" flipV="false" rot="-2827211">
            <a:off x="14626205" y="-3081016"/>
            <a:ext cx="7984799" cy="6068448"/>
          </a:xfrm>
          <a:custGeom>
            <a:avLst/>
            <a:gdLst/>
            <a:ahLst/>
            <a:cxnLst/>
            <a:rect r="r" b="b" t="t" l="l"/>
            <a:pathLst>
              <a:path h="6068448" w="7984799">
                <a:moveTo>
                  <a:pt x="0" y="0"/>
                </a:moveTo>
                <a:lnTo>
                  <a:pt x="7984799" y="0"/>
                </a:lnTo>
                <a:lnTo>
                  <a:pt x="7984799" y="6068447"/>
                </a:lnTo>
                <a:lnTo>
                  <a:pt x="0" y="60684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6" id="6"/>
          <p:cNvSpPr/>
          <p:nvPr/>
        </p:nvSpPr>
        <p:spPr>
          <a:xfrm>
            <a:off x="1187206" y="2315064"/>
            <a:ext cx="3594303" cy="485478"/>
          </a:xfrm>
          <a:prstGeom prst="line">
            <a:avLst/>
          </a:prstGeom>
          <a:ln cap="flat" w="38100">
            <a:solidFill>
              <a:srgbClr val="FF0000"/>
            </a:solidFill>
            <a:prstDash val="solid"/>
            <a:headEnd type="none" len="sm" w="sm"/>
            <a:tailEnd type="triangle" len="med" w="lg"/>
          </a:ln>
        </p:spPr>
      </p:sp>
      <p:sp>
        <p:nvSpPr>
          <p:cNvPr name="Freeform 7" id="7"/>
          <p:cNvSpPr/>
          <p:nvPr/>
        </p:nvSpPr>
        <p:spPr>
          <a:xfrm flipH="false" flipV="false" rot="-6422757">
            <a:off x="-2798218" y="6615683"/>
            <a:ext cx="7984799" cy="6068448"/>
          </a:xfrm>
          <a:custGeom>
            <a:avLst/>
            <a:gdLst/>
            <a:ahLst/>
            <a:cxnLst/>
            <a:rect r="r" b="b" t="t" l="l"/>
            <a:pathLst>
              <a:path h="6068448" w="7984799">
                <a:moveTo>
                  <a:pt x="0" y="0"/>
                </a:moveTo>
                <a:lnTo>
                  <a:pt x="7984799" y="0"/>
                </a:lnTo>
                <a:lnTo>
                  <a:pt x="7984799" y="6068448"/>
                </a:lnTo>
                <a:lnTo>
                  <a:pt x="0" y="60684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422757">
            <a:off x="-2798218" y="6615683"/>
            <a:ext cx="7984799" cy="6068448"/>
          </a:xfrm>
          <a:custGeom>
            <a:avLst/>
            <a:gdLst/>
            <a:ahLst/>
            <a:cxnLst/>
            <a:rect r="r" b="b" t="t" l="l"/>
            <a:pathLst>
              <a:path h="6068448" w="7984799">
                <a:moveTo>
                  <a:pt x="0" y="0"/>
                </a:moveTo>
                <a:lnTo>
                  <a:pt x="7984799" y="0"/>
                </a:lnTo>
                <a:lnTo>
                  <a:pt x="7984799" y="6068448"/>
                </a:lnTo>
                <a:lnTo>
                  <a:pt x="0" y="6068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311952" y="8469442"/>
            <a:ext cx="11664095"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If the customer name is not entered the system displays an error message to prevent incomplete bill.</a:t>
            </a:r>
          </a:p>
        </p:txBody>
      </p:sp>
      <p:sp>
        <p:nvSpPr>
          <p:cNvPr name="Freeform 4" id="4"/>
          <p:cNvSpPr/>
          <p:nvPr/>
        </p:nvSpPr>
        <p:spPr>
          <a:xfrm flipH="false" flipV="false" rot="-6422757">
            <a:off x="-2807743" y="6615683"/>
            <a:ext cx="7984799" cy="6068448"/>
          </a:xfrm>
          <a:custGeom>
            <a:avLst/>
            <a:gdLst/>
            <a:ahLst/>
            <a:cxnLst/>
            <a:rect r="r" b="b" t="t" l="l"/>
            <a:pathLst>
              <a:path h="6068448" w="7984799">
                <a:moveTo>
                  <a:pt x="0" y="0"/>
                </a:moveTo>
                <a:lnTo>
                  <a:pt x="7984799" y="0"/>
                </a:lnTo>
                <a:lnTo>
                  <a:pt x="7984799" y="6068448"/>
                </a:lnTo>
                <a:lnTo>
                  <a:pt x="0" y="6068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2827211">
            <a:off x="14626205" y="-3081016"/>
            <a:ext cx="7984799" cy="6068448"/>
          </a:xfrm>
          <a:custGeom>
            <a:avLst/>
            <a:gdLst/>
            <a:ahLst/>
            <a:cxnLst/>
            <a:rect r="r" b="b" t="t" l="l"/>
            <a:pathLst>
              <a:path h="6068448" w="7984799">
                <a:moveTo>
                  <a:pt x="0" y="0"/>
                </a:moveTo>
                <a:lnTo>
                  <a:pt x="7984799" y="0"/>
                </a:lnTo>
                <a:lnTo>
                  <a:pt x="7984799" y="6068447"/>
                </a:lnTo>
                <a:lnTo>
                  <a:pt x="0" y="6068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311952" y="1028700"/>
            <a:ext cx="11664095" cy="7289344"/>
          </a:xfrm>
          <a:custGeom>
            <a:avLst/>
            <a:gdLst/>
            <a:ahLst/>
            <a:cxnLst/>
            <a:rect r="r" b="b" t="t" l="l"/>
            <a:pathLst>
              <a:path h="7289344" w="11664095">
                <a:moveTo>
                  <a:pt x="0" y="0"/>
                </a:moveTo>
                <a:lnTo>
                  <a:pt x="11664096" y="0"/>
                </a:lnTo>
                <a:lnTo>
                  <a:pt x="11664096" y="7289344"/>
                </a:lnTo>
                <a:lnTo>
                  <a:pt x="0" y="7289344"/>
                </a:lnTo>
                <a:lnTo>
                  <a:pt x="0" y="0"/>
                </a:lnTo>
                <a:close/>
              </a:path>
            </a:pathLst>
          </a:custGeom>
          <a:blipFill>
            <a:blip r:embed="rId4"/>
            <a:stretch>
              <a:fillRect l="-20978" t="-15001" r="-26531" b="-17770"/>
            </a:stretch>
          </a:blipFill>
        </p:spPr>
      </p:sp>
      <p:sp>
        <p:nvSpPr>
          <p:cNvPr name="TextBox 7" id="7"/>
          <p:cNvSpPr txBox="true"/>
          <p:nvPr/>
        </p:nvSpPr>
        <p:spPr>
          <a:xfrm rot="0">
            <a:off x="7324249" y="120651"/>
            <a:ext cx="3639503" cy="688974"/>
          </a:xfrm>
          <a:prstGeom prst="rect">
            <a:avLst/>
          </a:prstGeom>
        </p:spPr>
        <p:txBody>
          <a:bodyPr anchor="t" rtlCol="false" tIns="0" lIns="0" bIns="0" rIns="0">
            <a:spAutoFit/>
          </a:bodyPr>
          <a:lstStyle/>
          <a:p>
            <a:pPr algn="ctr">
              <a:lnSpc>
                <a:spcPts val="5600"/>
              </a:lnSpc>
            </a:pPr>
            <a:r>
              <a:rPr lang="en-US" sz="4000" b="true">
                <a:solidFill>
                  <a:srgbClr val="000000"/>
                </a:solidFill>
                <a:latin typeface="Canva Sans Bold"/>
                <a:ea typeface="Canva Sans Bold"/>
                <a:cs typeface="Canva Sans Bold"/>
                <a:sym typeface="Canva Sans Bold"/>
              </a:rPr>
              <a:t>Error Handling</a:t>
            </a:r>
          </a:p>
        </p:txBody>
      </p:sp>
      <p:sp>
        <p:nvSpPr>
          <p:cNvPr name="AutoShape 8" id="8"/>
          <p:cNvSpPr/>
          <p:nvPr/>
        </p:nvSpPr>
        <p:spPr>
          <a:xfrm flipH="true" flipV="true">
            <a:off x="10693416" y="5586762"/>
            <a:ext cx="4666636" cy="733012"/>
          </a:xfrm>
          <a:prstGeom prst="line">
            <a:avLst/>
          </a:prstGeom>
          <a:ln cap="flat" w="38100">
            <a:solidFill>
              <a:srgbClr val="FF0000"/>
            </a:solidFill>
            <a:prstDash val="solid"/>
            <a:headEnd type="none" len="sm" w="sm"/>
            <a:tailEnd type="triangle" len="med" w="lg"/>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422757">
            <a:off x="-2807743" y="6615683"/>
            <a:ext cx="7984799" cy="6068448"/>
          </a:xfrm>
          <a:custGeom>
            <a:avLst/>
            <a:gdLst/>
            <a:ahLst/>
            <a:cxnLst/>
            <a:rect r="r" b="b" t="t" l="l"/>
            <a:pathLst>
              <a:path h="6068448" w="7984799">
                <a:moveTo>
                  <a:pt x="0" y="0"/>
                </a:moveTo>
                <a:lnTo>
                  <a:pt x="7984799" y="0"/>
                </a:lnTo>
                <a:lnTo>
                  <a:pt x="7984799" y="6068448"/>
                </a:lnTo>
                <a:lnTo>
                  <a:pt x="0" y="6068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827211">
            <a:off x="14626205" y="-3081016"/>
            <a:ext cx="7984799" cy="6068448"/>
          </a:xfrm>
          <a:custGeom>
            <a:avLst/>
            <a:gdLst/>
            <a:ahLst/>
            <a:cxnLst/>
            <a:rect r="r" b="b" t="t" l="l"/>
            <a:pathLst>
              <a:path h="6068448" w="7984799">
                <a:moveTo>
                  <a:pt x="0" y="0"/>
                </a:moveTo>
                <a:lnTo>
                  <a:pt x="7984799" y="0"/>
                </a:lnTo>
                <a:lnTo>
                  <a:pt x="7984799" y="6068447"/>
                </a:lnTo>
                <a:lnTo>
                  <a:pt x="0" y="6068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294240" y="1028700"/>
            <a:ext cx="11699521" cy="7292676"/>
          </a:xfrm>
          <a:custGeom>
            <a:avLst/>
            <a:gdLst/>
            <a:ahLst/>
            <a:cxnLst/>
            <a:rect r="r" b="b" t="t" l="l"/>
            <a:pathLst>
              <a:path h="7292676" w="11699521">
                <a:moveTo>
                  <a:pt x="0" y="0"/>
                </a:moveTo>
                <a:lnTo>
                  <a:pt x="11699520" y="0"/>
                </a:lnTo>
                <a:lnTo>
                  <a:pt x="11699520" y="7292676"/>
                </a:lnTo>
                <a:lnTo>
                  <a:pt x="0" y="7292676"/>
                </a:lnTo>
                <a:lnTo>
                  <a:pt x="0" y="0"/>
                </a:lnTo>
                <a:close/>
              </a:path>
            </a:pathLst>
          </a:custGeom>
          <a:blipFill>
            <a:blip r:embed="rId4"/>
            <a:stretch>
              <a:fillRect l="-20806" t="-15206" r="-26586" b="-17802"/>
            </a:stretch>
          </a:blipFill>
        </p:spPr>
      </p:sp>
      <p:sp>
        <p:nvSpPr>
          <p:cNvPr name="TextBox 5" id="5"/>
          <p:cNvSpPr txBox="true"/>
          <p:nvPr/>
        </p:nvSpPr>
        <p:spPr>
          <a:xfrm rot="0">
            <a:off x="7682151" y="149226"/>
            <a:ext cx="2923699" cy="688974"/>
          </a:xfrm>
          <a:prstGeom prst="rect">
            <a:avLst/>
          </a:prstGeom>
        </p:spPr>
        <p:txBody>
          <a:bodyPr anchor="t" rtlCol="false" tIns="0" lIns="0" bIns="0" rIns="0">
            <a:spAutoFit/>
          </a:bodyPr>
          <a:lstStyle/>
          <a:p>
            <a:pPr algn="ctr">
              <a:lnSpc>
                <a:spcPts val="5600"/>
              </a:lnSpc>
            </a:pPr>
            <a:r>
              <a:rPr lang="en-US" sz="4000" b="true">
                <a:solidFill>
                  <a:srgbClr val="000000"/>
                </a:solidFill>
                <a:latin typeface="Canva Sans Bold"/>
                <a:ea typeface="Canva Sans Bold"/>
                <a:cs typeface="Canva Sans Bold"/>
                <a:sym typeface="Canva Sans Bold"/>
              </a:rPr>
              <a:t>Menu Items</a:t>
            </a:r>
          </a:p>
        </p:txBody>
      </p:sp>
      <p:sp>
        <p:nvSpPr>
          <p:cNvPr name="TextBox 6" id="6"/>
          <p:cNvSpPr txBox="true"/>
          <p:nvPr/>
        </p:nvSpPr>
        <p:spPr>
          <a:xfrm rot="0">
            <a:off x="3294240" y="8445201"/>
            <a:ext cx="11699521" cy="17805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We can input quantities for menu items like snacks and beverages which are used to calculate taxes and total bill amount.</a:t>
            </a:r>
          </a:p>
        </p:txBody>
      </p:sp>
      <p:sp>
        <p:nvSpPr>
          <p:cNvPr name="AutoShape 7" id="7"/>
          <p:cNvSpPr/>
          <p:nvPr/>
        </p:nvSpPr>
        <p:spPr>
          <a:xfrm flipV="true">
            <a:off x="2430097" y="6239044"/>
            <a:ext cx="3452727" cy="424212"/>
          </a:xfrm>
          <a:prstGeom prst="line">
            <a:avLst/>
          </a:prstGeom>
          <a:ln cap="flat" w="38100">
            <a:solidFill>
              <a:srgbClr val="FF0000"/>
            </a:solidFill>
            <a:prstDash val="solid"/>
            <a:headEnd type="none" len="sm" w="sm"/>
            <a:tailEnd type="triangle" len="med" w="lg"/>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422757">
            <a:off x="-2807743" y="6615683"/>
            <a:ext cx="7984799" cy="6068448"/>
          </a:xfrm>
          <a:custGeom>
            <a:avLst/>
            <a:gdLst/>
            <a:ahLst/>
            <a:cxnLst/>
            <a:rect r="r" b="b" t="t" l="l"/>
            <a:pathLst>
              <a:path h="6068448" w="7984799">
                <a:moveTo>
                  <a:pt x="0" y="0"/>
                </a:moveTo>
                <a:lnTo>
                  <a:pt x="7984799" y="0"/>
                </a:lnTo>
                <a:lnTo>
                  <a:pt x="7984799" y="6068448"/>
                </a:lnTo>
                <a:lnTo>
                  <a:pt x="0" y="6068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827211">
            <a:off x="14626205" y="-3081016"/>
            <a:ext cx="7984799" cy="6068448"/>
          </a:xfrm>
          <a:custGeom>
            <a:avLst/>
            <a:gdLst/>
            <a:ahLst/>
            <a:cxnLst/>
            <a:rect r="r" b="b" t="t" l="l"/>
            <a:pathLst>
              <a:path h="6068448" w="7984799">
                <a:moveTo>
                  <a:pt x="0" y="0"/>
                </a:moveTo>
                <a:lnTo>
                  <a:pt x="7984799" y="0"/>
                </a:lnTo>
                <a:lnTo>
                  <a:pt x="7984799" y="6068447"/>
                </a:lnTo>
                <a:lnTo>
                  <a:pt x="0" y="6068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295532" y="1028700"/>
            <a:ext cx="11696936" cy="7291065"/>
          </a:xfrm>
          <a:custGeom>
            <a:avLst/>
            <a:gdLst/>
            <a:ahLst/>
            <a:cxnLst/>
            <a:rect r="r" b="b" t="t" l="l"/>
            <a:pathLst>
              <a:path h="7291065" w="11696936">
                <a:moveTo>
                  <a:pt x="0" y="0"/>
                </a:moveTo>
                <a:lnTo>
                  <a:pt x="11696936" y="0"/>
                </a:lnTo>
                <a:lnTo>
                  <a:pt x="11696936" y="7291065"/>
                </a:lnTo>
                <a:lnTo>
                  <a:pt x="0" y="7291065"/>
                </a:lnTo>
                <a:lnTo>
                  <a:pt x="0" y="0"/>
                </a:lnTo>
                <a:close/>
              </a:path>
            </a:pathLst>
          </a:custGeom>
          <a:blipFill>
            <a:blip r:embed="rId4"/>
            <a:stretch>
              <a:fillRect l="-20806" t="-15206" r="-26586" b="-17802"/>
            </a:stretch>
          </a:blipFill>
        </p:spPr>
      </p:sp>
      <p:sp>
        <p:nvSpPr>
          <p:cNvPr name="TextBox 5" id="5"/>
          <p:cNvSpPr txBox="true"/>
          <p:nvPr/>
        </p:nvSpPr>
        <p:spPr>
          <a:xfrm rot="0">
            <a:off x="7278469" y="206375"/>
            <a:ext cx="3731062" cy="679450"/>
          </a:xfrm>
          <a:prstGeom prst="rect">
            <a:avLst/>
          </a:prstGeom>
        </p:spPr>
        <p:txBody>
          <a:bodyPr anchor="t" rtlCol="false" tIns="0" lIns="0" bIns="0" rIns="0">
            <a:spAutoFit/>
          </a:bodyPr>
          <a:lstStyle/>
          <a:p>
            <a:pPr algn="ctr">
              <a:lnSpc>
                <a:spcPts val="5599"/>
              </a:lnSpc>
            </a:pPr>
            <a:r>
              <a:rPr lang="en-US" sz="3999" b="true">
                <a:solidFill>
                  <a:srgbClr val="000000"/>
                </a:solidFill>
                <a:latin typeface="Canva Sans Bold"/>
                <a:ea typeface="Canva Sans Bold"/>
                <a:cs typeface="Canva Sans Bold"/>
                <a:sym typeface="Canva Sans Bold"/>
              </a:rPr>
              <a:t>Bill Generation</a:t>
            </a:r>
          </a:p>
        </p:txBody>
      </p:sp>
      <p:sp>
        <p:nvSpPr>
          <p:cNvPr name="TextBox 6" id="6"/>
          <p:cNvSpPr txBox="true"/>
          <p:nvPr/>
        </p:nvSpPr>
        <p:spPr>
          <a:xfrm rot="0">
            <a:off x="3295532" y="8395965"/>
            <a:ext cx="11696936" cy="17805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The system calculates items prices, taxes, final total amount and displays a bill after clicking the onTotal button.</a:t>
            </a:r>
          </a:p>
        </p:txBody>
      </p:sp>
      <p:sp>
        <p:nvSpPr>
          <p:cNvPr name="AutoShape 7" id="7"/>
          <p:cNvSpPr/>
          <p:nvPr/>
        </p:nvSpPr>
        <p:spPr>
          <a:xfrm flipH="true" flipV="true">
            <a:off x="12694187" y="7597460"/>
            <a:ext cx="3127933" cy="864051"/>
          </a:xfrm>
          <a:prstGeom prst="line">
            <a:avLst/>
          </a:prstGeom>
          <a:ln cap="flat" w="38100">
            <a:solidFill>
              <a:srgbClr val="FF0000"/>
            </a:solidFill>
            <a:prstDash val="solid"/>
            <a:headEnd type="none" len="sm" w="sm"/>
            <a:tailEnd type="triangle" len="med" w="lg"/>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422757">
            <a:off x="-2807743" y="6615683"/>
            <a:ext cx="7984799" cy="6068448"/>
          </a:xfrm>
          <a:custGeom>
            <a:avLst/>
            <a:gdLst/>
            <a:ahLst/>
            <a:cxnLst/>
            <a:rect r="r" b="b" t="t" l="l"/>
            <a:pathLst>
              <a:path h="6068448" w="7984799">
                <a:moveTo>
                  <a:pt x="0" y="0"/>
                </a:moveTo>
                <a:lnTo>
                  <a:pt x="7984799" y="0"/>
                </a:lnTo>
                <a:lnTo>
                  <a:pt x="7984799" y="6068448"/>
                </a:lnTo>
                <a:lnTo>
                  <a:pt x="0" y="6068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827211">
            <a:off x="14626205" y="-3081016"/>
            <a:ext cx="7984799" cy="6068448"/>
          </a:xfrm>
          <a:custGeom>
            <a:avLst/>
            <a:gdLst/>
            <a:ahLst/>
            <a:cxnLst/>
            <a:rect r="r" b="b" t="t" l="l"/>
            <a:pathLst>
              <a:path h="6068448" w="7984799">
                <a:moveTo>
                  <a:pt x="0" y="0"/>
                </a:moveTo>
                <a:lnTo>
                  <a:pt x="7984799" y="0"/>
                </a:lnTo>
                <a:lnTo>
                  <a:pt x="7984799" y="6068447"/>
                </a:lnTo>
                <a:lnTo>
                  <a:pt x="0" y="6068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295375" y="1028700"/>
            <a:ext cx="11697250" cy="7325130"/>
          </a:xfrm>
          <a:custGeom>
            <a:avLst/>
            <a:gdLst/>
            <a:ahLst/>
            <a:cxnLst/>
            <a:rect r="r" b="b" t="t" l="l"/>
            <a:pathLst>
              <a:path h="7325130" w="11697250">
                <a:moveTo>
                  <a:pt x="0" y="0"/>
                </a:moveTo>
                <a:lnTo>
                  <a:pt x="11697250" y="0"/>
                </a:lnTo>
                <a:lnTo>
                  <a:pt x="11697250" y="7325130"/>
                </a:lnTo>
                <a:lnTo>
                  <a:pt x="0" y="7325130"/>
                </a:lnTo>
                <a:lnTo>
                  <a:pt x="0" y="0"/>
                </a:lnTo>
                <a:close/>
              </a:path>
            </a:pathLst>
          </a:custGeom>
          <a:blipFill>
            <a:blip r:embed="rId4"/>
            <a:stretch>
              <a:fillRect l="-21135" t="-14835" r="-26942" b="-18173"/>
            </a:stretch>
          </a:blipFill>
        </p:spPr>
      </p:sp>
      <p:sp>
        <p:nvSpPr>
          <p:cNvPr name="TextBox 5" id="5"/>
          <p:cNvSpPr txBox="true"/>
          <p:nvPr/>
        </p:nvSpPr>
        <p:spPr>
          <a:xfrm rot="0">
            <a:off x="6772632" y="158750"/>
            <a:ext cx="4742736" cy="679450"/>
          </a:xfrm>
          <a:prstGeom prst="rect">
            <a:avLst/>
          </a:prstGeom>
        </p:spPr>
        <p:txBody>
          <a:bodyPr anchor="t" rtlCol="false" tIns="0" lIns="0" bIns="0" rIns="0">
            <a:spAutoFit/>
          </a:bodyPr>
          <a:lstStyle/>
          <a:p>
            <a:pPr algn="ctr">
              <a:lnSpc>
                <a:spcPts val="5599"/>
              </a:lnSpc>
            </a:pPr>
            <a:r>
              <a:rPr lang="en-US" sz="3999" b="true">
                <a:solidFill>
                  <a:srgbClr val="000000"/>
                </a:solidFill>
                <a:latin typeface="Canva Sans Bold"/>
                <a:ea typeface="Canva Sans Bold"/>
                <a:cs typeface="Canva Sans Bold"/>
                <a:sym typeface="Canva Sans Bold"/>
              </a:rPr>
              <a:t>Clear Functionality</a:t>
            </a:r>
          </a:p>
        </p:txBody>
      </p:sp>
      <p:sp>
        <p:nvSpPr>
          <p:cNvPr name="TextBox 6" id="6"/>
          <p:cNvSpPr txBox="true"/>
          <p:nvPr/>
        </p:nvSpPr>
        <p:spPr>
          <a:xfrm rot="0">
            <a:off x="3295375" y="8477655"/>
            <a:ext cx="11697250"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The Clear button resets all fields so a new order can be entered quickly and easily.</a:t>
            </a:r>
          </a:p>
        </p:txBody>
      </p:sp>
      <p:sp>
        <p:nvSpPr>
          <p:cNvPr name="AutoShape 7" id="7"/>
          <p:cNvSpPr/>
          <p:nvPr/>
        </p:nvSpPr>
        <p:spPr>
          <a:xfrm flipH="true" flipV="true">
            <a:off x="14258128" y="7610204"/>
            <a:ext cx="2372154" cy="725409"/>
          </a:xfrm>
          <a:prstGeom prst="line">
            <a:avLst/>
          </a:prstGeom>
          <a:ln cap="flat" w="38100">
            <a:solidFill>
              <a:srgbClr val="FF0000"/>
            </a:solidFill>
            <a:prstDash val="solid"/>
            <a:headEnd type="none" len="sm" w="sm"/>
            <a:tailEnd type="triangle" len="med" w="lg"/>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422757">
            <a:off x="-2807743" y="6615683"/>
            <a:ext cx="7984799" cy="6068448"/>
          </a:xfrm>
          <a:custGeom>
            <a:avLst/>
            <a:gdLst/>
            <a:ahLst/>
            <a:cxnLst/>
            <a:rect r="r" b="b" t="t" l="l"/>
            <a:pathLst>
              <a:path h="6068448" w="7984799">
                <a:moveTo>
                  <a:pt x="0" y="0"/>
                </a:moveTo>
                <a:lnTo>
                  <a:pt x="7984799" y="0"/>
                </a:lnTo>
                <a:lnTo>
                  <a:pt x="7984799" y="6068448"/>
                </a:lnTo>
                <a:lnTo>
                  <a:pt x="0" y="6068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827211">
            <a:off x="14626205" y="-3081016"/>
            <a:ext cx="7984799" cy="6068448"/>
          </a:xfrm>
          <a:custGeom>
            <a:avLst/>
            <a:gdLst/>
            <a:ahLst/>
            <a:cxnLst/>
            <a:rect r="r" b="b" t="t" l="l"/>
            <a:pathLst>
              <a:path h="6068448" w="7984799">
                <a:moveTo>
                  <a:pt x="0" y="0"/>
                </a:moveTo>
                <a:lnTo>
                  <a:pt x="7984799" y="0"/>
                </a:lnTo>
                <a:lnTo>
                  <a:pt x="7984799" y="6068447"/>
                </a:lnTo>
                <a:lnTo>
                  <a:pt x="0" y="6068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394299" y="885825"/>
            <a:ext cx="9499402" cy="1203321"/>
          </a:xfrm>
          <a:prstGeom prst="rect">
            <a:avLst/>
          </a:prstGeom>
        </p:spPr>
        <p:txBody>
          <a:bodyPr anchor="t" rtlCol="false" tIns="0" lIns="0" bIns="0" rIns="0">
            <a:spAutoFit/>
          </a:bodyPr>
          <a:lstStyle/>
          <a:p>
            <a:pPr algn="ctr">
              <a:lnSpc>
                <a:spcPts val="9800"/>
              </a:lnSpc>
            </a:pPr>
            <a:r>
              <a:rPr lang="en-US" sz="7000" b="true">
                <a:solidFill>
                  <a:srgbClr val="000000"/>
                </a:solidFill>
                <a:latin typeface="Canva Sans Bold"/>
                <a:ea typeface="Canva Sans Bold"/>
                <a:cs typeface="Canva Sans Bold"/>
                <a:sym typeface="Canva Sans Bold"/>
              </a:rPr>
              <a:t>Features and Benefits</a:t>
            </a:r>
          </a:p>
        </p:txBody>
      </p:sp>
      <p:sp>
        <p:nvSpPr>
          <p:cNvPr name="TextBox 5" id="5"/>
          <p:cNvSpPr txBox="true"/>
          <p:nvPr/>
        </p:nvSpPr>
        <p:spPr>
          <a:xfrm rot="0">
            <a:off x="3036927" y="3019742"/>
            <a:ext cx="12214146" cy="41808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The Billing System is designed to automate crucial billing processes such as providing fast and accurate calculations and generating bills in real time. It also applies taxes automatically and offers an easy to use interface which significantly decrease the possibility of human error. All of these features improve transaction efficiency and customer satisfaction.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DAGX4QHV8As</dc:identifier>
  <dcterms:modified xsi:type="dcterms:W3CDTF">2011-08-01T06:04:30Z</dcterms:modified>
  <cp:revision>1</cp:revision>
  <dc:title>Simple Billing System</dc:title>
</cp:coreProperties>
</file>