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8" r:id="rId1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07C9A-EDB5-4C0A-BCFE-81AAF613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00B0C-2831-4624-A5D3-43F42D30B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ABA9-0C2F-480A-B554-A457296C3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A01-5457-4975-8BF5-D0EAD49D5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BB95-9755-4BC6-8051-C2B8CF54F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840631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Industry Oriented Hands on Experience (CS-253)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Crime Rate Analysis and Prediction using Machine Learning</a:t>
            </a:r>
            <a:endParaRPr lang="en-US" sz="2400" b="1" i="1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</a:b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Shriyanvi Tiwari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2110991333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Dr. Gurpreet Singh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D4073-B4BB-D180-21D1-DCE8511E7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FF0FC29E-B924-49E8-9E24-DCF1C5BD7B5D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Streamlit Dashboard</a:t>
            </a:r>
            <a:endParaRPr kumimoji="0" lang="en-US" sz="3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E1326B74-175B-9BF4-4DB0-3F3579DFCA7F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FEEEE-7AC5-48A9-86F4-13448BE87B58}" type="slidenum"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8832306C-946A-418D-8D9B-98C9E6DFE244}"/>
              </a:ext>
            </a:extLst>
          </p:cNvPr>
          <p:cNvSpPr txBox="1"/>
          <p:nvPr/>
        </p:nvSpPr>
        <p:spPr>
          <a:xfrm>
            <a:off x="290391" y="1841046"/>
            <a:ext cx="3333958" cy="3006937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Dashboard Features: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Interactive year selector (2023-2030)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Predicted crime number shown on-screen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Line chart of past crime trends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Local web app viewable in browser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11353-D58C-B811-1BBA-6F77B698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893" y="1619103"/>
            <a:ext cx="4583716" cy="36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3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4C6A2-A88A-2191-E896-B0E085B67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7C1CCEB2-41C7-0050-6DF8-65B2CA3222A6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0" lang="en-US" sz="3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ECEE8D19-DCBE-4ED0-ED48-E7B9F523D7D5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FEEEE-7AC5-48A9-86F4-13448BE87B58}" type="slidenum"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760B3594-7F4A-AEAF-6837-5D076904E0C9}"/>
              </a:ext>
            </a:extLst>
          </p:cNvPr>
          <p:cNvSpPr txBox="1"/>
          <p:nvPr/>
        </p:nvSpPr>
        <p:spPr>
          <a:xfrm>
            <a:off x="292608" y="1589447"/>
            <a:ext cx="4503836" cy="451104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Project demonstrates how ML can be used to study and forecast crime trends.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Simple and interpretable dashboard interface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Useful for data-driven decision-making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Achievements: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Cleaned Raw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Built regression model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Predicted future trends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Developed user-facing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7DC30-EF93-FE94-5A6B-080373E94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763" y="2128058"/>
            <a:ext cx="4097499" cy="32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7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36976-AFB0-3726-2A90-830A5877B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DBCC8817-AF2F-E5C3-C0DA-B9B3B648774D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kumimoji="0" lang="en-US" sz="3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4630C397-3879-CF4A-6278-EC1F80D65BBA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FEEEE-7AC5-48A9-86F4-13448BE87B58}" type="slidenum"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17C4A515-75E4-B1D7-7B17-2C32A81CF9AE}"/>
              </a:ext>
            </a:extLst>
          </p:cNvPr>
          <p:cNvSpPr txBox="1"/>
          <p:nvPr/>
        </p:nvSpPr>
        <p:spPr>
          <a:xfrm>
            <a:off x="597408" y="2162471"/>
            <a:ext cx="7498080" cy="2799673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Potential Enhancements: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Add state-wise and crime category- wise analysis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Use deep-learning (e.g., LSTM) for long-term predictions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Include real-time data from APIs (e.g., police, news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IoT)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417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8BA0A-5A53-9D5A-3D94-C382D2F66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613241E4-9BC9-2710-46CB-3613948178F1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kumimoji="0" lang="en-US" sz="3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20DD4696-8380-50E4-8071-FC0323415D97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FEEEE-7AC5-48A9-86F4-13448BE87B58}" type="slidenum"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8A6E3DF6-F200-DACF-4CB2-8540CDAFB609}"/>
              </a:ext>
            </a:extLst>
          </p:cNvPr>
          <p:cNvSpPr txBox="1"/>
          <p:nvPr/>
        </p:nvSpPr>
        <p:spPr>
          <a:xfrm>
            <a:off x="390144" y="1845479"/>
            <a:ext cx="8034528" cy="451104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National Crime Records Bureau Reports (2022)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Scikit-learn Documentation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Streamlit</a:t>
            </a: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 Docs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Python Libraries – pandas, matplotlib, seaborn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34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14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4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0" y="2005029"/>
            <a:ext cx="4673969" cy="353541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4254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Crime is a growing social concern requiring strategic intervention.</a:t>
            </a:r>
          </a:p>
          <a:p>
            <a:pPr marL="4254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historical crime data can help identify patterns and future risks.</a:t>
            </a:r>
          </a:p>
          <a:p>
            <a:pPr marL="4254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uses machine learning to forecast crime trends in India.</a:t>
            </a:r>
          </a:p>
          <a:p>
            <a:pPr marL="425450" lvl="0" indent="-28575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tken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NCRB Crime Reports (1981-2022)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6A21BF-3C6E-4507-2C62-A86F8FD71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111" y="2005029"/>
            <a:ext cx="3643093" cy="28479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7A8B7-36F5-B960-52AB-F819C2F12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12ECB6BE-BA25-FD77-8701-C619EC50D50B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</a:t>
            </a:r>
            <a:endParaRPr kumimoji="0" lang="en-US" sz="3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3B2EC7CA-154C-0166-92FD-012B0D768E91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FEEEE-7AC5-48A9-86F4-13448BE87B58}" type="slidenum"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ADB0618A-D2CB-FCA0-B870-7F102DF4717F}"/>
              </a:ext>
            </a:extLst>
          </p:cNvPr>
          <p:cNvSpPr txBox="1"/>
          <p:nvPr/>
        </p:nvSpPr>
        <p:spPr>
          <a:xfrm>
            <a:off x="256032" y="1402080"/>
            <a:ext cx="4181856" cy="451104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Problem Statement: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India faces a complex crime landscape – predicting future trends is essential for prevention.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Objectives: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Analyze long-term crime incidence data.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Visualize trends in reported crime.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Predict future crime numbers using ML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Develop a dashboard for public interaction.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5F97F9-9ED9-FB37-8A0F-4C76A109D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955" y="1577225"/>
            <a:ext cx="3876395" cy="30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5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77316-CABC-C5D6-45B9-1BE6241F6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C20BCEBB-A2CB-5E93-FCF9-1820C6C93C67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  <a:endParaRPr kumimoji="0" lang="en-US" sz="3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8A73C146-9594-86A2-BCA4-B9BBFED5471E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FEEEE-7AC5-48A9-86F4-13448BE87B58}" type="slidenum"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829D7550-32A3-D214-95C0-C220146ADDCE}"/>
              </a:ext>
            </a:extLst>
          </p:cNvPr>
          <p:cNvSpPr txBox="1"/>
          <p:nvPr/>
        </p:nvSpPr>
        <p:spPr>
          <a:xfrm>
            <a:off x="97536" y="1938528"/>
            <a:ext cx="5059680" cy="414527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Source: 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National Crime Records Bureau(NCRB), Volume 1 (2022)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Format: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Originally in PDF -&gt; Converted to CSV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Fields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: Year, Crime, Crime Incidence, Crime Rate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Years Covered 1981-2022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Preprocessing: 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Removed totals,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nulls, and reformatted headers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29B5C-A52A-8A23-0615-1FC970A2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60" y="1446304"/>
            <a:ext cx="3424367" cy="39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0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45767-DA68-2661-C43E-0A0F1925E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412D1EF3-B7E4-1FF3-3D7F-193139E47622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kumimoji="0" lang="en-US" sz="3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7CC796D3-A6E6-D44D-9CFA-06FA98208C2B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FEEEE-7AC5-48A9-86F4-13448BE87B58}" type="slidenum"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B4490EED-4736-1511-B5EB-1D4BD18A69BA}"/>
              </a:ext>
            </a:extLst>
          </p:cNvPr>
          <p:cNvSpPr txBox="1"/>
          <p:nvPr/>
        </p:nvSpPr>
        <p:spPr>
          <a:xfrm>
            <a:off x="259201" y="1723561"/>
            <a:ext cx="4663440" cy="463295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Language: Python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Libraries: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Pandas- </a:t>
            </a:r>
            <a:r>
              <a:rPr kumimoji="0" lang="en-US" sz="20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data loading &amp; cleaning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Matplotlib &amp; seaborn –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data visualization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Scikit-learn –</a:t>
            </a:r>
            <a:r>
              <a:rPr kumimoji="0" lang="en-US" sz="20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regression model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b="1" spc="-1" dirty="0" err="1">
                <a:solidFill>
                  <a:srgbClr val="000000"/>
                </a:solidFill>
                <a:latin typeface="Calibri"/>
              </a:rPr>
              <a:t>Streamlit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dashboard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IDE: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Jupyter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Notebook + Anaconda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App Type: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Local web-based dashboard</a:t>
            </a:r>
          </a:p>
          <a:p>
            <a:pPr lvl="1"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E1B87-50EB-FAC5-7490-D7782FFF4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068" y="1878676"/>
            <a:ext cx="4071731" cy="28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7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6D2AC-8DDE-1447-AFD5-5F8AE7ED6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33091C42-7FAB-6949-E6E0-413EEFB59B23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Process</a:t>
            </a:r>
            <a:endParaRPr kumimoji="0" lang="en-US" sz="3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8463AB99-D8BF-8D8B-51C1-7AB730042FCD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FEEEE-7AC5-48A9-86F4-13448BE87B58}" type="slidenum"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46006599-3974-701D-B323-A526A107DDFA}"/>
              </a:ext>
            </a:extLst>
          </p:cNvPr>
          <p:cNvSpPr txBox="1"/>
          <p:nvPr/>
        </p:nvSpPr>
        <p:spPr>
          <a:xfrm>
            <a:off x="-118751" y="2113705"/>
            <a:ext cx="5446656" cy="3311735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Extracted data table from volume 1 PDF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Dropped unnecessary rows and empty columns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Renamed columns to: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	Year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	Crime Incidence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	Crime Rate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Converted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data types for numerical analysis</a:t>
            </a:r>
            <a:endParaRPr kumimoji="0" lang="en-US" sz="20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1C721-047E-8C9E-E2F2-AEB0E966D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627" y="1911927"/>
            <a:ext cx="3787802" cy="33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9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56CB7-265A-BF34-82CE-55A956A1B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3EBD91DB-F33E-8858-570D-ED6B312374B7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kumimoji="0" lang="en-US" sz="3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8AC78DD3-EF38-23B8-004D-C8FAD5D00CA8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FEEEE-7AC5-48A9-86F4-13448BE87B58}" type="slidenum"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0A441863-D0FB-5114-44E3-6987491D2DE2}"/>
              </a:ext>
            </a:extLst>
          </p:cNvPr>
          <p:cNvSpPr txBox="1"/>
          <p:nvPr/>
        </p:nvSpPr>
        <p:spPr>
          <a:xfrm>
            <a:off x="-118751" y="2036065"/>
            <a:ext cx="4995551" cy="3389376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Insights gained: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Crime Incidence has shown a steady upward trend.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Crime rate per 100,000 population varies year by year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Visualization types used: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	Line plots for trends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	Bar plots for top 5 and bottom 5 years</a:t>
            </a:r>
            <a:endParaRPr kumimoji="0" lang="en-US" sz="200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43820-94A2-A437-2EB0-30348126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138" y="1806777"/>
            <a:ext cx="4026931" cy="32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6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29176-C276-3DA9-2928-F729D1AD2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1990D00F-D069-F6DB-B46B-796A8843A7D0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  <a:endParaRPr kumimoji="0" lang="en-US" sz="3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9D26F732-7D54-6544-9589-41ABF4FE9EB6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FEEEE-7AC5-48A9-86F4-13448BE87B58}" type="slidenum"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5E4A3232-654A-416A-4EEA-4DFB01E1DEEA}"/>
              </a:ext>
            </a:extLst>
          </p:cNvPr>
          <p:cNvSpPr txBox="1"/>
          <p:nvPr/>
        </p:nvSpPr>
        <p:spPr>
          <a:xfrm>
            <a:off x="-130942" y="1943017"/>
            <a:ext cx="4428624" cy="405045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Model Used: 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Linear Regression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Input: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Year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Output: 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Predicted Crime Incidence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Steps: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Data split into training/testing sets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Model training using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LinearRegression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() from  scikit-learn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Evaluated using </a:t>
            </a:r>
            <a:r>
              <a:rPr lang="en-US" sz="2000" dirty="0"/>
              <a:t>R²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score &amp; Mean Squared Error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EEA56-71DE-DD92-5E97-537D21FA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316" y="2025586"/>
            <a:ext cx="4051554" cy="32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2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54D5B-12BE-1543-B005-21EDE8CE2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C21B7692-3171-20B3-0D5A-45C7E54C5C0A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Prediction</a:t>
            </a:r>
            <a:endParaRPr kumimoji="0" lang="en-US" sz="3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1C064252-BB8D-63D4-587E-3651E57E7654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4FEEEE-7AC5-48A9-86F4-13448BE87B58}" type="slidenum">
              <a:rPr kumimoji="0" lang="en-US" sz="12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MS PGothic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329BC78-2BF5-477F-AD47-F4A2C47349CB}"/>
              </a:ext>
            </a:extLst>
          </p:cNvPr>
          <p:cNvSpPr txBox="1"/>
          <p:nvPr/>
        </p:nvSpPr>
        <p:spPr>
          <a:xfrm>
            <a:off x="390144" y="1845479"/>
            <a:ext cx="4181856" cy="451104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Results: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R² Score: ~0.95</a:t>
            </a: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MSE: Low – indicating good fit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spc="-1" dirty="0">
              <a:solidFill>
                <a:srgbClr val="000000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Predictions: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2023: ~3.6 million crimes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2024: ~3.7 million crimes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Model forecasts continued rise in crime numbers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CD0E95-9594-EE8F-EF04-1EF8E210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91" y="1762298"/>
            <a:ext cx="4694554" cy="36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5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62A602-78C1-468C-BB25-57CD481DB741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37ED6F0-5E4C-4CD0-9B68-9C53F925A6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DF113-39A2-46D5-BFDA-E63300A9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34823</TotalTime>
  <Words>533</Words>
  <Application>Microsoft Office PowerPoint</Application>
  <PresentationFormat>On-screen Show (4:3)</PresentationFormat>
  <Paragraphs>126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Shriyanvi Tiwari</cp:lastModifiedBy>
  <cp:revision>2300</cp:revision>
  <dcterms:created xsi:type="dcterms:W3CDTF">2010-04-09T07:36:15Z</dcterms:created>
  <dcterms:modified xsi:type="dcterms:W3CDTF">2025-05-16T03:33:08Z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