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1"/>
  </p:notesMasterIdLst>
  <p:sldIdLst>
    <p:sldId id="256" r:id="rId12"/>
    <p:sldId id="274" r:id="rId13"/>
    <p:sldId id="276" r:id="rId14"/>
    <p:sldId id="258" r:id="rId15"/>
    <p:sldId id="264" r:id="rId16"/>
    <p:sldId id="290" r:id="rId17"/>
    <p:sldId id="277" r:id="rId18"/>
    <p:sldId id="292"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yash Kerimane" initials="SK" lastIdx="1" clrIdx="0">
    <p:extLst>
      <p:ext uri="{19B8F6BF-5375-455C-9EA6-DF929625EA0E}">
        <p15:presenceInfo xmlns:p15="http://schemas.microsoft.com/office/powerpoint/2012/main" userId="S::shrkerim@publicisgroupe.net::06ca7f15-88b5-4bce-b3e5-4c2900cb5b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954CF-DDDE-48A1-BEAC-270AE996F8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0C61A6-E921-4019-BC32-6A8CB6A00DEE}">
      <dgm:prSet/>
      <dgm:spPr/>
      <dgm:t>
        <a:bodyPr/>
        <a:lstStyle/>
        <a:p>
          <a:pPr>
            <a:lnSpc>
              <a:spcPct val="100000"/>
            </a:lnSpc>
          </a:pPr>
          <a:r>
            <a:rPr lang="en-US" dirty="0"/>
            <a:t>Banking System is application which will allow employees and customers to perform day to day financial task and not requiring to visit bank.</a:t>
          </a:r>
        </a:p>
      </dgm:t>
    </dgm:pt>
    <dgm:pt modelId="{CEF18308-44A1-429E-81D7-096A6438B3DC}" type="parTrans" cxnId="{1C027382-83DC-47CD-A54A-942A90A6410B}">
      <dgm:prSet/>
      <dgm:spPr/>
      <dgm:t>
        <a:bodyPr/>
        <a:lstStyle/>
        <a:p>
          <a:endParaRPr lang="en-US"/>
        </a:p>
      </dgm:t>
    </dgm:pt>
    <dgm:pt modelId="{22C41C16-8AF4-4268-A8AB-4D95A83C1A22}" type="sibTrans" cxnId="{1C027382-83DC-47CD-A54A-942A90A6410B}">
      <dgm:prSet/>
      <dgm:spPr/>
      <dgm:t>
        <a:bodyPr/>
        <a:lstStyle/>
        <a:p>
          <a:endParaRPr lang="en-US"/>
        </a:p>
      </dgm:t>
    </dgm:pt>
    <dgm:pt modelId="{6B2BE87D-4BFA-4A78-82B8-5480471C502A}">
      <dgm:prSet/>
      <dgm:spPr/>
      <dgm:t>
        <a:bodyPr/>
        <a:lstStyle/>
        <a:p>
          <a:pPr>
            <a:lnSpc>
              <a:spcPct val="100000"/>
            </a:lnSpc>
          </a:pPr>
          <a:r>
            <a:rPr lang="en-US" dirty="0"/>
            <a:t>This application will allow user to operate and monitor their financial status.</a:t>
          </a:r>
        </a:p>
      </dgm:t>
    </dgm:pt>
    <dgm:pt modelId="{C40EB4D4-DA19-4955-8107-C90E0150899E}" type="parTrans" cxnId="{3215AF3C-A187-4FC2-A3D5-591443190017}">
      <dgm:prSet/>
      <dgm:spPr/>
      <dgm:t>
        <a:bodyPr/>
        <a:lstStyle/>
        <a:p>
          <a:endParaRPr lang="en-US"/>
        </a:p>
      </dgm:t>
    </dgm:pt>
    <dgm:pt modelId="{18FB3F85-13E9-44A9-934D-34E57B96868A}" type="sibTrans" cxnId="{3215AF3C-A187-4FC2-A3D5-591443190017}">
      <dgm:prSet/>
      <dgm:spPr/>
      <dgm:t>
        <a:bodyPr/>
        <a:lstStyle/>
        <a:p>
          <a:endParaRPr lang="en-US"/>
        </a:p>
      </dgm:t>
    </dgm:pt>
    <dgm:pt modelId="{47AE822B-AC7C-469E-814B-FCF47AC9F52F}" type="pres">
      <dgm:prSet presAssocID="{8F0954CF-DDDE-48A1-BEAC-270AE996F8B6}" presName="root" presStyleCnt="0">
        <dgm:presLayoutVars>
          <dgm:dir/>
          <dgm:resizeHandles val="exact"/>
        </dgm:presLayoutVars>
      </dgm:prSet>
      <dgm:spPr/>
    </dgm:pt>
    <dgm:pt modelId="{71328715-9710-478E-9D7E-603958B7C04C}" type="pres">
      <dgm:prSet presAssocID="{7A0C61A6-E921-4019-BC32-6A8CB6A00DEE}" presName="compNode" presStyleCnt="0"/>
      <dgm:spPr/>
    </dgm:pt>
    <dgm:pt modelId="{55AD4D3B-E652-4DCB-957B-138D16602956}" type="pres">
      <dgm:prSet presAssocID="{7A0C61A6-E921-4019-BC32-6A8CB6A00DEE}" presName="bgRect" presStyleLbl="bgShp" presStyleIdx="0" presStyleCnt="2"/>
      <dgm:spPr/>
    </dgm:pt>
    <dgm:pt modelId="{B3F2C6A1-E857-45B6-99E8-C1876D37BE9F}" type="pres">
      <dgm:prSet presAssocID="{7A0C61A6-E921-4019-BC32-6A8CB6A00D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6A4954FF-0AFD-4EA7-B149-40C07E9C9CB4}" type="pres">
      <dgm:prSet presAssocID="{7A0C61A6-E921-4019-BC32-6A8CB6A00DEE}" presName="spaceRect" presStyleCnt="0"/>
      <dgm:spPr/>
    </dgm:pt>
    <dgm:pt modelId="{777511C9-3FF1-4CCE-911B-4E93F82803FB}" type="pres">
      <dgm:prSet presAssocID="{7A0C61A6-E921-4019-BC32-6A8CB6A00DEE}" presName="parTx" presStyleLbl="revTx" presStyleIdx="0" presStyleCnt="2">
        <dgm:presLayoutVars>
          <dgm:chMax val="0"/>
          <dgm:chPref val="0"/>
        </dgm:presLayoutVars>
      </dgm:prSet>
      <dgm:spPr/>
    </dgm:pt>
    <dgm:pt modelId="{AE568CDB-7213-4FAC-9013-7F36FB360D3B}" type="pres">
      <dgm:prSet presAssocID="{22C41C16-8AF4-4268-A8AB-4D95A83C1A22}" presName="sibTrans" presStyleCnt="0"/>
      <dgm:spPr/>
    </dgm:pt>
    <dgm:pt modelId="{80B6212E-6278-4742-B37B-D08C26B88922}" type="pres">
      <dgm:prSet presAssocID="{6B2BE87D-4BFA-4A78-82B8-5480471C502A}" presName="compNode" presStyleCnt="0"/>
      <dgm:spPr/>
    </dgm:pt>
    <dgm:pt modelId="{F704F78D-8C1D-4721-8004-F7DF09CFE3F8}" type="pres">
      <dgm:prSet presAssocID="{6B2BE87D-4BFA-4A78-82B8-5480471C502A}" presName="bgRect" presStyleLbl="bgShp" presStyleIdx="1" presStyleCnt="2"/>
      <dgm:spPr/>
    </dgm:pt>
    <dgm:pt modelId="{26969148-2C8A-455F-9A1C-C6096DE76AEE}" type="pres">
      <dgm:prSet presAssocID="{6B2BE87D-4BFA-4A78-82B8-5480471C50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A94AD026-F52D-44C0-96DD-DFECFCAD91FE}" type="pres">
      <dgm:prSet presAssocID="{6B2BE87D-4BFA-4A78-82B8-5480471C502A}" presName="spaceRect" presStyleCnt="0"/>
      <dgm:spPr/>
    </dgm:pt>
    <dgm:pt modelId="{7DBF8B72-0CA5-4A13-820B-38BDFBDBE0A9}" type="pres">
      <dgm:prSet presAssocID="{6B2BE87D-4BFA-4A78-82B8-5480471C502A}" presName="parTx" presStyleLbl="revTx" presStyleIdx="1" presStyleCnt="2">
        <dgm:presLayoutVars>
          <dgm:chMax val="0"/>
          <dgm:chPref val="0"/>
        </dgm:presLayoutVars>
      </dgm:prSet>
      <dgm:spPr/>
    </dgm:pt>
  </dgm:ptLst>
  <dgm:cxnLst>
    <dgm:cxn modelId="{3215AF3C-A187-4FC2-A3D5-591443190017}" srcId="{8F0954CF-DDDE-48A1-BEAC-270AE996F8B6}" destId="{6B2BE87D-4BFA-4A78-82B8-5480471C502A}" srcOrd="1" destOrd="0" parTransId="{C40EB4D4-DA19-4955-8107-C90E0150899E}" sibTransId="{18FB3F85-13E9-44A9-934D-34E57B96868A}"/>
    <dgm:cxn modelId="{C07F7954-260C-4D3E-8D3D-93A3F46F5BE6}" type="presOf" srcId="{6B2BE87D-4BFA-4A78-82B8-5480471C502A}" destId="{7DBF8B72-0CA5-4A13-820B-38BDFBDBE0A9}" srcOrd="0" destOrd="0" presId="urn:microsoft.com/office/officeart/2018/2/layout/IconVerticalSolidList"/>
    <dgm:cxn modelId="{1C027382-83DC-47CD-A54A-942A90A6410B}" srcId="{8F0954CF-DDDE-48A1-BEAC-270AE996F8B6}" destId="{7A0C61A6-E921-4019-BC32-6A8CB6A00DEE}" srcOrd="0" destOrd="0" parTransId="{CEF18308-44A1-429E-81D7-096A6438B3DC}" sibTransId="{22C41C16-8AF4-4268-A8AB-4D95A83C1A22}"/>
    <dgm:cxn modelId="{69075188-5420-4C33-9E20-FE6D02DCD9BF}" type="presOf" srcId="{8F0954CF-DDDE-48A1-BEAC-270AE996F8B6}" destId="{47AE822B-AC7C-469E-814B-FCF47AC9F52F}" srcOrd="0" destOrd="0" presId="urn:microsoft.com/office/officeart/2018/2/layout/IconVerticalSolidList"/>
    <dgm:cxn modelId="{3CEE2BA2-7136-4012-958C-8587274A6AAC}" type="presOf" srcId="{7A0C61A6-E921-4019-BC32-6A8CB6A00DEE}" destId="{777511C9-3FF1-4CCE-911B-4E93F82803FB}" srcOrd="0" destOrd="0" presId="urn:microsoft.com/office/officeart/2018/2/layout/IconVerticalSolidList"/>
    <dgm:cxn modelId="{04D2CCFE-F891-4D01-8CB9-1DA9BC43E6BF}" type="presParOf" srcId="{47AE822B-AC7C-469E-814B-FCF47AC9F52F}" destId="{71328715-9710-478E-9D7E-603958B7C04C}" srcOrd="0" destOrd="0" presId="urn:microsoft.com/office/officeart/2018/2/layout/IconVerticalSolidList"/>
    <dgm:cxn modelId="{74A2F687-C2DB-449D-A2EE-789456EE1951}" type="presParOf" srcId="{71328715-9710-478E-9D7E-603958B7C04C}" destId="{55AD4D3B-E652-4DCB-957B-138D16602956}" srcOrd="0" destOrd="0" presId="urn:microsoft.com/office/officeart/2018/2/layout/IconVerticalSolidList"/>
    <dgm:cxn modelId="{810F1C35-2739-499D-B196-F8B6C5BA704E}" type="presParOf" srcId="{71328715-9710-478E-9D7E-603958B7C04C}" destId="{B3F2C6A1-E857-45B6-99E8-C1876D37BE9F}" srcOrd="1" destOrd="0" presId="urn:microsoft.com/office/officeart/2018/2/layout/IconVerticalSolidList"/>
    <dgm:cxn modelId="{520A0AE9-AD10-4899-9394-BC699AE0742B}" type="presParOf" srcId="{71328715-9710-478E-9D7E-603958B7C04C}" destId="{6A4954FF-0AFD-4EA7-B149-40C07E9C9CB4}" srcOrd="2" destOrd="0" presId="urn:microsoft.com/office/officeart/2018/2/layout/IconVerticalSolidList"/>
    <dgm:cxn modelId="{DCA78B28-1F96-44E4-8FEA-B6A7770CAD12}" type="presParOf" srcId="{71328715-9710-478E-9D7E-603958B7C04C}" destId="{777511C9-3FF1-4CCE-911B-4E93F82803FB}" srcOrd="3" destOrd="0" presId="urn:microsoft.com/office/officeart/2018/2/layout/IconVerticalSolidList"/>
    <dgm:cxn modelId="{40722584-1A9E-4EEF-849D-1AB0CC46531A}" type="presParOf" srcId="{47AE822B-AC7C-469E-814B-FCF47AC9F52F}" destId="{AE568CDB-7213-4FAC-9013-7F36FB360D3B}" srcOrd="1" destOrd="0" presId="urn:microsoft.com/office/officeart/2018/2/layout/IconVerticalSolidList"/>
    <dgm:cxn modelId="{C2323286-DFAB-40C0-AA73-1851EFFD078D}" type="presParOf" srcId="{47AE822B-AC7C-469E-814B-FCF47AC9F52F}" destId="{80B6212E-6278-4742-B37B-D08C26B88922}" srcOrd="2" destOrd="0" presId="urn:microsoft.com/office/officeart/2018/2/layout/IconVerticalSolidList"/>
    <dgm:cxn modelId="{287DE4C4-B477-46A7-8C9E-93BB26A867FB}" type="presParOf" srcId="{80B6212E-6278-4742-B37B-D08C26B88922}" destId="{F704F78D-8C1D-4721-8004-F7DF09CFE3F8}" srcOrd="0" destOrd="0" presId="urn:microsoft.com/office/officeart/2018/2/layout/IconVerticalSolidList"/>
    <dgm:cxn modelId="{509CAFFD-7D57-4D58-9221-986CC2BBEDE9}" type="presParOf" srcId="{80B6212E-6278-4742-B37B-D08C26B88922}" destId="{26969148-2C8A-455F-9A1C-C6096DE76AEE}" srcOrd="1" destOrd="0" presId="urn:microsoft.com/office/officeart/2018/2/layout/IconVerticalSolidList"/>
    <dgm:cxn modelId="{C4EDC77B-64CE-4DC7-B0A3-A4B261915E53}" type="presParOf" srcId="{80B6212E-6278-4742-B37B-D08C26B88922}" destId="{A94AD026-F52D-44C0-96DD-DFECFCAD91FE}" srcOrd="2" destOrd="0" presId="urn:microsoft.com/office/officeart/2018/2/layout/IconVerticalSolidList"/>
    <dgm:cxn modelId="{6476D306-5F7B-4E51-9D28-2C753EA41EA5}" type="presParOf" srcId="{80B6212E-6278-4742-B37B-D08C26B88922}" destId="{7DBF8B72-0CA5-4A13-820B-38BDFBDBE0A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D4D3B-E652-4DCB-957B-138D16602956}">
      <dsp:nvSpPr>
        <dsp:cNvPr id="0" name=""/>
        <dsp:cNvSpPr/>
      </dsp:nvSpPr>
      <dsp:spPr>
        <a:xfrm>
          <a:off x="0" y="551140"/>
          <a:ext cx="5221224" cy="11135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2C6A1-E857-45B6-99E8-C1876D37BE9F}">
      <dsp:nvSpPr>
        <dsp:cNvPr id="0" name=""/>
        <dsp:cNvSpPr/>
      </dsp:nvSpPr>
      <dsp:spPr>
        <a:xfrm>
          <a:off x="336842" y="801684"/>
          <a:ext cx="612441" cy="612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511C9-3FF1-4CCE-911B-4E93F82803FB}">
      <dsp:nvSpPr>
        <dsp:cNvPr id="0" name=""/>
        <dsp:cNvSpPr/>
      </dsp:nvSpPr>
      <dsp:spPr>
        <a:xfrm>
          <a:off x="1286126" y="551140"/>
          <a:ext cx="3935097" cy="111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9" tIns="117849" rIns="117849" bIns="117849" numCol="1" spcCol="1270" anchor="ctr" anchorCtr="0">
          <a:noAutofit/>
        </a:bodyPr>
        <a:lstStyle/>
        <a:p>
          <a:pPr marL="0" lvl="0" indent="0" algn="l" defTabSz="622300">
            <a:lnSpc>
              <a:spcPct val="100000"/>
            </a:lnSpc>
            <a:spcBef>
              <a:spcPct val="0"/>
            </a:spcBef>
            <a:spcAft>
              <a:spcPct val="35000"/>
            </a:spcAft>
            <a:buNone/>
          </a:pPr>
          <a:r>
            <a:rPr lang="en-US" sz="1400" kern="1200" dirty="0"/>
            <a:t>Banking System is application which will allow employees and customers to perform day to day financial task and not requiring to visit bank.</a:t>
          </a:r>
        </a:p>
      </dsp:txBody>
      <dsp:txXfrm>
        <a:off x="1286126" y="551140"/>
        <a:ext cx="3935097" cy="1113529"/>
      </dsp:txXfrm>
    </dsp:sp>
    <dsp:sp modelId="{F704F78D-8C1D-4721-8004-F7DF09CFE3F8}">
      <dsp:nvSpPr>
        <dsp:cNvPr id="0" name=""/>
        <dsp:cNvSpPr/>
      </dsp:nvSpPr>
      <dsp:spPr>
        <a:xfrm>
          <a:off x="0" y="1934616"/>
          <a:ext cx="5221224" cy="11135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69148-2C8A-455F-9A1C-C6096DE76AEE}">
      <dsp:nvSpPr>
        <dsp:cNvPr id="0" name=""/>
        <dsp:cNvSpPr/>
      </dsp:nvSpPr>
      <dsp:spPr>
        <a:xfrm>
          <a:off x="336842" y="2185160"/>
          <a:ext cx="612441" cy="612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F8B72-0CA5-4A13-820B-38BDFBDBE0A9}">
      <dsp:nvSpPr>
        <dsp:cNvPr id="0" name=""/>
        <dsp:cNvSpPr/>
      </dsp:nvSpPr>
      <dsp:spPr>
        <a:xfrm>
          <a:off x="1286126" y="1934616"/>
          <a:ext cx="3935097" cy="111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9" tIns="117849" rIns="117849" bIns="117849" numCol="1" spcCol="1270" anchor="ctr" anchorCtr="0">
          <a:noAutofit/>
        </a:bodyPr>
        <a:lstStyle/>
        <a:p>
          <a:pPr marL="0" lvl="0" indent="0" algn="l" defTabSz="622300">
            <a:lnSpc>
              <a:spcPct val="100000"/>
            </a:lnSpc>
            <a:spcBef>
              <a:spcPct val="0"/>
            </a:spcBef>
            <a:spcAft>
              <a:spcPct val="35000"/>
            </a:spcAft>
            <a:buNone/>
          </a:pPr>
          <a:r>
            <a:rPr lang="en-US" sz="1400" kern="1200" dirty="0"/>
            <a:t>This application will allow user to operate and monitor their financial status.</a:t>
          </a:r>
        </a:p>
      </dsp:txBody>
      <dsp:txXfrm>
        <a:off x="1286126" y="1934616"/>
        <a:ext cx="3935097" cy="11135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167645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a:p>
        </p:txBody>
      </p:sp>
    </p:spTree>
    <p:extLst>
      <p:ext uri="{BB962C8B-B14F-4D97-AF65-F5344CB8AC3E}">
        <p14:creationId xmlns:p14="http://schemas.microsoft.com/office/powerpoint/2010/main" val="256260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a:p>
        </p:txBody>
      </p:sp>
    </p:spTree>
    <p:extLst>
      <p:ext uri="{BB962C8B-B14F-4D97-AF65-F5344CB8AC3E}">
        <p14:creationId xmlns:p14="http://schemas.microsoft.com/office/powerpoint/2010/main" val="1058405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26842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5976-9C9F-4326-9548-8CC66EBF0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5E4E5B-B645-4E4B-BF92-1169AB800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94A3C-8395-4849-9DEF-C516096CCC3A}"/>
              </a:ext>
            </a:extLst>
          </p:cNvPr>
          <p:cNvSpPr>
            <a:spLocks noGrp="1"/>
          </p:cNvSpPr>
          <p:nvPr>
            <p:ph type="dt" sz="half" idx="10"/>
          </p:nvPr>
        </p:nvSpPr>
        <p:spPr/>
        <p:txBody>
          <a:bodyPr/>
          <a:lstStyle/>
          <a:p>
            <a:fld id="{C754F25A-DA2C-43FA-9B9E-ACD5CA3ED124}" type="datetimeFigureOut">
              <a:rPr lang="en-US" smtClean="0"/>
              <a:t>11/2/2022</a:t>
            </a:fld>
            <a:endParaRPr lang="en-US"/>
          </a:p>
        </p:txBody>
      </p:sp>
      <p:sp>
        <p:nvSpPr>
          <p:cNvPr id="5" name="Footer Placeholder 4">
            <a:extLst>
              <a:ext uri="{FF2B5EF4-FFF2-40B4-BE49-F238E27FC236}">
                <a16:creationId xmlns:a16="http://schemas.microsoft.com/office/drawing/2014/main" id="{D0FD0F12-5645-4476-9E51-5BFCA6516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4096F-7A1C-43C3-8ACF-0056CB5F9BAB}"/>
              </a:ext>
            </a:extLst>
          </p:cNvPr>
          <p:cNvSpPr>
            <a:spLocks noGrp="1"/>
          </p:cNvSpPr>
          <p:nvPr>
            <p:ph type="sldNum" sz="quarter" idx="12"/>
          </p:nvPr>
        </p:nvSpPr>
        <p:spPr/>
        <p:txBody>
          <a:bodyPr/>
          <a:lstStyle/>
          <a:p>
            <a:fld id="{9BDB9862-7691-4A34-A4DE-D89A72EE7798}" type="slidenum">
              <a:rPr lang="en-US" smtClean="0"/>
              <a:t>‹#›</a:t>
            </a:fld>
            <a:endParaRPr lang="en-US"/>
          </a:p>
        </p:txBody>
      </p:sp>
    </p:spTree>
    <p:extLst>
      <p:ext uri="{BB962C8B-B14F-4D97-AF65-F5344CB8AC3E}">
        <p14:creationId xmlns:p14="http://schemas.microsoft.com/office/powerpoint/2010/main" val="570241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6.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7.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9" r:id="rId1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 id="2147483728" r:id="rId1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white building with columns&#10;&#10;Description automatically generated with low confidence">
            <a:extLst>
              <a:ext uri="{FF2B5EF4-FFF2-40B4-BE49-F238E27FC236}">
                <a16:creationId xmlns:a16="http://schemas.microsoft.com/office/drawing/2014/main" id="{0D7AFBFF-92BE-4854-9AB8-6DAEB730FE1B}"/>
              </a:ext>
            </a:extLst>
          </p:cNvPr>
          <p:cNvPicPr>
            <a:picLocks noGrp="1" noChangeAspect="1"/>
          </p:cNvPicPr>
          <p:nvPr>
            <p:ph type="pic" sz="quarter" idx="11"/>
          </p:nvPr>
        </p:nvPicPr>
        <p:blipFill>
          <a:blip r:embed="rId3"/>
          <a:srcRect t="12490" b="12490"/>
          <a:stretch>
            <a:fillRect/>
          </a:stretch>
        </p:blipFill>
        <p:spPr>
          <a:xfrm>
            <a:off x="3325776" y="2737462"/>
            <a:ext cx="5298077" cy="3243476"/>
          </a:xfrm>
        </p:spPr>
      </p:pic>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286770" y="736092"/>
            <a:ext cx="8951976" cy="1280160"/>
          </a:xfrm>
        </p:spPr>
        <p:txBody>
          <a:bodyPr/>
          <a:lstStyle/>
          <a:p>
            <a:r>
              <a:rPr lang="en-US" dirty="0">
                <a:solidFill>
                  <a:schemeClr val="tx1"/>
                </a:solidFill>
              </a:rPr>
              <a:t>Banking System</a:t>
            </a:r>
            <a:endParaRPr lang="en-US"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October 19, 2022</a:t>
            </a:r>
          </a:p>
        </p:txBody>
      </p:sp>
      <p:sp>
        <p:nvSpPr>
          <p:cNvPr id="7" name="Freeform 6">
            <a:extLst>
              <a:ext uri="{FF2B5EF4-FFF2-40B4-BE49-F238E27FC236}">
                <a16:creationId xmlns:a16="http://schemas.microsoft.com/office/drawing/2014/main" id="{CEC23416-A2D4-B84A-B5E8-B40FC73818DE}"/>
              </a:ext>
            </a:extLst>
          </p:cNvPr>
          <p:cNvSpPr/>
          <p:nvPr/>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8" name="Picture 7">
            <a:extLst>
              <a:ext uri="{FF2B5EF4-FFF2-40B4-BE49-F238E27FC236}">
                <a16:creationId xmlns:a16="http://schemas.microsoft.com/office/drawing/2014/main" id="{B176FB19-566E-9C43-AEAB-E0BE33EC0A33}"/>
              </a:ext>
            </a:extLst>
          </p:cNvPr>
          <p:cNvPicPr>
            <a:picLocks noChangeAspect="1"/>
          </p:cNvPicPr>
          <p:nvPr/>
        </p:nvPicPr>
        <p:blipFill>
          <a:blip r:embed="rId4"/>
          <a:stretch>
            <a:fillRect/>
          </a:stretch>
        </p:blipFill>
        <p:spPr>
          <a:xfrm>
            <a:off x="685800" y="5733288"/>
            <a:ext cx="914400" cy="495300"/>
          </a:xfrm>
          <a:prstGeom prst="rect">
            <a:avLst/>
          </a:prstGeom>
        </p:spPr>
      </p:pic>
      <p:sp>
        <p:nvSpPr>
          <p:cNvPr id="12" name="TextBox 11">
            <a:extLst>
              <a:ext uri="{FF2B5EF4-FFF2-40B4-BE49-F238E27FC236}">
                <a16:creationId xmlns:a16="http://schemas.microsoft.com/office/drawing/2014/main" id="{BD6901A8-85E2-40A7-A42D-E723EB517F9C}"/>
              </a:ext>
            </a:extLst>
          </p:cNvPr>
          <p:cNvSpPr txBox="1"/>
          <p:nvPr/>
        </p:nvSpPr>
        <p:spPr>
          <a:xfrm>
            <a:off x="9751507" y="5980938"/>
            <a:ext cx="2313542" cy="646331"/>
          </a:xfrm>
          <a:prstGeom prst="rect">
            <a:avLst/>
          </a:prstGeom>
          <a:noFill/>
        </p:spPr>
        <p:txBody>
          <a:bodyPr wrap="square" rtlCol="0">
            <a:spAutoFit/>
          </a:bodyPr>
          <a:lstStyle/>
          <a:p>
            <a:r>
              <a:rPr lang="en-US" b="1" dirty="0"/>
              <a:t>By-</a:t>
            </a:r>
          </a:p>
          <a:p>
            <a:r>
              <a:rPr lang="en-US" b="1" dirty="0"/>
              <a:t>Shriyash Kerimane</a:t>
            </a:r>
          </a:p>
        </p:txBody>
      </p:sp>
    </p:spTree>
    <p:extLst>
      <p:ext uri="{BB962C8B-B14F-4D97-AF65-F5344CB8AC3E}">
        <p14:creationId xmlns:p14="http://schemas.microsoft.com/office/powerpoint/2010/main" val="410524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October 19, 2022</a:t>
            </a:r>
          </a:p>
        </p:txBody>
      </p:sp>
      <p:pic>
        <p:nvPicPr>
          <p:cNvPr id="6" name="Picture 5" descr="Diagram&#10;&#10;Description automatically generated">
            <a:extLst>
              <a:ext uri="{FF2B5EF4-FFF2-40B4-BE49-F238E27FC236}">
                <a16:creationId xmlns:a16="http://schemas.microsoft.com/office/drawing/2014/main" id="{B1323F5F-0476-41E4-B8E6-B7FA03DB0BA1}"/>
              </a:ext>
            </a:extLst>
          </p:cNvPr>
          <p:cNvPicPr>
            <a:picLocks noChangeAspect="1"/>
          </p:cNvPicPr>
          <p:nvPr/>
        </p:nvPicPr>
        <p:blipFill>
          <a:blip r:embed="rId3"/>
          <a:stretch>
            <a:fillRect/>
          </a:stretch>
        </p:blipFill>
        <p:spPr>
          <a:xfrm>
            <a:off x="6400801" y="936434"/>
            <a:ext cx="5541484" cy="4450814"/>
          </a:xfrm>
          <a:prstGeom prst="rect">
            <a:avLst/>
          </a:prstGeom>
        </p:spPr>
      </p:pic>
      <p:sp>
        <p:nvSpPr>
          <p:cNvPr id="7" name="TextBox 6">
            <a:extLst>
              <a:ext uri="{FF2B5EF4-FFF2-40B4-BE49-F238E27FC236}">
                <a16:creationId xmlns:a16="http://schemas.microsoft.com/office/drawing/2014/main" id="{4938A9A2-D02F-4A35-9933-1EB7829F842C}"/>
              </a:ext>
            </a:extLst>
          </p:cNvPr>
          <p:cNvSpPr txBox="1"/>
          <p:nvPr/>
        </p:nvSpPr>
        <p:spPr>
          <a:xfrm>
            <a:off x="556738" y="1331828"/>
            <a:ext cx="4605050" cy="954107"/>
          </a:xfrm>
          <a:prstGeom prst="rect">
            <a:avLst/>
          </a:prstGeom>
          <a:noFill/>
        </p:spPr>
        <p:txBody>
          <a:bodyPr wrap="square" rtlCol="0">
            <a:spAutoFit/>
          </a:bodyPr>
          <a:lstStyle/>
          <a:p>
            <a:r>
              <a:rPr lang="en-US" sz="2800" b="1" dirty="0"/>
              <a:t>Brief on project expectation</a:t>
            </a:r>
          </a:p>
        </p:txBody>
      </p:sp>
      <p:graphicFrame>
        <p:nvGraphicFramePr>
          <p:cNvPr id="13" name="Text Placeholder 6">
            <a:extLst>
              <a:ext uri="{FF2B5EF4-FFF2-40B4-BE49-F238E27FC236}">
                <a16:creationId xmlns:a16="http://schemas.microsoft.com/office/drawing/2014/main" id="{5E11CB30-BDA4-6AE4-32BB-8692A76CA634}"/>
              </a:ext>
            </a:extLst>
          </p:cNvPr>
          <p:cNvGraphicFramePr/>
          <p:nvPr>
            <p:extLst>
              <p:ext uri="{D42A27DB-BD31-4B8C-83A1-F6EECF244321}">
                <p14:modId xmlns:p14="http://schemas.microsoft.com/office/powerpoint/2010/main" val="3784825221"/>
              </p:ext>
            </p:extLst>
          </p:nvPr>
        </p:nvGraphicFramePr>
        <p:xfrm>
          <a:off x="685800" y="2371745"/>
          <a:ext cx="5221224" cy="3599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27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logo&#10;&#10;Description automatically generated">
            <a:extLst>
              <a:ext uri="{FF2B5EF4-FFF2-40B4-BE49-F238E27FC236}">
                <a16:creationId xmlns:a16="http://schemas.microsoft.com/office/drawing/2014/main" id="{62B13CF2-D6A8-45E7-A3D4-52AE1F905461}"/>
              </a:ext>
            </a:extLst>
          </p:cNvPr>
          <p:cNvPicPr>
            <a:picLocks noChangeAspect="1"/>
          </p:cNvPicPr>
          <p:nvPr/>
        </p:nvPicPr>
        <p:blipFill rotWithShape="1">
          <a:blip r:embed="rId2"/>
          <a:srcRect l="7699" r="7702"/>
          <a:stretch/>
        </p:blipFill>
        <p:spPr>
          <a:xfrm>
            <a:off x="1"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nSpc>
                <a:spcPct val="90000"/>
              </a:lnSpc>
            </a:pPr>
            <a:r>
              <a:rPr lang="en-US" sz="4000">
                <a:solidFill>
                  <a:schemeClr val="tx1"/>
                </a:solidFill>
                <a:latin typeface="+mj-lt"/>
              </a:rPr>
              <a:t>Requrirements of the project</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7531610" y="2434201"/>
            <a:ext cx="3822189" cy="374276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latin typeface="+mn-lt"/>
              </a:rPr>
              <a:t>Java SDK 11</a:t>
            </a:r>
          </a:p>
          <a:p>
            <a:pPr indent="-228600">
              <a:lnSpc>
                <a:spcPct val="90000"/>
              </a:lnSpc>
              <a:spcAft>
                <a:spcPts val="600"/>
              </a:spcAft>
              <a:buFont typeface="Arial" panose="020B0604020202020204" pitchFamily="34" charset="0"/>
              <a:buChar char="•"/>
            </a:pPr>
            <a:r>
              <a:rPr lang="en-US" sz="2000">
                <a:latin typeface="+mn-lt"/>
              </a:rPr>
              <a:t>Spring boot, spring data JPA</a:t>
            </a:r>
          </a:p>
          <a:p>
            <a:pPr indent="-228600">
              <a:lnSpc>
                <a:spcPct val="90000"/>
              </a:lnSpc>
              <a:spcAft>
                <a:spcPts val="600"/>
              </a:spcAft>
              <a:buFont typeface="Arial" panose="020B0604020202020204" pitchFamily="34" charset="0"/>
              <a:buChar char="•"/>
            </a:pPr>
            <a:r>
              <a:rPr lang="en-US" sz="2000">
                <a:latin typeface="+mn-lt"/>
              </a:rPr>
              <a:t>Spring cloud</a:t>
            </a:r>
          </a:p>
          <a:p>
            <a:pPr indent="-228600">
              <a:lnSpc>
                <a:spcPct val="90000"/>
              </a:lnSpc>
              <a:spcAft>
                <a:spcPts val="600"/>
              </a:spcAft>
              <a:buFont typeface="Arial" panose="020B0604020202020204" pitchFamily="34" charset="0"/>
              <a:buChar char="•"/>
            </a:pPr>
            <a:r>
              <a:rPr lang="en-US" sz="2000">
                <a:latin typeface="+mn-lt"/>
              </a:rPr>
              <a:t>Thymeleaf</a:t>
            </a:r>
          </a:p>
          <a:p>
            <a:pPr indent="-228600">
              <a:lnSpc>
                <a:spcPct val="90000"/>
              </a:lnSpc>
              <a:spcAft>
                <a:spcPts val="600"/>
              </a:spcAft>
              <a:buFont typeface="Arial" panose="020B0604020202020204" pitchFamily="34" charset="0"/>
              <a:buChar char="•"/>
            </a:pPr>
            <a:r>
              <a:rPr lang="en-US" sz="2000">
                <a:latin typeface="+mn-lt"/>
              </a:rPr>
              <a:t>Mariadb </a:t>
            </a:r>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defRPr/>
            </a:pPr>
            <a:fld id="{58B792A5-9BAE-6942-BFE1-9FCDB51EA51E}" type="slidenum">
              <a:rPr lang="en-US" sz="1200" smtClean="0">
                <a:solidFill>
                  <a:prstClr val="black">
                    <a:tint val="75000"/>
                  </a:prstClr>
                </a:solidFill>
                <a:latin typeface="Calibri" panose="020F0502020204030204"/>
              </a:rPr>
              <a:pPr>
                <a:spcAft>
                  <a:spcPts val="600"/>
                </a:spcAft>
                <a:defRPr/>
              </a:pPr>
              <a:t>4</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36807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267337" y="1145380"/>
            <a:ext cx="10820170" cy="617319"/>
          </a:xfrm>
        </p:spPr>
        <p:txBody>
          <a:bodyPr/>
          <a:lstStyle/>
          <a:p>
            <a:r>
              <a:rPr lang="en-US" dirty="0"/>
              <a:t>Functionality : </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5</a:t>
            </a:fld>
            <a:endParaRPr lang="en-US"/>
          </a:p>
        </p:txBody>
      </p:sp>
      <p:sp>
        <p:nvSpPr>
          <p:cNvPr id="4" name="TextBox 3">
            <a:extLst>
              <a:ext uri="{FF2B5EF4-FFF2-40B4-BE49-F238E27FC236}">
                <a16:creationId xmlns:a16="http://schemas.microsoft.com/office/drawing/2014/main" id="{4841B20C-B60C-4357-9BA0-F46EF8D5E367}"/>
              </a:ext>
            </a:extLst>
          </p:cNvPr>
          <p:cNvSpPr txBox="1"/>
          <p:nvPr/>
        </p:nvSpPr>
        <p:spPr>
          <a:xfrm>
            <a:off x="275422" y="2049137"/>
            <a:ext cx="10047383" cy="400110"/>
          </a:xfrm>
          <a:prstGeom prst="rect">
            <a:avLst/>
          </a:prstGeom>
          <a:noFill/>
        </p:spPr>
        <p:txBody>
          <a:bodyPr wrap="square" rtlCol="0">
            <a:spAutoFit/>
          </a:bodyPr>
          <a:lstStyle/>
          <a:p>
            <a:r>
              <a:rPr lang="en-US" sz="2000" dirty="0">
                <a:solidFill>
                  <a:schemeClr val="bg1"/>
                </a:solidFill>
              </a:rPr>
              <a:t>Customer : </a:t>
            </a:r>
          </a:p>
        </p:txBody>
      </p:sp>
      <p:sp>
        <p:nvSpPr>
          <p:cNvPr id="5" name="TextBox 4">
            <a:extLst>
              <a:ext uri="{FF2B5EF4-FFF2-40B4-BE49-F238E27FC236}">
                <a16:creationId xmlns:a16="http://schemas.microsoft.com/office/drawing/2014/main" id="{8EE1006F-EA02-4D3A-B792-00CA6CFF15F3}"/>
              </a:ext>
            </a:extLst>
          </p:cNvPr>
          <p:cNvSpPr txBox="1"/>
          <p:nvPr/>
        </p:nvSpPr>
        <p:spPr>
          <a:xfrm>
            <a:off x="804230" y="2449247"/>
            <a:ext cx="7094863"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Register to access bank functionality</a:t>
            </a:r>
          </a:p>
          <a:p>
            <a:pPr marL="285750" indent="-285750">
              <a:buFont typeface="Arial" panose="020B0604020202020204" pitchFamily="34" charset="0"/>
              <a:buChar char="•"/>
            </a:pPr>
            <a:r>
              <a:rPr lang="en-US" dirty="0">
                <a:solidFill>
                  <a:schemeClr val="bg1"/>
                </a:solidFill>
              </a:rPr>
              <a:t>Login functionality</a:t>
            </a:r>
          </a:p>
          <a:p>
            <a:pPr marL="285750" indent="-285750">
              <a:buFont typeface="Arial" panose="020B0604020202020204" pitchFamily="34" charset="0"/>
              <a:buChar char="•"/>
            </a:pPr>
            <a:r>
              <a:rPr lang="en-US" dirty="0">
                <a:solidFill>
                  <a:schemeClr val="bg1"/>
                </a:solidFill>
              </a:rPr>
              <a:t>Open accounts</a:t>
            </a:r>
          </a:p>
          <a:p>
            <a:pPr marL="285750" indent="-285750">
              <a:buFont typeface="Arial" panose="020B0604020202020204" pitchFamily="34" charset="0"/>
              <a:buChar char="•"/>
            </a:pPr>
            <a:r>
              <a:rPr lang="en-US" dirty="0">
                <a:solidFill>
                  <a:schemeClr val="bg1"/>
                </a:solidFill>
              </a:rPr>
              <a:t>Transaction  -  deposit, withdraw, transfer</a:t>
            </a:r>
          </a:p>
          <a:p>
            <a:pPr marL="285750" indent="-285750">
              <a:buFont typeface="Arial" panose="020B0604020202020204" pitchFamily="34" charset="0"/>
              <a:buChar char="•"/>
            </a:pPr>
            <a:r>
              <a:rPr lang="en-US" dirty="0">
                <a:solidFill>
                  <a:schemeClr val="bg1"/>
                </a:solidFill>
              </a:rPr>
              <a:t>Check balance</a:t>
            </a:r>
          </a:p>
          <a:p>
            <a:pPr marL="285750" indent="-285750">
              <a:buFont typeface="Arial" panose="020B0604020202020204" pitchFamily="34" charset="0"/>
              <a:buChar char="•"/>
            </a:pPr>
            <a:r>
              <a:rPr lang="en-US" dirty="0">
                <a:solidFill>
                  <a:schemeClr val="bg1"/>
                </a:solidFill>
              </a:rPr>
              <a:t>Fetch transaction statement</a:t>
            </a:r>
          </a:p>
        </p:txBody>
      </p:sp>
      <p:sp>
        <p:nvSpPr>
          <p:cNvPr id="9" name="TextBox 8">
            <a:extLst>
              <a:ext uri="{FF2B5EF4-FFF2-40B4-BE49-F238E27FC236}">
                <a16:creationId xmlns:a16="http://schemas.microsoft.com/office/drawing/2014/main" id="{C4552AF1-0AEB-4145-8503-EBAED4475227}"/>
              </a:ext>
            </a:extLst>
          </p:cNvPr>
          <p:cNvSpPr txBox="1"/>
          <p:nvPr/>
        </p:nvSpPr>
        <p:spPr>
          <a:xfrm>
            <a:off x="267337" y="4408754"/>
            <a:ext cx="9331286" cy="400110"/>
          </a:xfrm>
          <a:prstGeom prst="rect">
            <a:avLst/>
          </a:prstGeom>
          <a:noFill/>
        </p:spPr>
        <p:txBody>
          <a:bodyPr wrap="square" rtlCol="0">
            <a:spAutoFit/>
          </a:bodyPr>
          <a:lstStyle/>
          <a:p>
            <a:r>
              <a:rPr lang="en-US" sz="2000" dirty="0">
                <a:solidFill>
                  <a:schemeClr val="bg1"/>
                </a:solidFill>
              </a:rPr>
              <a:t>Employee:</a:t>
            </a:r>
          </a:p>
        </p:txBody>
      </p:sp>
      <p:sp>
        <p:nvSpPr>
          <p:cNvPr id="10" name="TextBox 9">
            <a:extLst>
              <a:ext uri="{FF2B5EF4-FFF2-40B4-BE49-F238E27FC236}">
                <a16:creationId xmlns:a16="http://schemas.microsoft.com/office/drawing/2014/main" id="{E465BB14-4C99-46AE-8716-11F2B988A5A5}"/>
              </a:ext>
            </a:extLst>
          </p:cNvPr>
          <p:cNvSpPr txBox="1"/>
          <p:nvPr/>
        </p:nvSpPr>
        <p:spPr>
          <a:xfrm>
            <a:off x="804230" y="5001658"/>
            <a:ext cx="86401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Get customer details</a:t>
            </a:r>
          </a:p>
          <a:p>
            <a:pPr marL="285750" indent="-285750">
              <a:buFont typeface="Arial" panose="020B0604020202020204" pitchFamily="34" charset="0"/>
              <a:buChar char="•"/>
            </a:pPr>
            <a:r>
              <a:rPr lang="en-US" dirty="0">
                <a:solidFill>
                  <a:schemeClr val="bg1"/>
                </a:solidFill>
              </a:rPr>
              <a:t>Open accounts for customers</a:t>
            </a:r>
          </a:p>
          <a:p>
            <a:pPr marL="285750" indent="-285750">
              <a:buFont typeface="Arial" panose="020B0604020202020204" pitchFamily="34" charset="0"/>
              <a:buChar char="•"/>
            </a:pPr>
            <a:r>
              <a:rPr lang="en-US" dirty="0">
                <a:solidFill>
                  <a:schemeClr val="bg1"/>
                </a:solidFill>
              </a:rPr>
              <a:t>Activate or Deactivate accounts</a:t>
            </a:r>
          </a:p>
          <a:p>
            <a:pPr marL="285750" indent="-285750">
              <a:buFont typeface="Arial" panose="020B0604020202020204" pitchFamily="34" charset="0"/>
              <a:buChar char="•"/>
            </a:pPr>
            <a:r>
              <a:rPr lang="en-US" dirty="0">
                <a:solidFill>
                  <a:schemeClr val="bg1"/>
                </a:solidFill>
              </a:rPr>
              <a:t>List customers</a:t>
            </a:r>
          </a:p>
          <a:p>
            <a:endParaRPr lang="en-US" dirty="0">
              <a:solidFill>
                <a:schemeClr val="bg1"/>
              </a:solidFill>
            </a:endParaRPr>
          </a:p>
        </p:txBody>
      </p:sp>
    </p:spTree>
    <p:extLst>
      <p:ext uri="{BB962C8B-B14F-4D97-AF65-F5344CB8AC3E}">
        <p14:creationId xmlns:p14="http://schemas.microsoft.com/office/powerpoint/2010/main" val="349999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23961-07BC-4C2C-8B31-9159213D424A}"/>
              </a:ext>
            </a:extLst>
          </p:cNvPr>
          <p:cNvSpPr/>
          <p:nvPr/>
        </p:nvSpPr>
        <p:spPr>
          <a:xfrm>
            <a:off x="6402448" y="1910297"/>
            <a:ext cx="2731278" cy="5810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47AEF2-31F0-4FFF-BB5F-F00D92773B2E}"/>
              </a:ext>
            </a:extLst>
          </p:cNvPr>
          <p:cNvSpPr/>
          <p:nvPr/>
        </p:nvSpPr>
        <p:spPr>
          <a:xfrm>
            <a:off x="6388891" y="2788073"/>
            <a:ext cx="2744834" cy="5810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B5A68F-9177-4260-A87A-9E0695251F83}"/>
              </a:ext>
            </a:extLst>
          </p:cNvPr>
          <p:cNvSpPr txBox="1"/>
          <p:nvPr/>
        </p:nvSpPr>
        <p:spPr>
          <a:xfrm>
            <a:off x="6451721" y="1987032"/>
            <a:ext cx="2355132" cy="369332"/>
          </a:xfrm>
          <a:prstGeom prst="rect">
            <a:avLst/>
          </a:prstGeom>
          <a:noFill/>
        </p:spPr>
        <p:txBody>
          <a:bodyPr wrap="none" rtlCol="0">
            <a:spAutoFit/>
          </a:bodyPr>
          <a:lstStyle/>
          <a:p>
            <a:r>
              <a:rPr lang="en-US" dirty="0"/>
              <a:t>Customer-microservice</a:t>
            </a:r>
          </a:p>
        </p:txBody>
      </p:sp>
      <p:sp>
        <p:nvSpPr>
          <p:cNvPr id="10" name="TextBox 9">
            <a:extLst>
              <a:ext uri="{FF2B5EF4-FFF2-40B4-BE49-F238E27FC236}">
                <a16:creationId xmlns:a16="http://schemas.microsoft.com/office/drawing/2014/main" id="{F78AF0CE-CAFB-42DA-9DE9-5E73FED0D2ED}"/>
              </a:ext>
            </a:extLst>
          </p:cNvPr>
          <p:cNvSpPr txBox="1"/>
          <p:nvPr/>
        </p:nvSpPr>
        <p:spPr>
          <a:xfrm>
            <a:off x="6412209" y="2884461"/>
            <a:ext cx="2370329" cy="369332"/>
          </a:xfrm>
          <a:prstGeom prst="rect">
            <a:avLst/>
          </a:prstGeom>
          <a:noFill/>
        </p:spPr>
        <p:txBody>
          <a:bodyPr wrap="none" rtlCol="0">
            <a:spAutoFit/>
          </a:bodyPr>
          <a:lstStyle/>
          <a:p>
            <a:r>
              <a:rPr lang="en-US" dirty="0"/>
              <a:t>Employee-microservice</a:t>
            </a:r>
          </a:p>
        </p:txBody>
      </p:sp>
      <p:sp>
        <p:nvSpPr>
          <p:cNvPr id="12" name="Cylinder 11">
            <a:extLst>
              <a:ext uri="{FF2B5EF4-FFF2-40B4-BE49-F238E27FC236}">
                <a16:creationId xmlns:a16="http://schemas.microsoft.com/office/drawing/2014/main" id="{B2A69191-AFAB-4442-99A9-ABB999646E16}"/>
              </a:ext>
            </a:extLst>
          </p:cNvPr>
          <p:cNvSpPr/>
          <p:nvPr/>
        </p:nvSpPr>
        <p:spPr>
          <a:xfrm>
            <a:off x="9776753" y="1910296"/>
            <a:ext cx="1525792" cy="1303021"/>
          </a:xfrm>
          <a:prstGeom prst="ca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0847477-70CD-41C6-BB65-0B0198675BFE}"/>
              </a:ext>
            </a:extLst>
          </p:cNvPr>
          <p:cNvSpPr txBox="1"/>
          <p:nvPr/>
        </p:nvSpPr>
        <p:spPr>
          <a:xfrm>
            <a:off x="9892586" y="1910297"/>
            <a:ext cx="1608580" cy="1477328"/>
          </a:xfrm>
          <a:prstGeom prst="rect">
            <a:avLst/>
          </a:prstGeom>
          <a:noFill/>
        </p:spPr>
        <p:txBody>
          <a:bodyPr wrap="square" rtlCol="0">
            <a:spAutoFit/>
          </a:bodyPr>
          <a:lstStyle/>
          <a:p>
            <a:endParaRPr lang="en-US" b="1" u="sng" dirty="0"/>
          </a:p>
          <a:p>
            <a:r>
              <a:rPr lang="en-US" dirty="0"/>
              <a:t>customer</a:t>
            </a:r>
          </a:p>
          <a:p>
            <a:r>
              <a:rPr lang="en-US" dirty="0"/>
              <a:t>Account</a:t>
            </a:r>
          </a:p>
          <a:p>
            <a:r>
              <a:rPr lang="en-US" dirty="0"/>
              <a:t>Transaction</a:t>
            </a:r>
          </a:p>
          <a:p>
            <a:endParaRPr lang="en-US" dirty="0"/>
          </a:p>
        </p:txBody>
      </p:sp>
      <p:cxnSp>
        <p:nvCxnSpPr>
          <p:cNvPr id="21" name="Straight Arrow Connector 20">
            <a:extLst>
              <a:ext uri="{FF2B5EF4-FFF2-40B4-BE49-F238E27FC236}">
                <a16:creationId xmlns:a16="http://schemas.microsoft.com/office/drawing/2014/main" id="{D4A74BC0-031E-4912-99B0-A1226465F8AB}"/>
              </a:ext>
            </a:extLst>
          </p:cNvPr>
          <p:cNvCxnSpPr>
            <a:cxnSpLocks/>
          </p:cNvCxnSpPr>
          <p:nvPr/>
        </p:nvCxnSpPr>
        <p:spPr>
          <a:xfrm>
            <a:off x="9207469" y="2171698"/>
            <a:ext cx="470738"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1C37A66-E40D-4BB6-AA67-2821EA484C94}"/>
              </a:ext>
            </a:extLst>
          </p:cNvPr>
          <p:cNvSpPr/>
          <p:nvPr/>
        </p:nvSpPr>
        <p:spPr>
          <a:xfrm>
            <a:off x="4799547" y="1092594"/>
            <a:ext cx="6697127" cy="424144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8BAFC3D-9C5B-46B6-AE89-DA95AC6A3214}"/>
              </a:ext>
            </a:extLst>
          </p:cNvPr>
          <p:cNvSpPr/>
          <p:nvPr/>
        </p:nvSpPr>
        <p:spPr>
          <a:xfrm>
            <a:off x="7780599" y="5799652"/>
            <a:ext cx="1787260" cy="71651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AA8B736-FE1F-4A39-8531-BB5CA7900C6B}"/>
              </a:ext>
            </a:extLst>
          </p:cNvPr>
          <p:cNvSpPr txBox="1"/>
          <p:nvPr/>
        </p:nvSpPr>
        <p:spPr>
          <a:xfrm>
            <a:off x="7868635" y="5904427"/>
            <a:ext cx="1991459" cy="923330"/>
          </a:xfrm>
          <a:prstGeom prst="rect">
            <a:avLst/>
          </a:prstGeom>
          <a:noFill/>
        </p:spPr>
        <p:txBody>
          <a:bodyPr wrap="square" rtlCol="0">
            <a:spAutoFit/>
          </a:bodyPr>
          <a:lstStyle/>
          <a:p>
            <a:r>
              <a:rPr lang="en-US" dirty="0"/>
              <a:t>Discovery service</a:t>
            </a:r>
          </a:p>
          <a:p>
            <a:pPr algn="ctr"/>
            <a:r>
              <a:rPr lang="en-US" dirty="0"/>
              <a:t>(Eureka)</a:t>
            </a:r>
          </a:p>
        </p:txBody>
      </p:sp>
      <p:cxnSp>
        <p:nvCxnSpPr>
          <p:cNvPr id="27" name="Straight Arrow Connector 26">
            <a:extLst>
              <a:ext uri="{FF2B5EF4-FFF2-40B4-BE49-F238E27FC236}">
                <a16:creationId xmlns:a16="http://schemas.microsoft.com/office/drawing/2014/main" id="{714D89FF-7EFF-439F-A612-853ABE72EF2D}"/>
              </a:ext>
            </a:extLst>
          </p:cNvPr>
          <p:cNvCxnSpPr/>
          <p:nvPr/>
        </p:nvCxnSpPr>
        <p:spPr>
          <a:xfrm>
            <a:off x="9410700" y="5267325"/>
            <a:ext cx="0" cy="532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B521F0-35E7-4B47-80B6-7DD29379200C}"/>
              </a:ext>
            </a:extLst>
          </p:cNvPr>
          <p:cNvCxnSpPr/>
          <p:nvPr/>
        </p:nvCxnSpPr>
        <p:spPr>
          <a:xfrm flipV="1">
            <a:off x="8067675" y="5267325"/>
            <a:ext cx="0" cy="532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9EB4E0C-7C1F-4D1C-9109-6E6A56C86BC8}"/>
              </a:ext>
            </a:extLst>
          </p:cNvPr>
          <p:cNvSpPr/>
          <p:nvPr/>
        </p:nvSpPr>
        <p:spPr>
          <a:xfrm>
            <a:off x="1791593" y="2095975"/>
            <a:ext cx="1657350" cy="22346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668A162-67FF-40D8-B2A7-3E4FA024D4CB}"/>
              </a:ext>
            </a:extLst>
          </p:cNvPr>
          <p:cNvSpPr txBox="1"/>
          <p:nvPr/>
        </p:nvSpPr>
        <p:spPr>
          <a:xfrm>
            <a:off x="2049142" y="2289987"/>
            <a:ext cx="1093055" cy="923330"/>
          </a:xfrm>
          <a:prstGeom prst="rect">
            <a:avLst/>
          </a:prstGeom>
          <a:noFill/>
        </p:spPr>
        <p:txBody>
          <a:bodyPr wrap="none" rtlCol="0">
            <a:spAutoFit/>
          </a:bodyPr>
          <a:lstStyle/>
          <a:p>
            <a:pPr algn="ctr"/>
            <a:r>
              <a:rPr lang="en-US" dirty="0"/>
              <a:t>API</a:t>
            </a:r>
          </a:p>
          <a:p>
            <a:pPr algn="ctr"/>
            <a:r>
              <a:rPr lang="en-US" dirty="0"/>
              <a:t>GATEWAY</a:t>
            </a:r>
          </a:p>
          <a:p>
            <a:pPr algn="ctr"/>
            <a:endParaRPr lang="en-US" dirty="0"/>
          </a:p>
        </p:txBody>
      </p:sp>
      <p:cxnSp>
        <p:nvCxnSpPr>
          <p:cNvPr id="35" name="Straight Arrow Connector 34">
            <a:extLst>
              <a:ext uri="{FF2B5EF4-FFF2-40B4-BE49-F238E27FC236}">
                <a16:creationId xmlns:a16="http://schemas.microsoft.com/office/drawing/2014/main" id="{194CF65E-A200-4C25-A4CA-D1CFAB2CFDB6}"/>
              </a:ext>
            </a:extLst>
          </p:cNvPr>
          <p:cNvCxnSpPr>
            <a:cxnSpLocks/>
            <a:stCxn id="30" idx="3"/>
            <a:endCxn id="5" idx="1"/>
          </p:cNvCxnSpPr>
          <p:nvPr/>
        </p:nvCxnSpPr>
        <p:spPr>
          <a:xfrm flipV="1">
            <a:off x="3448943" y="2200810"/>
            <a:ext cx="2953505" cy="1012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9D9E389-9E1D-4D2E-B047-AB87337694AF}"/>
              </a:ext>
            </a:extLst>
          </p:cNvPr>
          <p:cNvCxnSpPr>
            <a:cxnSpLocks/>
            <a:stCxn id="30" idx="3"/>
            <a:endCxn id="6" idx="1"/>
          </p:cNvCxnSpPr>
          <p:nvPr/>
        </p:nvCxnSpPr>
        <p:spPr>
          <a:xfrm flipV="1">
            <a:off x="3448943" y="3078586"/>
            <a:ext cx="2939948" cy="1347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DCD8393-2DF0-45C2-B54C-5641F4E93025}"/>
              </a:ext>
            </a:extLst>
          </p:cNvPr>
          <p:cNvSpPr/>
          <p:nvPr/>
        </p:nvSpPr>
        <p:spPr>
          <a:xfrm>
            <a:off x="6403509" y="3799307"/>
            <a:ext cx="2730215" cy="642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5" name="TextBox 44">
            <a:extLst>
              <a:ext uri="{FF2B5EF4-FFF2-40B4-BE49-F238E27FC236}">
                <a16:creationId xmlns:a16="http://schemas.microsoft.com/office/drawing/2014/main" id="{782D0EB6-7DE6-4D68-8BE8-E5B50FED38EA}"/>
              </a:ext>
            </a:extLst>
          </p:cNvPr>
          <p:cNvSpPr txBox="1"/>
          <p:nvPr/>
        </p:nvSpPr>
        <p:spPr>
          <a:xfrm>
            <a:off x="6474803" y="3926845"/>
            <a:ext cx="2497724" cy="369332"/>
          </a:xfrm>
          <a:prstGeom prst="rect">
            <a:avLst/>
          </a:prstGeom>
          <a:noFill/>
        </p:spPr>
        <p:txBody>
          <a:bodyPr wrap="square" rtlCol="0">
            <a:spAutoFit/>
          </a:bodyPr>
          <a:lstStyle/>
          <a:p>
            <a:r>
              <a:rPr lang="en-US" dirty="0"/>
              <a:t>Login-Service</a:t>
            </a:r>
          </a:p>
        </p:txBody>
      </p:sp>
      <p:sp>
        <p:nvSpPr>
          <p:cNvPr id="46" name="Rectangle 45">
            <a:extLst>
              <a:ext uri="{FF2B5EF4-FFF2-40B4-BE49-F238E27FC236}">
                <a16:creationId xmlns:a16="http://schemas.microsoft.com/office/drawing/2014/main" id="{D4E78FF4-2A12-454C-A237-2BFAF5B6850F}"/>
              </a:ext>
            </a:extLst>
          </p:cNvPr>
          <p:cNvSpPr/>
          <p:nvPr/>
        </p:nvSpPr>
        <p:spPr>
          <a:xfrm>
            <a:off x="326824" y="2763737"/>
            <a:ext cx="914400" cy="914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0CB11CF-C5D5-4D27-8C46-7BCE98E43621}"/>
              </a:ext>
            </a:extLst>
          </p:cNvPr>
          <p:cNvSpPr txBox="1"/>
          <p:nvPr/>
        </p:nvSpPr>
        <p:spPr>
          <a:xfrm>
            <a:off x="382205" y="3059668"/>
            <a:ext cx="725968" cy="369332"/>
          </a:xfrm>
          <a:prstGeom prst="rect">
            <a:avLst/>
          </a:prstGeom>
          <a:noFill/>
        </p:spPr>
        <p:txBody>
          <a:bodyPr wrap="none" rtlCol="0">
            <a:spAutoFit/>
          </a:bodyPr>
          <a:lstStyle/>
          <a:p>
            <a:r>
              <a:rPr lang="en-US" dirty="0"/>
              <a:t>Client</a:t>
            </a:r>
          </a:p>
        </p:txBody>
      </p:sp>
      <p:cxnSp>
        <p:nvCxnSpPr>
          <p:cNvPr id="49" name="Straight Arrow Connector 48">
            <a:extLst>
              <a:ext uri="{FF2B5EF4-FFF2-40B4-BE49-F238E27FC236}">
                <a16:creationId xmlns:a16="http://schemas.microsoft.com/office/drawing/2014/main" id="{7A75096B-8590-4E79-AE6C-B4C637BF3A74}"/>
              </a:ext>
            </a:extLst>
          </p:cNvPr>
          <p:cNvCxnSpPr>
            <a:cxnSpLocks/>
            <a:stCxn id="46" idx="3"/>
          </p:cNvCxnSpPr>
          <p:nvPr/>
        </p:nvCxnSpPr>
        <p:spPr>
          <a:xfrm>
            <a:off x="1241224" y="3220937"/>
            <a:ext cx="5567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Cylinder 25">
            <a:extLst>
              <a:ext uri="{FF2B5EF4-FFF2-40B4-BE49-F238E27FC236}">
                <a16:creationId xmlns:a16="http://schemas.microsoft.com/office/drawing/2014/main" id="{15614516-0DAC-4A7F-8960-E70C8722DB02}"/>
              </a:ext>
            </a:extLst>
          </p:cNvPr>
          <p:cNvSpPr/>
          <p:nvPr/>
        </p:nvSpPr>
        <p:spPr>
          <a:xfrm>
            <a:off x="10072475" y="3677773"/>
            <a:ext cx="934347" cy="907338"/>
          </a:xfrm>
          <a:prstGeom prst="ca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CC916EF-6519-42BB-9645-1495478E1B51}"/>
              </a:ext>
            </a:extLst>
          </p:cNvPr>
          <p:cNvCxnSpPr>
            <a:cxnSpLocks/>
            <a:stCxn id="44" idx="3"/>
            <a:endCxn id="26" idx="2"/>
          </p:cNvCxnSpPr>
          <p:nvPr/>
        </p:nvCxnSpPr>
        <p:spPr>
          <a:xfrm>
            <a:off x="9133724" y="4120655"/>
            <a:ext cx="938751" cy="1078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4392C0-CF00-41A1-A09E-7A29813DF851}"/>
              </a:ext>
            </a:extLst>
          </p:cNvPr>
          <p:cNvSpPr txBox="1"/>
          <p:nvPr/>
        </p:nvSpPr>
        <p:spPr>
          <a:xfrm>
            <a:off x="9750131" y="4701601"/>
            <a:ext cx="1787260" cy="369332"/>
          </a:xfrm>
          <a:prstGeom prst="rect">
            <a:avLst/>
          </a:prstGeom>
          <a:noFill/>
        </p:spPr>
        <p:txBody>
          <a:bodyPr wrap="square" rtlCol="0">
            <a:spAutoFit/>
          </a:bodyPr>
          <a:lstStyle/>
          <a:p>
            <a:r>
              <a:rPr lang="en-US" b="1" dirty="0" err="1"/>
              <a:t>CredentialDB</a:t>
            </a:r>
            <a:endParaRPr lang="en-US" b="1" dirty="0"/>
          </a:p>
        </p:txBody>
      </p:sp>
      <p:sp>
        <p:nvSpPr>
          <p:cNvPr id="2" name="TextBox 1">
            <a:extLst>
              <a:ext uri="{FF2B5EF4-FFF2-40B4-BE49-F238E27FC236}">
                <a16:creationId xmlns:a16="http://schemas.microsoft.com/office/drawing/2014/main" id="{B144EB08-87D1-4701-9B0F-83E3E07F5AE0}"/>
              </a:ext>
            </a:extLst>
          </p:cNvPr>
          <p:cNvSpPr txBox="1"/>
          <p:nvPr/>
        </p:nvSpPr>
        <p:spPr>
          <a:xfrm>
            <a:off x="344370" y="628138"/>
            <a:ext cx="5124450" cy="584775"/>
          </a:xfrm>
          <a:prstGeom prst="rect">
            <a:avLst/>
          </a:prstGeom>
          <a:noFill/>
        </p:spPr>
        <p:txBody>
          <a:bodyPr wrap="square" rtlCol="0">
            <a:spAutoFit/>
          </a:bodyPr>
          <a:lstStyle/>
          <a:p>
            <a:r>
              <a:rPr lang="en-US" sz="3200" dirty="0"/>
              <a:t>Architecture</a:t>
            </a:r>
          </a:p>
        </p:txBody>
      </p:sp>
      <p:cxnSp>
        <p:nvCxnSpPr>
          <p:cNvPr id="65" name="Straight Arrow Connector 64">
            <a:extLst>
              <a:ext uri="{FF2B5EF4-FFF2-40B4-BE49-F238E27FC236}">
                <a16:creationId xmlns:a16="http://schemas.microsoft.com/office/drawing/2014/main" id="{D3AB95CD-2122-459C-908B-D43919682393}"/>
              </a:ext>
            </a:extLst>
          </p:cNvPr>
          <p:cNvCxnSpPr>
            <a:cxnSpLocks/>
          </p:cNvCxnSpPr>
          <p:nvPr/>
        </p:nvCxnSpPr>
        <p:spPr>
          <a:xfrm>
            <a:off x="9219870" y="3060991"/>
            <a:ext cx="470738"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DE18E53-D7CA-4439-8E9F-712EC6598D3F}"/>
              </a:ext>
            </a:extLst>
          </p:cNvPr>
          <p:cNvCxnSpPr>
            <a:cxnSpLocks/>
            <a:stCxn id="30" idx="3"/>
            <a:endCxn id="44" idx="1"/>
          </p:cNvCxnSpPr>
          <p:nvPr/>
        </p:nvCxnSpPr>
        <p:spPr>
          <a:xfrm>
            <a:off x="3448943" y="3213317"/>
            <a:ext cx="2954566" cy="9073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1750E29-EF9C-4759-B1B7-CD1D546BCF38}"/>
              </a:ext>
            </a:extLst>
          </p:cNvPr>
          <p:cNvSpPr txBox="1"/>
          <p:nvPr/>
        </p:nvSpPr>
        <p:spPr>
          <a:xfrm>
            <a:off x="10229259" y="4040907"/>
            <a:ext cx="698643" cy="369332"/>
          </a:xfrm>
          <a:prstGeom prst="rect">
            <a:avLst/>
          </a:prstGeom>
          <a:noFill/>
        </p:spPr>
        <p:txBody>
          <a:bodyPr wrap="square" rtlCol="0">
            <a:spAutoFit/>
          </a:bodyPr>
          <a:lstStyle/>
          <a:p>
            <a:r>
              <a:rPr lang="en-US" dirty="0"/>
              <a:t>User</a:t>
            </a:r>
          </a:p>
        </p:txBody>
      </p:sp>
      <p:sp>
        <p:nvSpPr>
          <p:cNvPr id="71" name="TextBox 70">
            <a:extLst>
              <a:ext uri="{FF2B5EF4-FFF2-40B4-BE49-F238E27FC236}">
                <a16:creationId xmlns:a16="http://schemas.microsoft.com/office/drawing/2014/main" id="{1C1B7383-A7B8-4112-AF78-CA6D73CB33DD}"/>
              </a:ext>
            </a:extLst>
          </p:cNvPr>
          <p:cNvSpPr txBox="1"/>
          <p:nvPr/>
        </p:nvSpPr>
        <p:spPr>
          <a:xfrm>
            <a:off x="9797700" y="1456914"/>
            <a:ext cx="1525792" cy="369332"/>
          </a:xfrm>
          <a:prstGeom prst="rect">
            <a:avLst/>
          </a:prstGeom>
          <a:noFill/>
        </p:spPr>
        <p:txBody>
          <a:bodyPr wrap="square" rtlCol="0">
            <a:spAutoFit/>
          </a:bodyPr>
          <a:lstStyle/>
          <a:p>
            <a:r>
              <a:rPr lang="en-US" b="1" dirty="0" err="1"/>
              <a:t>AccountDB</a:t>
            </a:r>
            <a:endParaRPr lang="en-US" b="1" dirty="0"/>
          </a:p>
        </p:txBody>
      </p:sp>
    </p:spTree>
    <p:extLst>
      <p:ext uri="{BB962C8B-B14F-4D97-AF65-F5344CB8AC3E}">
        <p14:creationId xmlns:p14="http://schemas.microsoft.com/office/powerpoint/2010/main" val="383652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408662" y="629913"/>
            <a:ext cx="10820170" cy="555601"/>
          </a:xfrm>
        </p:spPr>
        <p:txBody>
          <a:bodyPr/>
          <a:lstStyle/>
          <a:p>
            <a:r>
              <a:rPr lang="en-US" sz="3600" dirty="0"/>
              <a:t>Project requirements</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7</a:t>
            </a:fld>
            <a:endParaRPr lang="en-US"/>
          </a:p>
        </p:txBody>
      </p:sp>
      <p:sp>
        <p:nvSpPr>
          <p:cNvPr id="5" name="TextBox 4">
            <a:extLst>
              <a:ext uri="{FF2B5EF4-FFF2-40B4-BE49-F238E27FC236}">
                <a16:creationId xmlns:a16="http://schemas.microsoft.com/office/drawing/2014/main" id="{910E11ED-A15B-4467-8774-A2235D565C5F}"/>
              </a:ext>
            </a:extLst>
          </p:cNvPr>
          <p:cNvSpPr txBox="1"/>
          <p:nvPr/>
        </p:nvSpPr>
        <p:spPr>
          <a:xfrm>
            <a:off x="643936" y="1399142"/>
            <a:ext cx="10722056" cy="3900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2"/>
                </a:solidFill>
              </a:rPr>
              <a:t>Code quality check in </a:t>
            </a:r>
            <a:r>
              <a:rPr lang="en-US" sz="2400" dirty="0" err="1">
                <a:solidFill>
                  <a:schemeClr val="bg2"/>
                </a:solidFill>
              </a:rPr>
              <a:t>sonarqube</a:t>
            </a:r>
            <a:endParaRPr lang="en-US" sz="2400" dirty="0">
              <a:solidFill>
                <a:schemeClr val="bg2"/>
              </a:solidFill>
            </a:endParaRPr>
          </a:p>
          <a:p>
            <a:pPr marL="285750" indent="-285750">
              <a:lnSpc>
                <a:spcPct val="150000"/>
              </a:lnSpc>
              <a:buFont typeface="Arial" panose="020B0604020202020204" pitchFamily="34" charset="0"/>
              <a:buChar char="•"/>
            </a:pPr>
            <a:r>
              <a:rPr lang="en-US" sz="2400" dirty="0">
                <a:solidFill>
                  <a:schemeClr val="bg2"/>
                </a:solidFill>
              </a:rPr>
              <a:t>Integration of Prometheus/</a:t>
            </a:r>
            <a:r>
              <a:rPr lang="en-US" sz="2400" dirty="0" err="1">
                <a:solidFill>
                  <a:schemeClr val="bg2"/>
                </a:solidFill>
              </a:rPr>
              <a:t>graphana</a:t>
            </a:r>
            <a:endParaRPr lang="en-US" sz="2400" dirty="0">
              <a:solidFill>
                <a:schemeClr val="bg2"/>
              </a:solidFill>
            </a:endParaRPr>
          </a:p>
          <a:p>
            <a:pPr marL="285750" indent="-285750">
              <a:lnSpc>
                <a:spcPct val="150000"/>
              </a:lnSpc>
              <a:buFont typeface="Arial" panose="020B0604020202020204" pitchFamily="34" charset="0"/>
              <a:buChar char="•"/>
            </a:pPr>
            <a:r>
              <a:rPr lang="en-US" sz="2400" dirty="0">
                <a:solidFill>
                  <a:schemeClr val="bg2"/>
                </a:solidFill>
              </a:rPr>
              <a:t>Creation of UI using </a:t>
            </a:r>
            <a:r>
              <a:rPr lang="en-US" sz="2400" dirty="0" err="1">
                <a:solidFill>
                  <a:schemeClr val="bg2"/>
                </a:solidFill>
              </a:rPr>
              <a:t>thymeleaf</a:t>
            </a:r>
            <a:endParaRPr lang="en-US" sz="2400" dirty="0">
              <a:solidFill>
                <a:schemeClr val="bg2"/>
              </a:solidFill>
            </a:endParaRPr>
          </a:p>
          <a:p>
            <a:pPr marL="285750" indent="-285750">
              <a:lnSpc>
                <a:spcPct val="150000"/>
              </a:lnSpc>
              <a:buFont typeface="Arial" panose="020B0604020202020204" pitchFamily="34" charset="0"/>
              <a:buChar char="•"/>
            </a:pPr>
            <a:r>
              <a:rPr lang="en-US" sz="2400" dirty="0">
                <a:solidFill>
                  <a:schemeClr val="bg2"/>
                </a:solidFill>
              </a:rPr>
              <a:t>Docker Image from Jenkins</a:t>
            </a:r>
          </a:p>
          <a:p>
            <a:pPr marL="285750" indent="-285750">
              <a:lnSpc>
                <a:spcPct val="150000"/>
              </a:lnSpc>
              <a:buFont typeface="Arial" panose="020B0604020202020204" pitchFamily="34" charset="0"/>
              <a:buChar char="•"/>
            </a:pPr>
            <a:r>
              <a:rPr lang="en-US" sz="2400" dirty="0" err="1">
                <a:solidFill>
                  <a:schemeClr val="bg2"/>
                </a:solidFill>
              </a:rPr>
              <a:t>Dockerize</a:t>
            </a:r>
            <a:r>
              <a:rPr lang="en-US" sz="2400" dirty="0">
                <a:solidFill>
                  <a:schemeClr val="bg2"/>
                </a:solidFill>
              </a:rPr>
              <a:t> all the microservices</a:t>
            </a:r>
          </a:p>
          <a:p>
            <a:pPr marL="285750" indent="-285750">
              <a:lnSpc>
                <a:spcPct val="150000"/>
              </a:lnSpc>
              <a:buFont typeface="Arial" panose="020B0604020202020204" pitchFamily="34" charset="0"/>
              <a:buChar char="•"/>
            </a:pPr>
            <a:r>
              <a:rPr lang="en-US" sz="2400" dirty="0">
                <a:solidFill>
                  <a:schemeClr val="bg2"/>
                </a:solidFill>
              </a:rPr>
              <a:t>Deploy on Amazon EC2</a:t>
            </a:r>
          </a:p>
          <a:p>
            <a:pPr marL="285750" indent="-285750">
              <a:lnSpc>
                <a:spcPct val="150000"/>
              </a:lnSpc>
              <a:buFont typeface="Arial" panose="020B0604020202020204" pitchFamily="34" charset="0"/>
              <a:buChar char="•"/>
            </a:pPr>
            <a:endParaRPr lang="en-US" sz="2400" dirty="0">
              <a:solidFill>
                <a:schemeClr val="bg2"/>
              </a:solidFill>
            </a:endParaRPr>
          </a:p>
        </p:txBody>
      </p:sp>
    </p:spTree>
    <p:extLst>
      <p:ext uri="{BB962C8B-B14F-4D97-AF65-F5344CB8AC3E}">
        <p14:creationId xmlns:p14="http://schemas.microsoft.com/office/powerpoint/2010/main" val="73395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620012" y="711896"/>
            <a:ext cx="8951976" cy="1280160"/>
          </a:xfrm>
        </p:spPr>
        <p:txBody>
          <a:bodyPr/>
          <a:lstStyle/>
          <a:p>
            <a:r>
              <a:rPr lang="en-US" dirty="0">
                <a:solidFill>
                  <a:schemeClr val="tx1"/>
                </a:solidFill>
              </a:rPr>
              <a:t>Microservices</a:t>
            </a:r>
            <a:endParaRPr lang="en-US"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October 19, 2022</a:t>
            </a:r>
          </a:p>
        </p:txBody>
      </p:sp>
      <p:sp>
        <p:nvSpPr>
          <p:cNvPr id="7" name="Freeform 6">
            <a:extLst>
              <a:ext uri="{FF2B5EF4-FFF2-40B4-BE49-F238E27FC236}">
                <a16:creationId xmlns:a16="http://schemas.microsoft.com/office/drawing/2014/main" id="{CEC23416-A2D4-B84A-B5E8-B40FC73818DE}"/>
              </a:ext>
            </a:extLst>
          </p:cNvPr>
          <p:cNvSpPr/>
          <p:nvPr/>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8" name="Picture 7">
            <a:extLst>
              <a:ext uri="{FF2B5EF4-FFF2-40B4-BE49-F238E27FC236}">
                <a16:creationId xmlns:a16="http://schemas.microsoft.com/office/drawing/2014/main" id="{B176FB19-566E-9C43-AEAB-E0BE33EC0A33}"/>
              </a:ext>
            </a:extLst>
          </p:cNvPr>
          <p:cNvPicPr>
            <a:picLocks noChangeAspect="1"/>
          </p:cNvPicPr>
          <p:nvPr/>
        </p:nvPicPr>
        <p:blipFill>
          <a:blip r:embed="rId3"/>
          <a:stretch>
            <a:fillRect/>
          </a:stretch>
        </p:blipFill>
        <p:spPr>
          <a:xfrm>
            <a:off x="685800" y="5733288"/>
            <a:ext cx="914400" cy="495300"/>
          </a:xfrm>
          <a:prstGeom prst="rect">
            <a:avLst/>
          </a:prstGeom>
        </p:spPr>
      </p:pic>
      <p:sp>
        <p:nvSpPr>
          <p:cNvPr id="12" name="TextBox 11">
            <a:extLst>
              <a:ext uri="{FF2B5EF4-FFF2-40B4-BE49-F238E27FC236}">
                <a16:creationId xmlns:a16="http://schemas.microsoft.com/office/drawing/2014/main" id="{BD6901A8-85E2-40A7-A42D-E723EB517F9C}"/>
              </a:ext>
            </a:extLst>
          </p:cNvPr>
          <p:cNvSpPr txBox="1"/>
          <p:nvPr/>
        </p:nvSpPr>
        <p:spPr>
          <a:xfrm>
            <a:off x="9751507" y="5980938"/>
            <a:ext cx="2313542" cy="646331"/>
          </a:xfrm>
          <a:prstGeom prst="rect">
            <a:avLst/>
          </a:prstGeom>
          <a:noFill/>
        </p:spPr>
        <p:txBody>
          <a:bodyPr wrap="square" rtlCol="0">
            <a:spAutoFit/>
          </a:bodyPr>
          <a:lstStyle/>
          <a:p>
            <a:r>
              <a:rPr lang="en-US" b="1" dirty="0"/>
              <a:t>By-</a:t>
            </a:r>
          </a:p>
          <a:p>
            <a:r>
              <a:rPr lang="en-US" b="1" dirty="0"/>
              <a:t>Shriyash Kerimane</a:t>
            </a:r>
          </a:p>
        </p:txBody>
      </p:sp>
      <p:sp>
        <p:nvSpPr>
          <p:cNvPr id="16" name="TextBox 15">
            <a:extLst>
              <a:ext uri="{FF2B5EF4-FFF2-40B4-BE49-F238E27FC236}">
                <a16:creationId xmlns:a16="http://schemas.microsoft.com/office/drawing/2014/main" id="{05220697-D778-46EC-B108-8A23A052F86D}"/>
              </a:ext>
            </a:extLst>
          </p:cNvPr>
          <p:cNvSpPr txBox="1"/>
          <p:nvPr/>
        </p:nvSpPr>
        <p:spPr>
          <a:xfrm>
            <a:off x="2217506" y="2486346"/>
            <a:ext cx="7756988" cy="2585323"/>
          </a:xfrm>
          <a:prstGeom prst="rect">
            <a:avLst/>
          </a:prstGeom>
          <a:noFill/>
        </p:spPr>
        <p:txBody>
          <a:bodyPr wrap="square" rtlCol="0">
            <a:spAutoFit/>
          </a:bodyPr>
          <a:lstStyle/>
          <a:p>
            <a:pPr marL="342900" indent="-342900">
              <a:buFont typeface="+mj-lt"/>
              <a:buAutoNum type="arabicPeriod"/>
            </a:pPr>
            <a:r>
              <a:rPr lang="en-US" dirty="0"/>
              <a:t>Login:</a:t>
            </a:r>
          </a:p>
          <a:p>
            <a:r>
              <a:rPr lang="en-US" dirty="0"/>
              <a:t>	 Validates credentials and redirects to employee page or 	 customer page based to credential.</a:t>
            </a:r>
          </a:p>
          <a:p>
            <a:endParaRPr lang="en-US" dirty="0"/>
          </a:p>
          <a:p>
            <a:pPr marL="342900" indent="-342900">
              <a:buAutoNum type="arabicPeriod" startAt="2"/>
            </a:pPr>
            <a:r>
              <a:rPr lang="en-US" dirty="0"/>
              <a:t>Customer:</a:t>
            </a:r>
          </a:p>
          <a:p>
            <a:r>
              <a:rPr lang="en-US" dirty="0"/>
              <a:t>	 Performs functionality based on customer needs.</a:t>
            </a:r>
          </a:p>
          <a:p>
            <a:pPr marL="342900" indent="-342900">
              <a:buAutoNum type="arabicPeriod" startAt="2"/>
            </a:pPr>
            <a:endParaRPr lang="en-US" dirty="0"/>
          </a:p>
          <a:p>
            <a:pPr marL="342900" indent="-342900">
              <a:buAutoNum type="arabicPeriod" startAt="2"/>
            </a:pPr>
            <a:r>
              <a:rPr lang="en-US" dirty="0"/>
              <a:t>Employee</a:t>
            </a:r>
          </a:p>
          <a:p>
            <a:pPr lvl="2"/>
            <a:r>
              <a:rPr lang="en-US" dirty="0"/>
              <a:t>  Performs functionality based on employee needs.</a:t>
            </a:r>
          </a:p>
        </p:txBody>
      </p:sp>
    </p:spTree>
    <p:extLst>
      <p:ext uri="{BB962C8B-B14F-4D97-AF65-F5344CB8AC3E}">
        <p14:creationId xmlns:p14="http://schemas.microsoft.com/office/powerpoint/2010/main" val="383938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ABCA4BB3EF3D44BA7455CBE7285AD0" ma:contentTypeVersion="9" ma:contentTypeDescription="Create a new document." ma:contentTypeScope="" ma:versionID="81af4ab80f2f602336a2d6e6bd3ed1fe">
  <xsd:schema xmlns:xsd="http://www.w3.org/2001/XMLSchema" xmlns:xs="http://www.w3.org/2001/XMLSchema" xmlns:p="http://schemas.microsoft.com/office/2006/metadata/properties" xmlns:ns2="571a89d2-cd90-4921-b27e-ea31b0e1369a" xmlns:ns3="0dc0441e-e2d4-4948-93c7-ef4b3298a930" targetNamespace="http://schemas.microsoft.com/office/2006/metadata/properties" ma:root="true" ma:fieldsID="8838eb636bbc26477f7f074b8b1afc5a" ns2:_="" ns3:_="">
    <xsd:import namespace="571a89d2-cd90-4921-b27e-ea31b0e1369a"/>
    <xsd:import namespace="0dc0441e-e2d4-4948-93c7-ef4b3298a93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1a89d2-cd90-4921-b27e-ea31b0e13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ac8439e-0f4c-460c-87ac-674f609d5c5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0441e-e2d4-4948-93c7-ef4b3298a93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c0b64a9-4e6f-4b96-a7f7-52a1ccc108f5}" ma:internalName="TaxCatchAll" ma:showField="CatchAllData" ma:web="0dc0441e-e2d4-4948-93c7-ef4b3298a9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71a89d2-cd90-4921-b27e-ea31b0e1369a">
      <Terms xmlns="http://schemas.microsoft.com/office/infopath/2007/PartnerControls"/>
    </lcf76f155ced4ddcb4097134ff3c332f>
    <TaxCatchAll xmlns="0dc0441e-e2d4-4948-93c7-ef4b3298a930" xsi:nil="true"/>
  </documentManagement>
</p:properties>
</file>

<file path=customXml/itemProps1.xml><?xml version="1.0" encoding="utf-8"?>
<ds:datastoreItem xmlns:ds="http://schemas.openxmlformats.org/officeDocument/2006/customXml" ds:itemID="{E0DD490A-2E09-4494-9556-E79EFEC7B124}">
  <ds:schemaRefs>
    <ds:schemaRef ds:uri="0dc0441e-e2d4-4948-93c7-ef4b3298a930"/>
    <ds:schemaRef ds:uri="571a89d2-cd90-4921-b27e-ea31b0e136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50F74-54BF-4746-8A89-0A0D06E89AF5}">
  <ds:schemaRefs>
    <ds:schemaRef ds:uri="http://schemas.microsoft.com/sharepoint/v3/contenttype/forms"/>
  </ds:schemaRefs>
</ds:datastoreItem>
</file>

<file path=customXml/itemProps3.xml><?xml version="1.0" encoding="utf-8"?>
<ds:datastoreItem xmlns:ds="http://schemas.openxmlformats.org/officeDocument/2006/customXml" ds:itemID="{A852E584-511A-4E92-AE93-0B8F815C16DC}">
  <ds:schemaRefs>
    <ds:schemaRef ds:uri="0dc0441e-e2d4-4948-93c7-ef4b3298a930"/>
    <ds:schemaRef ds:uri="571a89d2-cd90-4921-b27e-ea31b0e1369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297</TotalTime>
  <Words>213</Words>
  <Application>Microsoft Office PowerPoint</Application>
  <PresentationFormat>Widescreen</PresentationFormat>
  <Paragraphs>69</Paragraphs>
  <Slides>9</Slides>
  <Notes>3</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9</vt:i4>
      </vt:variant>
    </vt:vector>
  </HeadingPairs>
  <TitlesOfParts>
    <vt:vector size="23" baseType="lpstr">
      <vt:lpstr>Arial</vt:lpstr>
      <vt:lpstr>Calibri</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Banking System</vt:lpstr>
      <vt:lpstr>PowerPoint Presentation</vt:lpstr>
      <vt:lpstr>Requrirements of the project</vt:lpstr>
      <vt:lpstr>PowerPoint Presentation</vt:lpstr>
      <vt:lpstr>PowerPoint Presentation</vt:lpstr>
      <vt:lpstr>PowerPoint Presentation</vt:lpstr>
      <vt:lpstr>Microservices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Shriyash Kerimane</cp:lastModifiedBy>
  <cp:revision>30</cp:revision>
  <dcterms:created xsi:type="dcterms:W3CDTF">2018-11-16T01:56:21Z</dcterms:created>
  <dcterms:modified xsi:type="dcterms:W3CDTF">2022-11-02T17:12:21Z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srimr</vt:lpwstr>
  </property>
  <property fmtid="{D5CDD505-2E9C-101B-9397-08002B2CF9AE}" pid="5" name="Jive_VersionGuid">
    <vt:lpwstr>363bfb5f-37ea-4b4a-9532-44ecaaf5c005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0x0101007AABCA4BB3EF3D44BA7455CBE7285AD0</vt:lpwstr>
  </property>
  <property fmtid="{D5CDD505-2E9C-101B-9397-08002B2CF9AE}" pid="9" name="MediaServiceImageTags">
    <vt:lpwstr/>
  </property>
</Properties>
</file>