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3" r:id="rId2"/>
  </p:sldMasterIdLst>
  <p:notesMasterIdLst>
    <p:notesMasterId r:id="rId4"/>
  </p:notesMasterIdLst>
  <p:sldIdLst>
    <p:sldId id="256" r:id="rId3"/>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1100"/>
    <a:srgbClr val="8C1515"/>
    <a:srgbClr val="7D16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55D395-858E-5A46-87CA-E3CEABEB023F}" v="97" dt="2025-07-17T03:30:40.9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61"/>
    <p:restoredTop sz="95554" autoAdjust="0"/>
  </p:normalViewPr>
  <p:slideViewPr>
    <p:cSldViewPr snapToGrid="0">
      <p:cViewPr>
        <p:scale>
          <a:sx n="30" d="100"/>
          <a:sy n="30" d="100"/>
        </p:scale>
        <p:origin x="2880" y="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ADFF2-B417-41A2-8B4F-57B66A4E1ABD}" type="datetimeFigureOut">
              <a:rPr lang="en-US" smtClean="0"/>
              <a:t>7/17/25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2F4502-D2C1-4BF4-A94D-D6C6E5CB1DA6}" type="slidenum">
              <a:rPr lang="en-US" smtClean="0"/>
              <a:t>‹#›</a:t>
            </a:fld>
            <a:endParaRPr lang="en-US"/>
          </a:p>
        </p:txBody>
      </p:sp>
    </p:spTree>
    <p:extLst>
      <p:ext uri="{BB962C8B-B14F-4D97-AF65-F5344CB8AC3E}">
        <p14:creationId xmlns:p14="http://schemas.microsoft.com/office/powerpoint/2010/main" val="2391503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F4502-D2C1-4BF4-A94D-D6C6E5CB1DA6}" type="slidenum">
              <a:rPr lang="en-US" smtClean="0"/>
              <a:t>1</a:t>
            </a:fld>
            <a:endParaRPr lang="en-US"/>
          </a:p>
        </p:txBody>
      </p:sp>
    </p:spTree>
    <p:extLst>
      <p:ext uri="{BB962C8B-B14F-4D97-AF65-F5344CB8AC3E}">
        <p14:creationId xmlns:p14="http://schemas.microsoft.com/office/powerpoint/2010/main" val="573915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E00E4B-295B-3643-81B9-D886B240B44E}" type="datetimeFigureOut">
              <a:rPr lang="en-US" smtClean="0"/>
              <a:t>7/17/25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328492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E00E4B-295B-3643-81B9-D886B240B44E}" type="datetimeFigureOut">
              <a:rPr lang="en-US" smtClean="0"/>
              <a:t>7/17/25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681459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E00E4B-295B-3643-81B9-D886B240B44E}" type="datetimeFigureOut">
              <a:rPr lang="en-US" smtClean="0"/>
              <a:t>7/17/25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72786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7" y="6128159"/>
            <a:ext cx="13591277"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9" y="5331693"/>
            <a:ext cx="13573127"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9" y="18125995"/>
            <a:ext cx="13592864"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308928"/>
            <a:ext cx="13573125"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8" y="21480599"/>
            <a:ext cx="13571535"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8" y="20639361"/>
            <a:ext cx="13571535"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7" y="6136096"/>
            <a:ext cx="13571535" cy="617027"/>
          </a:xfrm>
          <a:prstGeom prst="rect">
            <a:avLst/>
          </a:prstGeom>
        </p:spPr>
        <p:txBody>
          <a:bodyPr wrap="square" lIns="163258" tIns="163258" rIns="163258" bIns="163258" anchor="t" anchorCtr="0">
            <a:spAutoFit/>
          </a:bodyPr>
          <a:lstStyle>
            <a:lvl1pPr marL="0" indent="0">
              <a:buNone/>
              <a:tabLst/>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331693"/>
            <a:ext cx="13579475"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2" y="5331693"/>
            <a:ext cx="13576029"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2" y="6128159"/>
            <a:ext cx="13576029"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2" y="17276821"/>
            <a:ext cx="13576029"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1" y="18169538"/>
            <a:ext cx="13581061" cy="617027"/>
          </a:xfrm>
          <a:prstGeom prst="rect">
            <a:avLst/>
          </a:prstGeom>
        </p:spPr>
        <p:txBody>
          <a:bodyPr wrap="square" lIns="163258" tIns="163258" rIns="163258" bIns="163258" anchor="t" anchorCtr="0">
            <a:spAutoFit/>
          </a:bodyPr>
          <a:lstStyle>
            <a:lvl1pPr marL="0" indent="0">
              <a:buNone/>
              <a:tabLst/>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2" y="25745355"/>
            <a:ext cx="13576029"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3" y="26594531"/>
            <a:ext cx="13581061"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63" name="Text Placeholder 76"/>
          <p:cNvSpPr>
            <a:spLocks noGrp="1"/>
          </p:cNvSpPr>
          <p:nvPr>
            <p:ph type="body" sz="quarter" idx="161" hasCustomPrompt="1"/>
          </p:nvPr>
        </p:nvSpPr>
        <p:spPr>
          <a:xfrm>
            <a:off x="5875934" y="2343021"/>
            <a:ext cx="32146396" cy="995209"/>
          </a:xfrm>
          <a:prstGeom prst="rect">
            <a:avLst/>
          </a:prstGeom>
        </p:spPr>
        <p:txBody>
          <a:bodyPr anchor="t" anchorCtr="0">
            <a:spAutoFit/>
          </a:bodyPr>
          <a:lstStyle>
            <a:lvl1pPr marL="0" indent="0" algn="ctr">
              <a:buFontTx/>
              <a:buNone/>
              <a:defRPr sz="5867">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authors</a:t>
            </a:r>
          </a:p>
        </p:txBody>
      </p:sp>
      <p:sp>
        <p:nvSpPr>
          <p:cNvPr id="64" name="Text Placeholder 76"/>
          <p:cNvSpPr>
            <a:spLocks noGrp="1"/>
          </p:cNvSpPr>
          <p:nvPr>
            <p:ph type="body" sz="quarter" idx="195" hasCustomPrompt="1"/>
          </p:nvPr>
        </p:nvSpPr>
        <p:spPr>
          <a:xfrm>
            <a:off x="5875934" y="3665127"/>
            <a:ext cx="32146396" cy="830997"/>
          </a:xfrm>
          <a:prstGeom prst="rect">
            <a:avLst/>
          </a:prstGeom>
        </p:spPr>
        <p:txBody>
          <a:bodyPr anchor="t" anchorCtr="0">
            <a:spAutoFit/>
          </a:bodyPr>
          <a:lstStyle>
            <a:lvl1pPr marL="0" indent="0" algn="ctr">
              <a:buFontTx/>
              <a:buNone/>
              <a:defRPr sz="4800">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affiliations</a:t>
            </a:r>
          </a:p>
        </p:txBody>
      </p:sp>
      <p:sp>
        <p:nvSpPr>
          <p:cNvPr id="65" name="Text Placeholder 76"/>
          <p:cNvSpPr>
            <a:spLocks noGrp="1"/>
          </p:cNvSpPr>
          <p:nvPr>
            <p:ph type="body" sz="quarter" idx="196" hasCustomPrompt="1"/>
          </p:nvPr>
        </p:nvSpPr>
        <p:spPr>
          <a:xfrm>
            <a:off x="5875934" y="469439"/>
            <a:ext cx="32146396" cy="1200329"/>
          </a:xfrm>
          <a:prstGeom prst="rect">
            <a:avLst/>
          </a:prstGeom>
        </p:spPr>
        <p:txBody>
          <a:bodyPr anchor="t" anchorCtr="0">
            <a:spAutoFit/>
          </a:bodyPr>
          <a:lstStyle>
            <a:lvl1pPr marL="0" indent="0" algn="ctr">
              <a:buFontTx/>
              <a:buNone/>
              <a:defRPr sz="7200" b="1">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title</a:t>
            </a:r>
          </a:p>
        </p:txBody>
      </p:sp>
    </p:spTree>
    <p:extLst>
      <p:ext uri="{BB962C8B-B14F-4D97-AF65-F5344CB8AC3E}">
        <p14:creationId xmlns:p14="http://schemas.microsoft.com/office/powerpoint/2010/main" val="1104686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E00E4B-295B-3643-81B9-D886B240B44E}" type="datetimeFigureOut">
              <a:rPr lang="en-US" smtClean="0"/>
              <a:t>7/17/25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756285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E00E4B-295B-3643-81B9-D886B240B44E}" type="datetimeFigureOut">
              <a:rPr lang="en-US" smtClean="0"/>
              <a:t>7/17/25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3618664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E00E4B-295B-3643-81B9-D886B240B44E}" type="datetimeFigureOut">
              <a:rPr lang="en-US" smtClean="0"/>
              <a:t>7/17/25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090547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E00E4B-295B-3643-81B9-D886B240B44E}" type="datetimeFigureOut">
              <a:rPr lang="en-US" smtClean="0"/>
              <a:t>7/17/25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044180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E00E4B-295B-3643-81B9-D886B240B44E}" type="datetimeFigureOut">
              <a:rPr lang="en-US" smtClean="0"/>
              <a:t>7/17/25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2385373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E00E4B-295B-3643-81B9-D886B240B44E}" type="datetimeFigureOut">
              <a:rPr lang="en-US" smtClean="0"/>
              <a:t>7/17/25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3722537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4DE00E4B-295B-3643-81B9-D886B240B44E}" type="datetimeFigureOut">
              <a:rPr lang="en-US" smtClean="0"/>
              <a:t>7/17/25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2685840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4DE00E4B-295B-3643-81B9-D886B240B44E}" type="datetimeFigureOut">
              <a:rPr lang="en-US" smtClean="0"/>
              <a:t>7/17/25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401744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4DE00E4B-295B-3643-81B9-D886B240B44E}" type="datetimeFigureOut">
              <a:rPr lang="en-US" smtClean="0"/>
              <a:t>7/17/25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38CA72E-1DEA-C54D-A3EA-A198B48DCC3E}" type="slidenum">
              <a:rPr lang="en-US" smtClean="0"/>
              <a:t>‹#›</a:t>
            </a:fld>
            <a:endParaRPr lang="en-US"/>
          </a:p>
        </p:txBody>
      </p:sp>
    </p:spTree>
    <p:extLst>
      <p:ext uri="{BB962C8B-B14F-4D97-AF65-F5344CB8AC3E}">
        <p14:creationId xmlns:p14="http://schemas.microsoft.com/office/powerpoint/2010/main" val="22087609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9" name="Table 48">
            <a:extLst>
              <a:ext uri="{FF2B5EF4-FFF2-40B4-BE49-F238E27FC236}">
                <a16:creationId xmlns:a16="http://schemas.microsoft.com/office/drawing/2014/main" id="{4067B05D-91B2-D744-B806-203960606BEB}"/>
              </a:ext>
            </a:extLst>
          </p:cNvPr>
          <p:cNvGraphicFramePr>
            <a:graphicFrameLocks noGrp="1"/>
          </p:cNvGraphicFramePr>
          <p:nvPr userDrawn="1">
            <p:extLst>
              <p:ext uri="{D42A27DB-BD31-4B8C-83A1-F6EECF244321}">
                <p14:modId xmlns:p14="http://schemas.microsoft.com/office/powerpoint/2010/main" val="1466462455"/>
              </p:ext>
            </p:extLst>
          </p:nvPr>
        </p:nvGraphicFramePr>
        <p:xfrm>
          <a:off x="-8539525" y="0"/>
          <a:ext cx="8133126" cy="34756742"/>
        </p:xfrm>
        <a:graphic>
          <a:graphicData uri="http://schemas.openxmlformats.org/drawingml/2006/table">
            <a:tbl>
              <a:tblPr firstRow="1" bandRow="1">
                <a:tableStyleId>{5C22544A-7EE6-4342-B048-85BDC9FD1C3A}</a:tableStyleId>
              </a:tblPr>
              <a:tblGrid>
                <a:gridCol w="3487419">
                  <a:extLst>
                    <a:ext uri="{9D8B030D-6E8A-4147-A177-3AD203B41FA5}">
                      <a16:colId xmlns:a16="http://schemas.microsoft.com/office/drawing/2014/main" val="20000"/>
                    </a:ext>
                  </a:extLst>
                </a:gridCol>
                <a:gridCol w="4645707">
                  <a:extLst>
                    <a:ext uri="{9D8B030D-6E8A-4147-A177-3AD203B41FA5}">
                      <a16:colId xmlns:a16="http://schemas.microsoft.com/office/drawing/2014/main" val="20001"/>
                    </a:ext>
                  </a:extLst>
                </a:gridCol>
              </a:tblGrid>
              <a:tr h="1426236">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400" b="0" spc="600" dirty="0">
                          <a:solidFill>
                            <a:srgbClr val="1F3A4E"/>
                          </a:solidFill>
                          <a:latin typeface="Arial Black" panose="020B0A04020102020204" pitchFamily="34" charset="0"/>
                        </a:rPr>
                        <a:t>QUICK START GUIDE</a:t>
                      </a:r>
                      <a:br>
                        <a:rPr lang="en-US" sz="3400" b="0" spc="600" dirty="0">
                          <a:solidFill>
                            <a:srgbClr val="1F3A4E"/>
                          </a:solidFill>
                          <a:latin typeface="Arial Black" panose="020B0A04020102020204" pitchFamily="34" charset="0"/>
                        </a:rPr>
                      </a:br>
                      <a:r>
                        <a:rPr lang="en-US" sz="2700" b="1" spc="0" dirty="0">
                          <a:solidFill>
                            <a:srgbClr val="FF0000"/>
                          </a:solidFill>
                          <a:latin typeface="Trebuchet MS" pitchFamily="34" charset="0"/>
                        </a:rPr>
                        <a:t>(THIS SIDEBAR WILL NOT PRINT)</a:t>
                      </a:r>
                      <a:endParaRPr lang="en-US" sz="3400" b="1" spc="600" dirty="0">
                        <a:solidFill>
                          <a:schemeClr val="bg1"/>
                        </a:solidFill>
                        <a:latin typeface="Trebuchet MS" pitchFamily="34" charset="0"/>
                      </a:endParaRPr>
                    </a:p>
                  </a:txBody>
                  <a:tcPr marL="243840" marR="121920" marT="235131" marB="78377">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130815">
                <a:tc gridSpan="2">
                  <a:txBody>
                    <a:bodyPr/>
                    <a:lstStyle/>
                    <a:p>
                      <a:pPr defTabSz="3765639"/>
                      <a:r>
                        <a:rPr lang="en-US" sz="2100" i="0" dirty="0">
                          <a:solidFill>
                            <a:srgbClr val="D9D9D9"/>
                          </a:solidFill>
                          <a:latin typeface="Arial"/>
                          <a:cs typeface="Arial"/>
                        </a:rPr>
                        <a:t>This PowerPoint template produces a </a:t>
                      </a:r>
                      <a:r>
                        <a:rPr lang="en-US" sz="2100" i="0" dirty="0">
                          <a:solidFill>
                            <a:srgbClr val="FFC000"/>
                          </a:solidFill>
                          <a:latin typeface="Arial"/>
                          <a:cs typeface="Arial"/>
                        </a:rPr>
                        <a:t>42"x72" </a:t>
                      </a:r>
                      <a:r>
                        <a:rPr lang="en-US" sz="2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100" i="0" dirty="0">
                        <a:solidFill>
                          <a:srgbClr val="D9D9D9"/>
                        </a:solidFill>
                        <a:latin typeface="Arial"/>
                        <a:cs typeface="Arial"/>
                      </a:endParaRPr>
                    </a:p>
                    <a:p>
                      <a:pPr defTabSz="3765639"/>
                      <a:r>
                        <a:rPr lang="en-US" sz="2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100" i="0" dirty="0" err="1">
                          <a:solidFill>
                            <a:srgbClr val="FFC000"/>
                          </a:solidFill>
                          <a:latin typeface="Arial"/>
                          <a:cs typeface="Arial"/>
                        </a:rPr>
                        <a:t>PosterPresentations.com</a:t>
                      </a:r>
                      <a:r>
                        <a:rPr lang="en-US" sz="2100" i="0" dirty="0">
                          <a:solidFill>
                            <a:srgbClr val="D9D9D9"/>
                          </a:solidFill>
                          <a:latin typeface="Arial"/>
                          <a:cs typeface="Arial"/>
                        </a:rPr>
                        <a:t> and click on the  </a:t>
                      </a:r>
                      <a:r>
                        <a:rPr lang="en-US" sz="2100" i="0" dirty="0">
                          <a:solidFill>
                            <a:srgbClr val="FFC000"/>
                          </a:solidFill>
                          <a:latin typeface="Arial"/>
                          <a:cs typeface="Arial"/>
                        </a:rPr>
                        <a:t>HELP DESK</a:t>
                      </a:r>
                      <a:r>
                        <a:rPr lang="en-US" sz="2100" i="0" baseline="0" dirty="0">
                          <a:solidFill>
                            <a:srgbClr val="D9D9D9"/>
                          </a:solidFill>
                          <a:latin typeface="Arial"/>
                          <a:cs typeface="Arial"/>
                        </a:rPr>
                        <a:t> </a:t>
                      </a:r>
                      <a:r>
                        <a:rPr lang="en-US" sz="2100" i="0" dirty="0">
                          <a:solidFill>
                            <a:srgbClr val="D9D9D9"/>
                          </a:solidFill>
                          <a:latin typeface="Arial"/>
                          <a:cs typeface="Arial"/>
                        </a:rPr>
                        <a:t>tab.</a:t>
                      </a:r>
                    </a:p>
                    <a:p>
                      <a:pPr defTabSz="3765639"/>
                      <a:endParaRPr lang="en-US" sz="2100" i="0" dirty="0">
                        <a:solidFill>
                          <a:srgbClr val="D9D9D9"/>
                        </a:solidFill>
                        <a:latin typeface="Arial"/>
                        <a:cs typeface="Arial"/>
                      </a:endParaRPr>
                    </a:p>
                    <a:p>
                      <a:pPr defTabSz="3765639"/>
                      <a:r>
                        <a:rPr lang="en-US" sz="2100" i="0" dirty="0">
                          <a:solidFill>
                            <a:srgbClr val="D9D9D9"/>
                          </a:solidFill>
                          <a:latin typeface="Arial"/>
                          <a:cs typeface="Arial"/>
                        </a:rPr>
                        <a:t>To print your poster using our same-day professional printing service, go online to </a:t>
                      </a:r>
                      <a:r>
                        <a:rPr lang="en-US" sz="2100" i="0" dirty="0" err="1">
                          <a:solidFill>
                            <a:srgbClr val="FFC000"/>
                          </a:solidFill>
                          <a:latin typeface="Arial"/>
                          <a:cs typeface="Arial"/>
                        </a:rPr>
                        <a:t>PosterPresentations.com</a:t>
                      </a:r>
                      <a:r>
                        <a:rPr lang="en-US" sz="2100" i="0" dirty="0">
                          <a:solidFill>
                            <a:srgbClr val="D9D9D9"/>
                          </a:solidFill>
                          <a:latin typeface="Arial"/>
                          <a:cs typeface="Arial"/>
                        </a:rPr>
                        <a:t> and click on "</a:t>
                      </a:r>
                      <a:r>
                        <a:rPr lang="en-US" sz="2100" i="0" dirty="0">
                          <a:solidFill>
                            <a:srgbClr val="FFC000"/>
                          </a:solidFill>
                          <a:latin typeface="Arial"/>
                          <a:cs typeface="Arial"/>
                        </a:rPr>
                        <a:t>Order your poster</a:t>
                      </a:r>
                      <a:r>
                        <a:rPr lang="en-US" sz="2100" i="0" dirty="0">
                          <a:solidFill>
                            <a:srgbClr val="D9D9D9"/>
                          </a:solidFill>
                          <a:latin typeface="Arial"/>
                          <a:cs typeface="Arial"/>
                        </a:rPr>
                        <a:t>".</a:t>
                      </a:r>
                      <a:endParaRPr lang="en-US" sz="2100" b="1" dirty="0">
                        <a:solidFill>
                          <a:srgbClr val="D9D9D9"/>
                        </a:solidFill>
                        <a:latin typeface="Arial"/>
                        <a:cs typeface="Arial"/>
                      </a:endParaRPr>
                    </a:p>
                  </a:txBody>
                  <a:tcPr marL="243840" marR="121920" marT="235131" marB="78377">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490016">
                <a:tc>
                  <a:txBody>
                    <a:bodyPr/>
                    <a:lstStyle/>
                    <a:p>
                      <a:pPr algn="ctr"/>
                      <a:endParaRPr lang="en-US" sz="2100" dirty="0">
                        <a:solidFill>
                          <a:srgbClr val="1F3A4E"/>
                        </a:solidFill>
                      </a:endParaRPr>
                    </a:p>
                    <a:p>
                      <a:pPr algn="ctr"/>
                      <a:endParaRPr lang="en-US" sz="2100" dirty="0">
                        <a:solidFill>
                          <a:srgbClr val="1F3A4E"/>
                        </a:solidFill>
                      </a:endParaRPr>
                    </a:p>
                    <a:p>
                      <a:pPr algn="ctr"/>
                      <a:r>
                        <a:rPr lang="en-US" sz="2100" dirty="0">
                          <a:solidFill>
                            <a:schemeClr val="bg1"/>
                          </a:solidFill>
                          <a:latin typeface="Arial" panose="020B0604020202020204" pitchFamily="34" charset="0"/>
                          <a:cs typeface="Arial" panose="020B0604020202020204" pitchFamily="34" charset="0"/>
                        </a:rPr>
                        <a:t>This is a template for a</a:t>
                      </a:r>
                      <a:br>
                        <a:rPr lang="en-US" sz="2100" dirty="0">
                          <a:solidFill>
                            <a:schemeClr val="bg1"/>
                          </a:solidFill>
                          <a:latin typeface="Arial" panose="020B0604020202020204" pitchFamily="34" charset="0"/>
                          <a:cs typeface="Arial" panose="020B0604020202020204" pitchFamily="34" charset="0"/>
                        </a:rPr>
                      </a:br>
                      <a:r>
                        <a:rPr lang="en-US" sz="2100" dirty="0">
                          <a:solidFill>
                            <a:schemeClr val="bg1"/>
                          </a:solidFill>
                          <a:latin typeface="Arial" panose="020B0604020202020204" pitchFamily="34" charset="0"/>
                          <a:cs typeface="Arial" panose="020B0604020202020204" pitchFamily="34" charset="0"/>
                        </a:rPr>
                        <a:t>presentation poster</a:t>
                      </a:r>
                      <a:br>
                        <a:rPr lang="en-US" sz="2100" dirty="0">
                          <a:solidFill>
                            <a:schemeClr val="bg1"/>
                          </a:solidFill>
                          <a:latin typeface="Arial" panose="020B0604020202020204" pitchFamily="34" charset="0"/>
                          <a:cs typeface="Arial" panose="020B0604020202020204" pitchFamily="34" charset="0"/>
                        </a:rPr>
                      </a:br>
                      <a:r>
                        <a:rPr lang="en-US" sz="3400" b="1" dirty="0">
                          <a:solidFill>
                            <a:srgbClr val="FFC000"/>
                          </a:solidFill>
                          <a:latin typeface="Arial" panose="020B0604020202020204" pitchFamily="34" charset="0"/>
                          <a:cs typeface="Arial" panose="020B0604020202020204" pitchFamily="34" charset="0"/>
                        </a:rPr>
                        <a:t>42 inches tall</a:t>
                      </a:r>
                      <a:br>
                        <a:rPr lang="en-US" sz="3400" b="1" dirty="0">
                          <a:solidFill>
                            <a:srgbClr val="FFC000"/>
                          </a:solidFill>
                          <a:latin typeface="Arial" panose="020B0604020202020204" pitchFamily="34" charset="0"/>
                          <a:cs typeface="Arial" panose="020B0604020202020204" pitchFamily="34" charset="0"/>
                        </a:rPr>
                      </a:br>
                      <a:r>
                        <a:rPr lang="en-US" sz="3400" b="1" dirty="0">
                          <a:solidFill>
                            <a:srgbClr val="FFC000"/>
                          </a:solidFill>
                          <a:latin typeface="Arial" panose="020B0604020202020204" pitchFamily="34" charset="0"/>
                          <a:cs typeface="Arial" panose="020B0604020202020204" pitchFamily="34" charset="0"/>
                        </a:rPr>
                        <a:t>by</a:t>
                      </a:r>
                      <a:br>
                        <a:rPr lang="en-US" sz="3400" b="1" dirty="0">
                          <a:solidFill>
                            <a:srgbClr val="FFC000"/>
                          </a:solidFill>
                          <a:latin typeface="Arial" panose="020B0604020202020204" pitchFamily="34" charset="0"/>
                          <a:cs typeface="Arial" panose="020B0604020202020204" pitchFamily="34" charset="0"/>
                        </a:rPr>
                      </a:br>
                      <a:r>
                        <a:rPr lang="en-US" sz="3400" b="1" dirty="0">
                          <a:solidFill>
                            <a:srgbClr val="FFC000"/>
                          </a:solidFill>
                          <a:latin typeface="Arial" panose="020B0604020202020204" pitchFamily="34" charset="0"/>
                          <a:cs typeface="Arial" panose="020B0604020202020204" pitchFamily="34" charset="0"/>
                        </a:rPr>
                        <a:t>72 inches wide</a:t>
                      </a:r>
                      <a:br>
                        <a:rPr lang="en-US" sz="2100" dirty="0">
                          <a:solidFill>
                            <a:schemeClr val="bg1"/>
                          </a:solidFill>
                          <a:latin typeface="Arial" panose="020B0604020202020204" pitchFamily="34" charset="0"/>
                          <a:cs typeface="Arial" panose="020B0604020202020204" pitchFamily="34" charset="0"/>
                        </a:rPr>
                      </a:br>
                      <a:endParaRPr lang="en-US" sz="2100" dirty="0">
                        <a:solidFill>
                          <a:srgbClr val="1F3A4E"/>
                        </a:solidFill>
                      </a:endParaRPr>
                    </a:p>
                  </a:txBody>
                  <a:tcPr marL="121920" marR="121920" marT="78377" marB="78377">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100" b="0" baseline="0" dirty="0">
                          <a:solidFill>
                            <a:srgbClr val="FFC000"/>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36 tall x 61.70 wide</a:t>
                      </a:r>
                      <a:br>
                        <a:rPr lang="en-US" sz="2100" b="0" baseline="0" dirty="0">
                          <a:solidFill>
                            <a:srgbClr val="FFC000"/>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48 tall x 82.28 wide</a:t>
                      </a:r>
                    </a:p>
                  </a:txBody>
                  <a:tcPr marL="243840" marR="121920" marT="235131" marB="78377">
                    <a:solidFill>
                      <a:srgbClr val="010101"/>
                    </a:solidFill>
                  </a:tcPr>
                </a:tc>
                <a:extLst>
                  <a:ext uri="{0D108BD9-81ED-4DB2-BD59-A6C34878D82A}">
                    <a16:rowId xmlns:a16="http://schemas.microsoft.com/office/drawing/2014/main" val="10008"/>
                  </a:ext>
                </a:extLst>
              </a:tr>
              <a:tr h="4211403">
                <a:tc>
                  <a:txBody>
                    <a:bodyPr/>
                    <a:lstStyle/>
                    <a:p>
                      <a:endParaRPr lang="en-US" sz="2100" dirty="0">
                        <a:solidFill>
                          <a:srgbClr val="1F3A4E"/>
                        </a:solidFill>
                      </a:endParaRPr>
                    </a:p>
                  </a:txBody>
                  <a:tcPr marL="121920" marR="121920" marT="78377" marB="78377">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1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9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1. </a:t>
                      </a:r>
                      <a:r>
                        <a:rPr lang="en-US" sz="2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2. </a:t>
                      </a:r>
                      <a:r>
                        <a:rPr lang="en-US" sz="2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243840" marR="121920" marT="235131" marB="78377">
                    <a:solidFill>
                      <a:srgbClr val="010101"/>
                    </a:solidFill>
                  </a:tcPr>
                </a:tc>
                <a:extLst>
                  <a:ext uri="{0D108BD9-81ED-4DB2-BD59-A6C34878D82A}">
                    <a16:rowId xmlns:a16="http://schemas.microsoft.com/office/drawing/2014/main" val="10001"/>
                  </a:ext>
                </a:extLst>
              </a:tr>
              <a:tr h="2020500">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100" b="0" baseline="0" dirty="0">
                          <a:solidFill>
                            <a:srgbClr val="FFC000"/>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21920" marR="121920" marT="78377" marB="78377">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81574">
                <a:tc>
                  <a:txBody>
                    <a:bodyPr/>
                    <a:lstStyle/>
                    <a:p>
                      <a:endParaRPr lang="en-US" sz="2100" dirty="0">
                        <a:solidFill>
                          <a:srgbClr val="1F3A4E"/>
                        </a:solidFill>
                      </a:endParaRPr>
                    </a:p>
                  </a:txBody>
                  <a:tcPr marL="121920" marR="121920" marT="78377" marB="78377">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a:t>
                      </a:r>
                      <a:r>
                        <a:rPr lang="en-US" sz="2100" b="0" baseline="0" dirty="0">
                          <a:solidFill>
                            <a:schemeClr val="bg1"/>
                          </a:solidFill>
                          <a:latin typeface="Arial" panose="020B0604020202020204" pitchFamily="34" charset="0"/>
                          <a:cs typeface="Arial" panose="020B0604020202020204" pitchFamily="34" charset="0"/>
                        </a:rPr>
                        <a:t> </a:t>
                      </a:r>
                      <a:r>
                        <a:rPr lang="en-US" sz="21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a:t>
                      </a:r>
                      <a:r>
                        <a:rPr lang="en-US" sz="2100" b="0" baseline="0" dirty="0">
                          <a:solidFill>
                            <a:schemeClr val="bg1"/>
                          </a:solidFill>
                          <a:latin typeface="Arial" panose="020B0604020202020204" pitchFamily="34" charset="0"/>
                          <a:cs typeface="Arial" panose="020B0604020202020204" pitchFamily="34" charset="0"/>
                        </a:rPr>
                        <a:t> </a:t>
                      </a:r>
                      <a:r>
                        <a:rPr lang="en-US" sz="2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a:t>
                      </a:r>
                      <a:r>
                        <a:rPr lang="en-US" sz="2100" b="0" baseline="0" dirty="0">
                          <a:solidFill>
                            <a:schemeClr val="bg1"/>
                          </a:solidFill>
                          <a:latin typeface="Arial" panose="020B0604020202020204" pitchFamily="34" charset="0"/>
                          <a:cs typeface="Arial" panose="020B0604020202020204" pitchFamily="34" charset="0"/>
                        </a:rPr>
                        <a:t> </a:t>
                      </a:r>
                      <a:r>
                        <a:rPr lang="en-US" sz="2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243840" marR="121920" marT="235131" marB="78377">
                    <a:solidFill>
                      <a:srgbClr val="010101"/>
                    </a:solidFill>
                  </a:tcPr>
                </a:tc>
                <a:extLst>
                  <a:ext uri="{0D108BD9-81ED-4DB2-BD59-A6C34878D82A}">
                    <a16:rowId xmlns:a16="http://schemas.microsoft.com/office/drawing/2014/main" val="10003"/>
                  </a:ext>
                </a:extLst>
              </a:tr>
              <a:tr h="3455714">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100" dirty="0">
                        <a:solidFill>
                          <a:srgbClr val="D9D9D9"/>
                        </a:solidFill>
                        <a:latin typeface="Arial" panose="020B0604020202020204" pitchFamily="34" charset="0"/>
                        <a:cs typeface="Arial" panose="020B0604020202020204" pitchFamily="34" charset="0"/>
                      </a:endParaRPr>
                    </a:p>
                  </a:txBody>
                  <a:tcPr marL="121920" marR="121920" marT="78377" marB="78377">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3480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243840" marR="121920" marT="235131" marB="78377">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51845">
                <a:tc gridSpan="2">
                  <a:txBody>
                    <a:bodyPr/>
                    <a:lstStyle/>
                    <a:p>
                      <a:endParaRPr lang="en-US" sz="2100" dirty="0">
                        <a:solidFill>
                          <a:schemeClr val="bg1"/>
                        </a:solidFill>
                        <a:latin typeface="Arial" panose="020B0604020202020204" pitchFamily="34" charset="0"/>
                        <a:cs typeface="Arial" panose="020B0604020202020204" pitchFamily="34" charset="0"/>
                      </a:endParaRPr>
                    </a:p>
                  </a:txBody>
                  <a:tcPr marL="243840" marR="121920" marT="235131" marB="78377">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48566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a:cs typeface="Arial"/>
                        </a:rPr>
                        <a:t>Zoom in and look at your images at 100%-200% magnification. If they look clear, they will print well. </a:t>
                      </a:r>
                    </a:p>
                  </a:txBody>
                  <a:tcPr marL="243840" marR="121920" marT="235131" marB="78377">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2983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100" noProof="0" dirty="0">
                        <a:solidFill>
                          <a:schemeClr val="bg1"/>
                        </a:solidFill>
                        <a:latin typeface="Arial"/>
                        <a:cs typeface="Arial"/>
                      </a:endParaRPr>
                    </a:p>
                  </a:txBody>
                  <a:tcPr marL="243840" marR="121920" marT="235131" marB="78377">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11" name="Group 10">
            <a:extLst>
              <a:ext uri="{FF2B5EF4-FFF2-40B4-BE49-F238E27FC236}">
                <a16:creationId xmlns:a16="http://schemas.microsoft.com/office/drawing/2014/main" id="{A5DDF5F5-7A6B-7E4C-8CE5-CC0065E8E891}"/>
              </a:ext>
            </a:extLst>
          </p:cNvPr>
          <p:cNvGrpSpPr/>
          <p:nvPr userDrawn="1"/>
        </p:nvGrpSpPr>
        <p:grpSpPr>
          <a:xfrm>
            <a:off x="-123356" y="-234265"/>
            <a:ext cx="44156797" cy="33386933"/>
            <a:chOff x="-92517" y="-136655"/>
            <a:chExt cx="33117598" cy="19475711"/>
          </a:xfrm>
        </p:grpSpPr>
        <p:sp>
          <p:nvSpPr>
            <p:cNvPr id="12" name="Freeform 11">
              <a:extLst>
                <a:ext uri="{FF2B5EF4-FFF2-40B4-BE49-F238E27FC236}">
                  <a16:creationId xmlns:a16="http://schemas.microsoft.com/office/drawing/2014/main" id="{CE400FA3-67A4-CE48-8E05-5EACFFDB5F51}"/>
                </a:ext>
              </a:extLst>
            </p:cNvPr>
            <p:cNvSpPr/>
            <p:nvPr userDrawn="1"/>
          </p:nvSpPr>
          <p:spPr>
            <a:xfrm>
              <a:off x="-65613" y="-131317"/>
              <a:ext cx="33063791" cy="1946503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 name="Freeform 12">
              <a:extLst>
                <a:ext uri="{FF2B5EF4-FFF2-40B4-BE49-F238E27FC236}">
                  <a16:creationId xmlns:a16="http://schemas.microsoft.com/office/drawing/2014/main" id="{FBA5B6E4-6FE9-3647-8BAF-553D0BF98949}"/>
                </a:ext>
              </a:extLst>
            </p:cNvPr>
            <p:cNvSpPr/>
            <p:nvPr userDrawn="1"/>
          </p:nvSpPr>
          <p:spPr>
            <a:xfrm flipH="1" flipV="1">
              <a:off x="-65613" y="-126309"/>
              <a:ext cx="33063790" cy="1945501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Freeform 13">
              <a:extLst>
                <a:ext uri="{FF2B5EF4-FFF2-40B4-BE49-F238E27FC236}">
                  <a16:creationId xmlns:a16="http://schemas.microsoft.com/office/drawing/2014/main" id="{A4618E25-B7F1-B14A-9563-A41B4A82884E}"/>
                </a:ext>
              </a:extLst>
            </p:cNvPr>
            <p:cNvSpPr/>
            <p:nvPr userDrawn="1"/>
          </p:nvSpPr>
          <p:spPr>
            <a:xfrm>
              <a:off x="-92517" y="-136655"/>
              <a:ext cx="33117598" cy="1947571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Text Box 14">
              <a:extLst>
                <a:ext uri="{FF2B5EF4-FFF2-40B4-BE49-F238E27FC236}">
                  <a16:creationId xmlns:a16="http://schemas.microsoft.com/office/drawing/2014/main" id="{DA947DD5-4E52-F248-8993-CE076E50AC1E}"/>
                </a:ext>
              </a:extLst>
            </p:cNvPr>
            <p:cNvSpPr txBox="1">
              <a:spLocks noChangeArrowheads="1"/>
            </p:cNvSpPr>
            <p:nvPr userDrawn="1"/>
          </p:nvSpPr>
          <p:spPr bwMode="auto">
            <a:xfrm>
              <a:off x="985840" y="18574485"/>
              <a:ext cx="1885950" cy="190132"/>
            </a:xfrm>
            <a:prstGeom prst="rect">
              <a:avLst/>
            </a:prstGeom>
            <a:noFill/>
            <a:ln w="9525">
              <a:noFill/>
              <a:miter lim="800000"/>
              <a:headEnd/>
              <a:tailEnd/>
            </a:ln>
            <a:effectLst/>
          </p:spPr>
          <p:txBody>
            <a:bodyPr lIns="65180" tIns="32584" rIns="65180" bIns="32584">
              <a:spAutoFit/>
            </a:bodyPr>
            <a:lstStyle/>
            <a:p>
              <a:pPr eaLnBrk="0" hangingPunct="0">
                <a:lnSpc>
                  <a:spcPct val="65000"/>
                </a:lnSpc>
                <a:spcBef>
                  <a:spcPct val="50000"/>
                </a:spcBef>
                <a:defRPr/>
              </a:pPr>
              <a:r>
                <a:rPr lang="en-US" sz="66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67" b="1" dirty="0">
                  <a:solidFill>
                    <a:schemeClr val="bg1">
                      <a:lumMod val="75000"/>
                    </a:schemeClr>
                  </a:solidFill>
                  <a:latin typeface="Arial" charset="0"/>
                </a:rPr>
                <a:t>www.PosterPresentations.com</a:t>
              </a:r>
            </a:p>
          </p:txBody>
        </p:sp>
      </p:grpSp>
      <p:graphicFrame>
        <p:nvGraphicFramePr>
          <p:cNvPr id="9" name="Table 8">
            <a:extLst>
              <a:ext uri="{FF2B5EF4-FFF2-40B4-BE49-F238E27FC236}">
                <a16:creationId xmlns:a16="http://schemas.microsoft.com/office/drawing/2014/main" id="{5FF55768-34E1-8A4D-A852-52581465C988}"/>
              </a:ext>
            </a:extLst>
          </p:cNvPr>
          <p:cNvGraphicFramePr>
            <a:graphicFrameLocks noGrp="1"/>
          </p:cNvGraphicFramePr>
          <p:nvPr userDrawn="1">
            <p:extLst>
              <p:ext uri="{D42A27DB-BD31-4B8C-83A1-F6EECF244321}">
                <p14:modId xmlns:p14="http://schemas.microsoft.com/office/powerpoint/2010/main" val="1021236560"/>
              </p:ext>
            </p:extLst>
          </p:nvPr>
        </p:nvGraphicFramePr>
        <p:xfrm>
          <a:off x="44395144" y="1"/>
          <a:ext cx="8136627" cy="32918398"/>
        </p:xfrm>
        <a:graphic>
          <a:graphicData uri="http://schemas.openxmlformats.org/drawingml/2006/table">
            <a:tbl>
              <a:tblPr firstRow="1" bandRow="1">
                <a:tableStyleId>{5C22544A-7EE6-4342-B048-85BDC9FD1C3A}</a:tableStyleId>
              </a:tblPr>
              <a:tblGrid>
                <a:gridCol w="4077200">
                  <a:extLst>
                    <a:ext uri="{9D8B030D-6E8A-4147-A177-3AD203B41FA5}">
                      <a16:colId xmlns:a16="http://schemas.microsoft.com/office/drawing/2014/main" val="20000"/>
                    </a:ext>
                  </a:extLst>
                </a:gridCol>
                <a:gridCol w="4059427">
                  <a:extLst>
                    <a:ext uri="{9D8B030D-6E8A-4147-A177-3AD203B41FA5}">
                      <a16:colId xmlns:a16="http://schemas.microsoft.com/office/drawing/2014/main" val="4164475170"/>
                    </a:ext>
                  </a:extLst>
                </a:gridCol>
              </a:tblGrid>
              <a:tr h="1693437">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400" b="0" spc="600" dirty="0">
                          <a:solidFill>
                            <a:srgbClr val="1F3A4E"/>
                          </a:solidFill>
                          <a:latin typeface="Arial Black" panose="020B0A04020102020204" pitchFamily="34" charset="0"/>
                        </a:rPr>
                        <a:t>QUICK START GUIDE</a:t>
                      </a:r>
                      <a:br>
                        <a:rPr lang="en-US" sz="3400" b="0" spc="600" dirty="0">
                          <a:solidFill>
                            <a:srgbClr val="1F3A4E"/>
                          </a:solidFill>
                          <a:latin typeface="Arial Black" panose="020B0A04020102020204" pitchFamily="34" charset="0"/>
                        </a:rPr>
                      </a:br>
                      <a:r>
                        <a:rPr lang="en-US" sz="2700" b="1" spc="0" dirty="0">
                          <a:solidFill>
                            <a:srgbClr val="FF0000"/>
                          </a:solidFill>
                          <a:latin typeface="Trebuchet MS" pitchFamily="34" charset="0"/>
                        </a:rPr>
                        <a:t>(THIS SIDEBAR WILL NOT PRINT)</a:t>
                      </a:r>
                      <a:endParaRPr lang="en-US" sz="3400" b="1" spc="600" dirty="0">
                        <a:solidFill>
                          <a:schemeClr val="bg1"/>
                        </a:solidFill>
                        <a:latin typeface="Trebuchet MS" pitchFamily="34" charset="0"/>
                      </a:endParaRPr>
                    </a:p>
                  </a:txBody>
                  <a:tcPr marL="243840" marR="121920" marT="235131" marB="78377">
                    <a:solidFill>
                      <a:srgbClr val="FFC000"/>
                    </a:solidFill>
                  </a:tcPr>
                </a:tc>
                <a:tc hMerge="1">
                  <a:txBody>
                    <a:bodyPr/>
                    <a:lstStyle/>
                    <a:p>
                      <a:endParaRPr lang="en-US"/>
                    </a:p>
                  </a:txBody>
                  <a:tcPr/>
                </a:tc>
                <a:extLst>
                  <a:ext uri="{0D108BD9-81ED-4DB2-BD59-A6C34878D82A}">
                    <a16:rowId xmlns:a16="http://schemas.microsoft.com/office/drawing/2014/main" val="10000"/>
                  </a:ext>
                </a:extLst>
              </a:tr>
              <a:tr h="5363582">
                <a:tc gridSpan="2">
                  <a:txBody>
                    <a:bodyPr/>
                    <a:lstStyle/>
                    <a:p>
                      <a:pPr algn="l"/>
                      <a:r>
                        <a:rPr lang="en-US" sz="2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1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1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100" dirty="0">
                        <a:solidFill>
                          <a:srgbClr val="FFC000"/>
                        </a:solidFill>
                      </a:endParaRPr>
                    </a:p>
                    <a:p>
                      <a:pPr marL="0" indent="0" algn="l" defTabSz="114300"/>
                      <a:endParaRPr lang="en-US" sz="21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1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1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1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243840" marR="121920" marT="235131" marB="78377">
                    <a:solidFill>
                      <a:schemeClr val="tx1"/>
                    </a:solidFill>
                  </a:tcPr>
                </a:tc>
                <a:tc hMerge="1">
                  <a:txBody>
                    <a:bodyPr/>
                    <a:lstStyle/>
                    <a:p>
                      <a:endParaRPr lang="en-US"/>
                    </a:p>
                  </a:txBody>
                  <a:tcPr/>
                </a:tc>
                <a:extLst>
                  <a:ext uri="{0D108BD9-81ED-4DB2-BD59-A6C34878D82A}">
                    <a16:rowId xmlns:a16="http://schemas.microsoft.com/office/drawing/2014/main" val="10001"/>
                  </a:ext>
                </a:extLst>
              </a:tr>
              <a:tr h="3536175">
                <a:tc gridSpan="2">
                  <a:txBody>
                    <a:bodyPr/>
                    <a:lstStyle/>
                    <a:p>
                      <a:r>
                        <a:rPr lang="en-US" sz="2400" b="1" dirty="0">
                          <a:solidFill>
                            <a:srgbClr val="FFC000"/>
                          </a:solidFill>
                          <a:latin typeface="Arial" panose="020B0604020202020204" pitchFamily="34" charset="0"/>
                          <a:cs typeface="Arial" panose="020B0604020202020204" pitchFamily="34" charset="0"/>
                        </a:rPr>
                        <a:t>How to change the column layout configuration</a:t>
                      </a:r>
                    </a:p>
                    <a:p>
                      <a:r>
                        <a:rPr lang="en-US" sz="21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100" dirty="0">
                          <a:solidFill>
                            <a:srgbClr val="D9D9D9"/>
                          </a:solidFill>
                          <a:latin typeface="Arial" panose="020B0604020202020204" pitchFamily="34" charset="0"/>
                          <a:cs typeface="Arial" panose="020B0604020202020204" pitchFamily="34" charset="0"/>
                        </a:rPr>
                        <a:t>You can see a tutorial here: </a:t>
                      </a:r>
                      <a:r>
                        <a:rPr lang="en-US" sz="2100" u="sng" dirty="0">
                          <a:solidFill>
                            <a:srgbClr val="FFC000"/>
                          </a:solidFill>
                          <a:latin typeface="Arial" panose="020B0604020202020204" pitchFamily="34" charset="0"/>
                          <a:cs typeface="Arial" panose="020B0604020202020204" pitchFamily="34" charset="0"/>
                        </a:rPr>
                        <a:t>https://</a:t>
                      </a:r>
                      <a:r>
                        <a:rPr lang="en-US" sz="2100" u="sng" dirty="0" err="1">
                          <a:solidFill>
                            <a:srgbClr val="FFC000"/>
                          </a:solidFill>
                          <a:latin typeface="Arial" panose="020B0604020202020204" pitchFamily="34" charset="0"/>
                          <a:cs typeface="Arial" panose="020B0604020202020204" pitchFamily="34" charset="0"/>
                        </a:rPr>
                        <a:t>www.posterpresentations.com</a:t>
                      </a:r>
                      <a:r>
                        <a:rPr lang="en-US" sz="2100" u="sng" dirty="0">
                          <a:solidFill>
                            <a:srgbClr val="FFC000"/>
                          </a:solidFill>
                          <a:latin typeface="Arial" panose="020B0604020202020204" pitchFamily="34" charset="0"/>
                          <a:cs typeface="Arial" panose="020B0604020202020204" pitchFamily="34" charset="0"/>
                        </a:rPr>
                        <a:t>/how-to-change-the-column-</a:t>
                      </a:r>
                      <a:r>
                        <a:rPr lang="en-US" sz="2100" u="sng" dirty="0" err="1">
                          <a:solidFill>
                            <a:srgbClr val="FFC000"/>
                          </a:solidFill>
                          <a:latin typeface="Arial" panose="020B0604020202020204" pitchFamily="34" charset="0"/>
                          <a:cs typeface="Arial" panose="020B0604020202020204" pitchFamily="34" charset="0"/>
                        </a:rPr>
                        <a:t>configuration.html</a:t>
                      </a:r>
                      <a:endParaRPr lang="en-US" sz="5500" u="sng" dirty="0">
                        <a:solidFill>
                          <a:srgbClr val="FFC000"/>
                        </a:solidFill>
                      </a:endParaRPr>
                    </a:p>
                  </a:txBody>
                  <a:tcPr marL="243840" marR="121920" marT="235131" marB="78377">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499140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100" noProof="0" dirty="0">
                        <a:solidFill>
                          <a:srgbClr val="D9D9D9"/>
                        </a:solidFill>
                        <a:latin typeface="Arial" panose="020B0604020202020204" pitchFamily="34" charset="0"/>
                        <a:cs typeface="Arial" panose="020B0604020202020204" pitchFamily="34" charset="0"/>
                      </a:endParaRPr>
                    </a:p>
                  </a:txBody>
                  <a:tcPr marL="243840" marR="121920" marT="235131" marB="78377">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panose="020B0604020202020204" pitchFamily="34" charset="0"/>
                          <a:cs typeface="Arial" panose="020B0604020202020204" pitchFamily="34" charset="0"/>
                        </a:rPr>
                        <a:t>The Quick Start</a:t>
                      </a:r>
                      <a:r>
                        <a:rPr lang="en-US" sz="2100" baseline="0" noProof="0" dirty="0">
                          <a:solidFill>
                            <a:srgbClr val="D9D9D9"/>
                          </a:solidFill>
                          <a:latin typeface="Arial" panose="020B0604020202020204" pitchFamily="34" charset="0"/>
                          <a:cs typeface="Arial" panose="020B0604020202020204" pitchFamily="34" charset="0"/>
                        </a:rPr>
                        <a:t> Guides</a:t>
                      </a:r>
                      <a:r>
                        <a:rPr lang="en-US" sz="2100" noProof="0" dirty="0">
                          <a:solidFill>
                            <a:srgbClr val="D9D9D9"/>
                          </a:solidFill>
                          <a:latin typeface="Arial" panose="020B0604020202020204" pitchFamily="34" charset="0"/>
                          <a:cs typeface="Arial" panose="020B0604020202020204" pitchFamily="34" charset="0"/>
                        </a:rPr>
                        <a:t> </a:t>
                      </a:r>
                      <a:r>
                        <a:rPr lang="en-US" sz="2100" u="sng" noProof="0" dirty="0">
                          <a:solidFill>
                            <a:srgbClr val="D9D9D9"/>
                          </a:solidFill>
                          <a:latin typeface="Arial" panose="020B0604020202020204" pitchFamily="34" charset="0"/>
                          <a:cs typeface="Arial" panose="020B0604020202020204" pitchFamily="34" charset="0"/>
                        </a:rPr>
                        <a:t>are outside the template’s printable area</a:t>
                      </a:r>
                      <a:r>
                        <a:rPr lang="en-US" sz="2100" noProof="0" dirty="0">
                          <a:solidFill>
                            <a:srgbClr val="D9D9D9"/>
                          </a:solidFill>
                          <a:latin typeface="Arial" panose="020B0604020202020204" pitchFamily="34" charset="0"/>
                          <a:cs typeface="Arial" panose="020B0604020202020204" pitchFamily="34" charset="0"/>
                        </a:rPr>
                        <a:t> and they will not be on the printed poster</a:t>
                      </a:r>
                      <a:r>
                        <a:rPr lang="en-US" sz="21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1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1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baseline="0" noProof="0" dirty="0">
                          <a:solidFill>
                            <a:srgbClr val="D9D9D9"/>
                          </a:solidFill>
                          <a:latin typeface="Arial" panose="020B0604020202020204" pitchFamily="34" charset="0"/>
                          <a:cs typeface="Arial" panose="020B0604020202020204" pitchFamily="34" charset="0"/>
                        </a:rPr>
                        <a:t>To hide the guides click on the </a:t>
                      </a:r>
                      <a:r>
                        <a:rPr lang="en-US" sz="2100" b="1" baseline="0" noProof="0" dirty="0">
                          <a:solidFill>
                            <a:srgbClr val="D9D9D9"/>
                          </a:solidFill>
                          <a:latin typeface="Arial" panose="020B0604020202020204" pitchFamily="34" charset="0"/>
                          <a:cs typeface="Arial" panose="020B0604020202020204" pitchFamily="34" charset="0"/>
                        </a:rPr>
                        <a:t>Home</a:t>
                      </a:r>
                      <a:r>
                        <a:rPr lang="en-US" sz="21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100" b="1" baseline="0" noProof="0" dirty="0">
                          <a:solidFill>
                            <a:srgbClr val="D9D9D9"/>
                          </a:solidFill>
                          <a:latin typeface="Arial" panose="020B0604020202020204" pitchFamily="34" charset="0"/>
                          <a:cs typeface="Arial" panose="020B0604020202020204" pitchFamily="34" charset="0"/>
                        </a:rPr>
                        <a:t>Layout</a:t>
                      </a:r>
                      <a:r>
                        <a:rPr lang="en-US" sz="21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100" b="1" baseline="0" noProof="0" dirty="0">
                          <a:solidFill>
                            <a:srgbClr val="D9D9D9"/>
                          </a:solidFill>
                          <a:latin typeface="Arial" panose="020B0604020202020204" pitchFamily="34" charset="0"/>
                          <a:cs typeface="Arial" panose="020B0604020202020204" pitchFamily="34" charset="0"/>
                        </a:rPr>
                        <a:t>Without Guides </a:t>
                      </a:r>
                      <a:r>
                        <a:rPr lang="en-US" sz="2100" b="0" baseline="0" noProof="0" dirty="0">
                          <a:solidFill>
                            <a:srgbClr val="D9D9D9"/>
                          </a:solidFill>
                          <a:latin typeface="Arial" panose="020B0604020202020204" pitchFamily="34" charset="0"/>
                          <a:cs typeface="Arial" panose="020B0604020202020204" pitchFamily="34" charset="0"/>
                        </a:rPr>
                        <a:t>layout</a:t>
                      </a:r>
                      <a:r>
                        <a:rPr lang="en-US" sz="2100" baseline="0" noProof="0" dirty="0">
                          <a:solidFill>
                            <a:srgbClr val="D9D9D9"/>
                          </a:solidFill>
                          <a:latin typeface="Arial" panose="020B0604020202020204" pitchFamily="34" charset="0"/>
                          <a:cs typeface="Arial" panose="020B0604020202020204" pitchFamily="34" charset="0"/>
                        </a:rPr>
                        <a:t>.</a:t>
                      </a:r>
                      <a:endParaRPr lang="en-US" sz="21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100" noProof="0" dirty="0">
                        <a:solidFill>
                          <a:srgbClr val="D9D9D9"/>
                        </a:solidFill>
                        <a:latin typeface="Arial" panose="020B0604020202020204" pitchFamily="34" charset="0"/>
                        <a:cs typeface="Arial" panose="020B0604020202020204" pitchFamily="34" charset="0"/>
                      </a:endParaRPr>
                    </a:p>
                  </a:txBody>
                  <a:tcPr marL="243840" marR="121920" marT="235131" marB="78377">
                    <a:solidFill>
                      <a:srgbClr val="010101"/>
                    </a:solidFill>
                  </a:tcPr>
                </a:tc>
                <a:extLst>
                  <a:ext uri="{0D108BD9-81ED-4DB2-BD59-A6C34878D82A}">
                    <a16:rowId xmlns:a16="http://schemas.microsoft.com/office/drawing/2014/main" val="10005"/>
                  </a:ext>
                </a:extLst>
              </a:tr>
              <a:tr h="2784737">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100" noProof="0" dirty="0">
                        <a:solidFill>
                          <a:srgbClr val="D9D9D9"/>
                        </a:solidFill>
                        <a:latin typeface="Arial" panose="020B0604020202020204" pitchFamily="34" charset="0"/>
                        <a:cs typeface="Arial" panose="020B0604020202020204" pitchFamily="34" charset="0"/>
                      </a:endParaRPr>
                    </a:p>
                  </a:txBody>
                  <a:tcPr marL="243840" marR="121920" marT="235131" marB="78377">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3669130">
                <a:tc>
                  <a:txBody>
                    <a:bodyPr/>
                    <a:lstStyle/>
                    <a:p>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r>
                        <a:rPr lang="en-US" sz="2100" dirty="0">
                          <a:solidFill>
                            <a:srgbClr val="D9D9D9"/>
                          </a:solidFill>
                          <a:latin typeface="Arial" panose="020B0604020202020204" pitchFamily="34" charset="0"/>
                          <a:cs typeface="Arial" panose="020B0604020202020204" pitchFamily="34" charset="0"/>
                        </a:rPr>
                        <a:t>You can preview your poster at any time by pressing the </a:t>
                      </a:r>
                      <a:r>
                        <a:rPr lang="en-US" sz="2100" dirty="0">
                          <a:solidFill>
                            <a:srgbClr val="FFC000"/>
                          </a:solidFill>
                          <a:latin typeface="Arial" panose="020B0604020202020204" pitchFamily="34" charset="0"/>
                          <a:cs typeface="Arial" panose="020B0604020202020204" pitchFamily="34" charset="0"/>
                        </a:rPr>
                        <a:t>F5 key</a:t>
                      </a:r>
                      <a:r>
                        <a:rPr lang="en-US" sz="21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100" dirty="0">
                          <a:solidFill>
                            <a:srgbClr val="FFC000"/>
                          </a:solidFill>
                          <a:latin typeface="Arial" panose="020B0604020202020204" pitchFamily="34" charset="0"/>
                          <a:cs typeface="Arial" panose="020B0604020202020204" pitchFamily="34" charset="0"/>
                        </a:rPr>
                        <a:t>ESC key </a:t>
                      </a:r>
                      <a:r>
                        <a:rPr lang="en-US" sz="2100" dirty="0">
                          <a:solidFill>
                            <a:srgbClr val="D9D9D9"/>
                          </a:solidFill>
                          <a:latin typeface="Arial" panose="020B0604020202020204" pitchFamily="34" charset="0"/>
                          <a:cs typeface="Arial" panose="020B0604020202020204" pitchFamily="34" charset="0"/>
                        </a:rPr>
                        <a:t>to exit Preview.</a:t>
                      </a:r>
                    </a:p>
                  </a:txBody>
                  <a:tcPr marL="243840" marR="121920" marT="235131" marB="78377">
                    <a:solidFill>
                      <a:srgbClr val="010101"/>
                    </a:solidFill>
                  </a:tcPr>
                </a:tc>
                <a:tc>
                  <a:txBody>
                    <a:bodyPr/>
                    <a:lstStyle/>
                    <a:p>
                      <a:pPr algn="ctr"/>
                      <a:r>
                        <a:rPr lang="en-US" sz="11300" b="1" dirty="0">
                          <a:solidFill>
                            <a:srgbClr val="D9D9D9"/>
                          </a:solidFill>
                          <a:latin typeface="Arial" panose="020B0604020202020204" pitchFamily="34" charset="0"/>
                          <a:cs typeface="Arial" panose="020B0604020202020204" pitchFamily="34" charset="0"/>
                        </a:rPr>
                        <a:t>F5</a:t>
                      </a:r>
                      <a:r>
                        <a:rPr lang="en-US" sz="2100" baseline="0" dirty="0">
                          <a:solidFill>
                            <a:srgbClr val="D9D9D9"/>
                          </a:solidFill>
                          <a:latin typeface="Arial" panose="020B0604020202020204" pitchFamily="34" charset="0"/>
                          <a:cs typeface="Arial" panose="020B0604020202020204" pitchFamily="34" charset="0"/>
                        </a:rPr>
                        <a:t> </a:t>
                      </a:r>
                      <a:endParaRPr lang="en-US" sz="5500" dirty="0"/>
                    </a:p>
                  </a:txBody>
                  <a:tcPr marL="243840" marR="121920" marT="235131" marB="78377" anchor="ctr">
                    <a:solidFill>
                      <a:schemeClr val="tx1">
                        <a:lumMod val="95000"/>
                        <a:lumOff val="5000"/>
                      </a:schemeClr>
                    </a:solidFill>
                  </a:tcPr>
                </a:tc>
                <a:extLst>
                  <a:ext uri="{0D108BD9-81ED-4DB2-BD59-A6C34878D82A}">
                    <a16:rowId xmlns:a16="http://schemas.microsoft.com/office/drawing/2014/main" val="10006"/>
                  </a:ext>
                </a:extLst>
              </a:tr>
              <a:tr h="547051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a:cs typeface="Arial"/>
                        </a:rPr>
                        <a:t>When you are ready to have your poster printed go online to </a:t>
                      </a:r>
                      <a:r>
                        <a:rPr lang="en-US" sz="2100" noProof="0" dirty="0" err="1">
                          <a:solidFill>
                            <a:srgbClr val="FFC000"/>
                          </a:solidFill>
                          <a:latin typeface="Arial"/>
                          <a:cs typeface="Arial"/>
                        </a:rPr>
                        <a:t>PosterPresentations.com</a:t>
                      </a:r>
                      <a:r>
                        <a:rPr lang="en-US" sz="2100" noProof="0" dirty="0">
                          <a:solidFill>
                            <a:srgbClr val="D9D9D9"/>
                          </a:solidFill>
                          <a:latin typeface="Arial"/>
                          <a:cs typeface="Arial"/>
                        </a:rPr>
                        <a:t> and click on the "</a:t>
                      </a:r>
                      <a:r>
                        <a:rPr lang="en-US" sz="2100" noProof="0" dirty="0">
                          <a:solidFill>
                            <a:srgbClr val="FFC000"/>
                          </a:solidFill>
                          <a:latin typeface="Arial"/>
                          <a:cs typeface="Arial"/>
                        </a:rPr>
                        <a:t>Order Your Poster</a:t>
                      </a:r>
                      <a:r>
                        <a:rPr lang="en-US" sz="21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100" noProof="0" dirty="0">
                          <a:solidFill>
                            <a:srgbClr val="D9D9D9"/>
                          </a:solidFill>
                          <a:latin typeface="Arial"/>
                          <a:cs typeface="Arial"/>
                        </a:rPr>
                      </a:br>
                      <a:r>
                        <a:rPr lang="en-US" sz="2100" noProof="0" dirty="0">
                          <a:solidFill>
                            <a:srgbClr val="D9D9D9"/>
                          </a:solidFill>
                          <a:latin typeface="Arial"/>
                          <a:cs typeface="Arial"/>
                        </a:rPr>
                        <a:t>Go to </a:t>
                      </a:r>
                      <a:r>
                        <a:rPr lang="en-US" sz="2100" noProof="0" dirty="0" err="1">
                          <a:solidFill>
                            <a:srgbClr val="FFC000"/>
                          </a:solidFill>
                          <a:latin typeface="Arial"/>
                          <a:cs typeface="Arial"/>
                        </a:rPr>
                        <a:t>PosterPresentations.com</a:t>
                      </a:r>
                      <a:r>
                        <a:rPr lang="en-US" sz="2100" noProof="0" dirty="0">
                          <a:solidFill>
                            <a:srgbClr val="D9D9D9"/>
                          </a:solidFill>
                          <a:latin typeface="Arial"/>
                          <a:cs typeface="Arial"/>
                        </a:rPr>
                        <a:t> for more information.</a:t>
                      </a:r>
                    </a:p>
                  </a:txBody>
                  <a:tcPr marL="243840" marR="121920" marT="235131" marB="78377">
                    <a:solidFill>
                      <a:srgbClr val="010101"/>
                    </a:solidFill>
                  </a:tcPr>
                </a:tc>
                <a:tc hMerge="1">
                  <a:txBody>
                    <a:bodyPr/>
                    <a:lstStyle/>
                    <a:p>
                      <a:endParaRPr lang="en-US"/>
                    </a:p>
                  </a:txBody>
                  <a:tcPr/>
                </a:tc>
                <a:extLst>
                  <a:ext uri="{0D108BD9-81ED-4DB2-BD59-A6C34878D82A}">
                    <a16:rowId xmlns:a16="http://schemas.microsoft.com/office/drawing/2014/main" val="10007"/>
                  </a:ext>
                </a:extLst>
              </a:tr>
              <a:tr h="1306188">
                <a:tc gridSpan="2">
                  <a:txBody>
                    <a:bodyPr/>
                    <a:lstStyle/>
                    <a:p>
                      <a:endParaRPr lang="en-US" sz="2100" dirty="0">
                        <a:solidFill>
                          <a:srgbClr val="1F3A4E"/>
                        </a:solidFill>
                      </a:endParaRPr>
                    </a:p>
                  </a:txBody>
                  <a:tcPr marL="243840" marR="121920" marT="235131" marB="78377">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4103239">
                <a:tc>
                  <a:txBody>
                    <a:bodyPr/>
                    <a:lstStyle/>
                    <a:p>
                      <a:pPr>
                        <a:lnSpc>
                          <a:spcPts val="2600"/>
                        </a:lnSpc>
                      </a:pPr>
                      <a:r>
                        <a:rPr lang="en-US" sz="1900" dirty="0">
                          <a:solidFill>
                            <a:schemeClr val="bg1">
                              <a:lumMod val="85000"/>
                            </a:schemeClr>
                          </a:solidFill>
                          <a:latin typeface="Arial"/>
                          <a:cs typeface="Arial"/>
                        </a:rPr>
                        <a:t>© 2019</a:t>
                      </a:r>
                      <a:r>
                        <a:rPr lang="en-US" sz="1900" baseline="0" dirty="0">
                          <a:solidFill>
                            <a:schemeClr val="bg1">
                              <a:lumMod val="85000"/>
                            </a:schemeClr>
                          </a:solidFill>
                          <a:latin typeface="Arial"/>
                          <a:cs typeface="Arial"/>
                        </a:rPr>
                        <a:t> </a:t>
                      </a:r>
                      <a:r>
                        <a:rPr lang="en-US" sz="1900" dirty="0" err="1">
                          <a:solidFill>
                            <a:schemeClr val="bg1">
                              <a:lumMod val="85000"/>
                            </a:schemeClr>
                          </a:solidFill>
                          <a:latin typeface="Arial"/>
                          <a:cs typeface="Arial"/>
                        </a:rPr>
                        <a:t>PosterPresentations.com</a:t>
                      </a:r>
                      <a:br>
                        <a:rPr lang="en-US" sz="1900" dirty="0">
                          <a:solidFill>
                            <a:schemeClr val="bg1">
                              <a:lumMod val="85000"/>
                            </a:schemeClr>
                          </a:solidFill>
                          <a:latin typeface="Arial"/>
                          <a:cs typeface="Arial"/>
                        </a:rPr>
                      </a:br>
                      <a:r>
                        <a:rPr lang="en-US" sz="1900" dirty="0">
                          <a:solidFill>
                            <a:schemeClr val="bg1">
                              <a:lumMod val="85000"/>
                            </a:schemeClr>
                          </a:solidFill>
                          <a:latin typeface="Arial"/>
                          <a:cs typeface="Arial"/>
                        </a:rPr>
                        <a:t>2117 Fourth Street ,</a:t>
                      </a:r>
                      <a:r>
                        <a:rPr lang="en-US" sz="1900" baseline="0" dirty="0">
                          <a:solidFill>
                            <a:schemeClr val="bg1">
                              <a:lumMod val="85000"/>
                            </a:schemeClr>
                          </a:solidFill>
                          <a:latin typeface="Arial"/>
                          <a:cs typeface="Arial"/>
                        </a:rPr>
                        <a:t> STE C        </a:t>
                      </a:r>
                    </a:p>
                    <a:p>
                      <a:pPr>
                        <a:lnSpc>
                          <a:spcPts val="2600"/>
                        </a:lnSpc>
                      </a:pPr>
                      <a:r>
                        <a:rPr lang="en-US" sz="1900" baseline="0" dirty="0">
                          <a:solidFill>
                            <a:schemeClr val="bg1">
                              <a:lumMod val="85000"/>
                            </a:schemeClr>
                          </a:solidFill>
                          <a:latin typeface="Arial"/>
                          <a:cs typeface="Arial"/>
                        </a:rPr>
                        <a:t>Berkeley CA 94710 USA</a:t>
                      </a:r>
                      <a:endParaRPr lang="en-US" sz="1900" dirty="0">
                        <a:solidFill>
                          <a:schemeClr val="bg1">
                            <a:lumMod val="85000"/>
                          </a:schemeClr>
                        </a:solidFill>
                        <a:latin typeface="Arial"/>
                        <a:cs typeface="Arial"/>
                      </a:endParaRPr>
                    </a:p>
                  </a:txBody>
                  <a:tcPr marL="243840" marR="121920" marT="235131" marB="78377">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100" b="1" dirty="0">
                          <a:solidFill>
                            <a:srgbClr val="D0D0D0"/>
                          </a:solidFill>
                          <a:latin typeface="Arial"/>
                          <a:cs typeface="Arial"/>
                        </a:rPr>
                        <a:t>For complete tutorials</a:t>
                      </a:r>
                      <a:r>
                        <a:rPr lang="en-US" sz="21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3900" dirty="0"/>
                    </a:p>
                  </a:txBody>
                  <a:tcPr marL="243840" marR="121920" marT="235131" marB="78377">
                    <a:solidFill>
                      <a:srgbClr val="01010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090121569"/>
      </p:ext>
    </p:extLst>
  </p:cSld>
  <p:clrMap bg1="lt1" tx1="dk1" bg2="lt2" tx2="dk2" accent1="accent1" accent2="accent2" accent3="accent3" accent4="accent4" accent5="accent5" accent6="accent6" hlink="hlink" folHlink="folHlink"/>
  <p:sldLayoutIdLst>
    <p:sldLayoutId id="2147483674" r:id="rId1"/>
  </p:sldLayoutIdLst>
  <p:txStyles>
    <p:titleStyle>
      <a:lvl1pPr algn="ctr" defTabSz="4179298" rtl="0" eaLnBrk="1" latinLnBrk="0" hangingPunct="1">
        <a:spcBef>
          <a:spcPct val="0"/>
        </a:spcBef>
        <a:buNone/>
        <a:defRPr sz="8400" kern="1200">
          <a:solidFill>
            <a:schemeClr val="bg1"/>
          </a:solidFill>
          <a:latin typeface="Trebuchet MS" pitchFamily="34" charset="0"/>
          <a:ea typeface="+mj-ea"/>
          <a:cs typeface="+mj-cs"/>
        </a:defRPr>
      </a:lvl1pPr>
    </p:titleStyle>
    <p:bodyStyle>
      <a:lvl1pPr marL="1567237" indent="-1567237" algn="l" defTabSz="4179298" rtl="0" eaLnBrk="1" latinLnBrk="0" hangingPunct="1">
        <a:spcBef>
          <a:spcPct val="20000"/>
        </a:spcBef>
        <a:buFont typeface="Arial" pitchFamily="34" charset="0"/>
        <a:buChar char="•"/>
        <a:defRPr sz="14666" kern="1200">
          <a:solidFill>
            <a:schemeClr val="tx1"/>
          </a:solidFill>
          <a:latin typeface="+mn-lt"/>
          <a:ea typeface="+mn-ea"/>
          <a:cs typeface="+mn-cs"/>
        </a:defRPr>
      </a:lvl1pPr>
      <a:lvl2pPr marL="3395680" indent="-1306030" algn="l" defTabSz="4179298"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24124" indent="-1044826" algn="l" defTabSz="4179298" rtl="0" eaLnBrk="1" latinLnBrk="0" hangingPunct="1">
        <a:spcBef>
          <a:spcPct val="20000"/>
        </a:spcBef>
        <a:buFont typeface="Arial" pitchFamily="34" charset="0"/>
        <a:buChar char="•"/>
        <a:defRPr sz="11066" kern="1200">
          <a:solidFill>
            <a:schemeClr val="tx1"/>
          </a:solidFill>
          <a:latin typeface="+mn-lt"/>
          <a:ea typeface="+mn-ea"/>
          <a:cs typeface="+mn-cs"/>
        </a:defRPr>
      </a:lvl3pPr>
      <a:lvl4pPr marL="7313774"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403424"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493073"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582722"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672372"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762021"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en-US"/>
      </a:defPPr>
      <a:lvl1pPr marL="0" algn="l" defTabSz="4179298" rtl="0" eaLnBrk="1" latinLnBrk="0" hangingPunct="1">
        <a:defRPr sz="8133" kern="1200">
          <a:solidFill>
            <a:schemeClr val="tx1"/>
          </a:solidFill>
          <a:latin typeface="+mn-lt"/>
          <a:ea typeface="+mn-ea"/>
          <a:cs typeface="+mn-cs"/>
        </a:defRPr>
      </a:lvl1pPr>
      <a:lvl2pPr marL="2089650" algn="l" defTabSz="4179298" rtl="0" eaLnBrk="1" latinLnBrk="0" hangingPunct="1">
        <a:defRPr sz="8133" kern="1200">
          <a:solidFill>
            <a:schemeClr val="tx1"/>
          </a:solidFill>
          <a:latin typeface="+mn-lt"/>
          <a:ea typeface="+mn-ea"/>
          <a:cs typeface="+mn-cs"/>
        </a:defRPr>
      </a:lvl2pPr>
      <a:lvl3pPr marL="4179298" algn="l" defTabSz="4179298" rtl="0" eaLnBrk="1" latinLnBrk="0" hangingPunct="1">
        <a:defRPr sz="8133" kern="1200">
          <a:solidFill>
            <a:schemeClr val="tx1"/>
          </a:solidFill>
          <a:latin typeface="+mn-lt"/>
          <a:ea typeface="+mn-ea"/>
          <a:cs typeface="+mn-cs"/>
        </a:defRPr>
      </a:lvl3pPr>
      <a:lvl4pPr marL="6268949" algn="l" defTabSz="4179298" rtl="0" eaLnBrk="1" latinLnBrk="0" hangingPunct="1">
        <a:defRPr sz="8133" kern="1200">
          <a:solidFill>
            <a:schemeClr val="tx1"/>
          </a:solidFill>
          <a:latin typeface="+mn-lt"/>
          <a:ea typeface="+mn-ea"/>
          <a:cs typeface="+mn-cs"/>
        </a:defRPr>
      </a:lvl4pPr>
      <a:lvl5pPr marL="8358598" algn="l" defTabSz="4179298" rtl="0" eaLnBrk="1" latinLnBrk="0" hangingPunct="1">
        <a:defRPr sz="8133" kern="1200">
          <a:solidFill>
            <a:schemeClr val="tx1"/>
          </a:solidFill>
          <a:latin typeface="+mn-lt"/>
          <a:ea typeface="+mn-ea"/>
          <a:cs typeface="+mn-cs"/>
        </a:defRPr>
      </a:lvl5pPr>
      <a:lvl6pPr marL="10448248" algn="l" defTabSz="4179298" rtl="0" eaLnBrk="1" latinLnBrk="0" hangingPunct="1">
        <a:defRPr sz="8133" kern="1200">
          <a:solidFill>
            <a:schemeClr val="tx1"/>
          </a:solidFill>
          <a:latin typeface="+mn-lt"/>
          <a:ea typeface="+mn-ea"/>
          <a:cs typeface="+mn-cs"/>
        </a:defRPr>
      </a:lvl6pPr>
      <a:lvl7pPr marL="12537899" algn="l" defTabSz="4179298" rtl="0" eaLnBrk="1" latinLnBrk="0" hangingPunct="1">
        <a:defRPr sz="8133" kern="1200">
          <a:solidFill>
            <a:schemeClr val="tx1"/>
          </a:solidFill>
          <a:latin typeface="+mn-lt"/>
          <a:ea typeface="+mn-ea"/>
          <a:cs typeface="+mn-cs"/>
        </a:defRPr>
      </a:lvl7pPr>
      <a:lvl8pPr marL="14627548" algn="l" defTabSz="4179298" rtl="0" eaLnBrk="1" latinLnBrk="0" hangingPunct="1">
        <a:defRPr sz="8133" kern="1200">
          <a:solidFill>
            <a:schemeClr val="tx1"/>
          </a:solidFill>
          <a:latin typeface="+mn-lt"/>
          <a:ea typeface="+mn-ea"/>
          <a:cs typeface="+mn-cs"/>
        </a:defRPr>
      </a:lvl8pPr>
      <a:lvl9pPr marL="16717198" algn="l" defTabSz="4179298" rtl="0" eaLnBrk="1" latinLnBrk="0" hangingPunct="1">
        <a:defRPr sz="81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doi.org/10.24432/C5HS5C" TargetMode="External"/><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hyperlink" Target="https://www.tensorflow.org/" TargetMode="External"/><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A4D3625F-4ED3-3E95-0077-87A3021E35EE}"/>
              </a:ext>
            </a:extLst>
          </p:cNvPr>
          <p:cNvSpPr>
            <a:spLocks/>
          </p:cNvSpPr>
          <p:nvPr/>
        </p:nvSpPr>
        <p:spPr bwMode="auto">
          <a:xfrm>
            <a:off x="0" y="-137039"/>
            <a:ext cx="43891200" cy="4849823"/>
          </a:xfrm>
          <a:custGeom>
            <a:avLst/>
            <a:gdLst>
              <a:gd name="T0" fmla="*/ 0 w 31660"/>
              <a:gd name="T1" fmla="*/ 4440 h 4441"/>
              <a:gd name="T2" fmla="*/ 31659 w 31660"/>
              <a:gd name="T3" fmla="*/ 4440 h 4441"/>
              <a:gd name="T4" fmla="*/ 31659 w 31660"/>
              <a:gd name="T5" fmla="*/ 0 h 4441"/>
              <a:gd name="T6" fmla="*/ 0 w 31660"/>
              <a:gd name="T7" fmla="*/ 0 h 4441"/>
              <a:gd name="T8" fmla="*/ 0 w 31660"/>
              <a:gd name="T9" fmla="*/ 4440 h 4441"/>
            </a:gdLst>
            <a:ahLst/>
            <a:cxnLst>
              <a:cxn ang="0">
                <a:pos x="T0" y="T1"/>
              </a:cxn>
              <a:cxn ang="0">
                <a:pos x="T2" y="T3"/>
              </a:cxn>
              <a:cxn ang="0">
                <a:pos x="T4" y="T5"/>
              </a:cxn>
              <a:cxn ang="0">
                <a:pos x="T6" y="T7"/>
              </a:cxn>
              <a:cxn ang="0">
                <a:pos x="T8" y="T9"/>
              </a:cxn>
            </a:cxnLst>
            <a:rect l="0" t="0" r="r" b="b"/>
            <a:pathLst>
              <a:path w="31660" h="4441">
                <a:moveTo>
                  <a:pt x="0" y="4440"/>
                </a:moveTo>
                <a:lnTo>
                  <a:pt x="31659" y="4440"/>
                </a:lnTo>
                <a:lnTo>
                  <a:pt x="31659" y="0"/>
                </a:lnTo>
                <a:lnTo>
                  <a:pt x="0" y="0"/>
                </a:lnTo>
                <a:lnTo>
                  <a:pt x="0" y="4440"/>
                </a:lnTo>
                <a:close/>
              </a:path>
            </a:pathLst>
          </a:custGeom>
          <a:solidFill>
            <a:srgbClr val="8C1515"/>
          </a:solidFill>
          <a:ln>
            <a:noFill/>
          </a:ln>
        </p:spPr>
        <p:txBody>
          <a:bodyPr rot="0" vert="horz" wrap="square" lIns="91440" tIns="45720" rIns="91440" bIns="45720" anchor="t" anchorCtr="0" upright="1">
            <a:noAutofit/>
          </a:bodyPr>
          <a:lstStyle/>
          <a:p>
            <a:endParaRPr lang="en-US"/>
          </a:p>
        </p:txBody>
      </p:sp>
      <p:sp>
        <p:nvSpPr>
          <p:cNvPr id="3046" name="TextBox 3">
            <a:extLst>
              <a:ext uri="{FF2B5EF4-FFF2-40B4-BE49-F238E27FC236}">
                <a16:creationId xmlns:a16="http://schemas.microsoft.com/office/drawing/2014/main" id="{D41650F8-7ABE-66A1-248D-7A502DC2E1F2}"/>
              </a:ext>
            </a:extLst>
          </p:cNvPr>
          <p:cNvSpPr txBox="1">
            <a:spLocks noChangeArrowheads="1"/>
          </p:cNvSpPr>
          <p:nvPr/>
        </p:nvSpPr>
        <p:spPr bwMode="auto">
          <a:xfrm>
            <a:off x="565448" y="6678620"/>
            <a:ext cx="9829800" cy="4829527"/>
          </a:xfrm>
          <a:prstGeom prst="rect">
            <a:avLst/>
          </a:prstGeom>
          <a:solidFill>
            <a:schemeClr val="bg1">
              <a:alpha val="63000"/>
            </a:schemeClr>
          </a:solidFill>
          <a:ln>
            <a:noFill/>
          </a:ln>
          <a:effec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5500"/>
              </a:lnSpc>
              <a:spcAft>
                <a:spcPts val="1200"/>
              </a:spcAft>
            </a:pPr>
            <a:r>
              <a:rPr lang="en-US" sz="6000" b="1" dirty="0">
                <a:solidFill>
                  <a:srgbClr val="941100"/>
                </a:solidFill>
                <a:latin typeface="Arial" panose="020B0604020202020204" pitchFamily="34" charset="0"/>
                <a:cs typeface="Arial" panose="020B0604020202020204" pitchFamily="34" charset="0"/>
              </a:rPr>
              <a:t>Introduction</a:t>
            </a:r>
            <a:endParaRPr lang="en-US" sz="6000" b="1" dirty="0">
              <a:solidFill>
                <a:srgbClr val="005BBB"/>
              </a:solidFill>
              <a:latin typeface="Arial" panose="020B0604020202020204" pitchFamily="34" charset="0"/>
              <a:cs typeface="Arial" panose="020B0604020202020204" pitchFamily="34" charset="0"/>
            </a:endParaRPr>
          </a:p>
          <a:p>
            <a:r>
              <a:rPr lang="en-US" altLang="en-US" sz="3600" dirty="0">
                <a:solidFill>
                  <a:schemeClr val="bg2">
                    <a:lumMod val="50000"/>
                  </a:schemeClr>
                </a:solidFill>
                <a:latin typeface="Arial" charset="0"/>
                <a:ea typeface="SF Pro Semibold" pitchFamily="2" charset="0"/>
              </a:rPr>
              <a:t>In manufacturing, unexpected machine failure causes costly downtime and repairs. Predictive maintenance forecasts these failures early, enabling proactive repairs. This project develops and evaluates various machine learning models to predict failure, focusing on maximizing recall to minimize missed failures.</a:t>
            </a:r>
          </a:p>
        </p:txBody>
      </p:sp>
      <p:sp>
        <p:nvSpPr>
          <p:cNvPr id="3050" name="TextBox 3049">
            <a:extLst>
              <a:ext uri="{FF2B5EF4-FFF2-40B4-BE49-F238E27FC236}">
                <a16:creationId xmlns:a16="http://schemas.microsoft.com/office/drawing/2014/main" id="{60803AE2-D2BE-0B7A-5607-1CC5DE00BC34}"/>
              </a:ext>
            </a:extLst>
          </p:cNvPr>
          <p:cNvSpPr txBox="1"/>
          <p:nvPr/>
        </p:nvSpPr>
        <p:spPr>
          <a:xfrm>
            <a:off x="360956" y="12543555"/>
            <a:ext cx="9714350" cy="11822339"/>
          </a:xfrm>
          <a:prstGeom prst="rect">
            <a:avLst/>
          </a:prstGeom>
          <a:solidFill>
            <a:schemeClr val="bg1">
              <a:alpha val="63000"/>
            </a:schemeClr>
          </a:solidFill>
          <a:effectLst/>
        </p:spPr>
        <p:txBody>
          <a:bodyPr wrap="square">
            <a:spAutoFit/>
          </a:bodyPr>
          <a:lstStyle/>
          <a:p>
            <a:pPr>
              <a:spcAft>
                <a:spcPts val="1200"/>
              </a:spcAft>
              <a:defRPr/>
            </a:pPr>
            <a:r>
              <a:rPr lang="en-US" sz="6000" b="1" dirty="0">
                <a:solidFill>
                  <a:srgbClr val="8C1515"/>
                </a:solidFill>
                <a:latin typeface="Arial" panose="020B0604020202020204" pitchFamily="34" charset="0"/>
                <a:cs typeface="Arial" panose="020B0604020202020204" pitchFamily="34" charset="0"/>
              </a:rPr>
              <a:t>Methods</a:t>
            </a:r>
          </a:p>
          <a:p>
            <a:pPr>
              <a:spcBef>
                <a:spcPts val="0"/>
              </a:spcBef>
              <a:spcAft>
                <a:spcPts val="1000"/>
              </a:spcAft>
              <a:defRPr/>
            </a:pPr>
            <a:r>
              <a:rPr lang="en-US" sz="3600" dirty="0">
                <a:solidFill>
                  <a:schemeClr val="bg2">
                    <a:lumMod val="50000"/>
                  </a:schemeClr>
                </a:solidFill>
                <a:latin typeface="Arial" charset="0"/>
                <a:ea typeface="SF Pro Semibold" pitchFamily="2" charset="0"/>
                <a:cs typeface="Arial" charset="0"/>
              </a:rPr>
              <a:t>Data was cleaned by removing irrelevant columns. The categorical 'Type' feature was one-hot encoded, and all numerical features were scaled using </a:t>
            </a:r>
            <a:r>
              <a:rPr lang="en-US" sz="3600" dirty="0" err="1">
                <a:solidFill>
                  <a:schemeClr val="bg2">
                    <a:lumMod val="50000"/>
                  </a:schemeClr>
                </a:solidFill>
                <a:latin typeface="Arial" charset="0"/>
                <a:ea typeface="SF Pro Semibold" pitchFamily="2" charset="0"/>
                <a:cs typeface="Arial" charset="0"/>
              </a:rPr>
              <a:t>StandardScaler</a:t>
            </a:r>
            <a:r>
              <a:rPr lang="en-US" sz="3600" dirty="0">
                <a:solidFill>
                  <a:schemeClr val="bg2">
                    <a:lumMod val="50000"/>
                  </a:schemeClr>
                </a:solidFill>
                <a:latin typeface="Arial" charset="0"/>
                <a:ea typeface="SF Pro Semibold" pitchFamily="2" charset="0"/>
                <a:cs typeface="Arial" charset="0"/>
              </a:rPr>
              <a:t> to better predict the binary output of ‘Failure’.</a:t>
            </a:r>
          </a:p>
          <a:p>
            <a:pPr>
              <a:spcBef>
                <a:spcPts val="0"/>
              </a:spcBef>
              <a:spcAft>
                <a:spcPts val="1000"/>
              </a:spcAft>
              <a:defRPr/>
            </a:pPr>
            <a:r>
              <a:rPr lang="en-US" sz="3600" b="1" dirty="0">
                <a:solidFill>
                  <a:srgbClr val="8C1515"/>
                </a:solidFill>
                <a:latin typeface="Arial" panose="020B0604020202020204" pitchFamily="34" charset="0"/>
                <a:cs typeface="Arial" panose="020B0604020202020204" pitchFamily="34" charset="0"/>
              </a:rPr>
              <a:t>Feature Engineering</a:t>
            </a:r>
          </a:p>
          <a:p>
            <a:pPr marL="914400" lvl="1" indent="-457200">
              <a:spcBef>
                <a:spcPts val="0"/>
              </a:spcBef>
              <a:buClr>
                <a:schemeClr val="tx2"/>
              </a:buClr>
              <a:buSzPct val="125000"/>
              <a:buFont typeface="Arial" charset="0"/>
              <a:buChar char="•"/>
              <a:defRPr/>
            </a:pPr>
            <a:r>
              <a:rPr lang="en-US" sz="3600" dirty="0">
                <a:solidFill>
                  <a:schemeClr val="bg2">
                    <a:lumMod val="50000"/>
                  </a:schemeClr>
                </a:solidFill>
                <a:latin typeface="Arial" charset="0"/>
                <a:ea typeface="SF Pro Semibold" pitchFamily="2" charset="0"/>
                <a:cs typeface="Arial" charset="0"/>
              </a:rPr>
              <a:t>New features were created to capture interactions between variables, including 'Power' (from RPM and Torque) and '</a:t>
            </a:r>
            <a:r>
              <a:rPr lang="en-US" sz="3600" dirty="0" err="1">
                <a:solidFill>
                  <a:schemeClr val="bg2">
                    <a:lumMod val="50000"/>
                  </a:schemeClr>
                </a:solidFill>
                <a:latin typeface="Arial" charset="0"/>
                <a:ea typeface="SF Pro Semibold" pitchFamily="2" charset="0"/>
                <a:cs typeface="Arial" charset="0"/>
              </a:rPr>
              <a:t>Wear_x_Torque</a:t>
            </a:r>
            <a:r>
              <a:rPr lang="en-US" sz="3600" dirty="0">
                <a:solidFill>
                  <a:schemeClr val="bg2">
                    <a:lumMod val="50000"/>
                  </a:schemeClr>
                </a:solidFill>
                <a:latin typeface="Arial" charset="0"/>
                <a:ea typeface="SF Pro Semibold" pitchFamily="2" charset="0"/>
                <a:cs typeface="Arial" charset="0"/>
              </a:rPr>
              <a:t>' (from Tool Wear and Torque).</a:t>
            </a:r>
          </a:p>
          <a:p>
            <a:pPr>
              <a:spcAft>
                <a:spcPts val="1200"/>
              </a:spcAft>
              <a:defRPr/>
            </a:pPr>
            <a:r>
              <a:rPr lang="en-US" sz="3600" b="1" dirty="0">
                <a:solidFill>
                  <a:srgbClr val="8C1515"/>
                </a:solidFill>
                <a:latin typeface="Arial" panose="020B0604020202020204" pitchFamily="34" charset="0"/>
                <a:cs typeface="Arial" panose="020B0604020202020204" pitchFamily="34" charset="0"/>
              </a:rPr>
              <a:t>Model Tuning &amp; Evaluation</a:t>
            </a:r>
          </a:p>
          <a:p>
            <a:pPr marL="914400" lvl="1" indent="-457200">
              <a:spcBef>
                <a:spcPts val="0"/>
              </a:spcBef>
              <a:buClr>
                <a:schemeClr val="tx2"/>
              </a:buClr>
              <a:buSzPct val="125000"/>
              <a:buFont typeface="Arial" charset="0"/>
              <a:buChar char="•"/>
              <a:defRPr/>
            </a:pPr>
            <a:r>
              <a:rPr lang="en-US" sz="3600">
                <a:solidFill>
                  <a:schemeClr val="bg2">
                    <a:lumMod val="50000"/>
                  </a:schemeClr>
                </a:solidFill>
                <a:latin typeface="Arial" charset="0"/>
                <a:ea typeface="SF Pro Semibold" pitchFamily="2" charset="0"/>
                <a:cs typeface="Arial" charset="0"/>
              </a:rPr>
              <a:t>GridSearchCV was used to tune hyperparameters for each tuned model, optimizing for recall score to prioritize the detection of true failures. The dataset was split into 80% training and 20% testing sets for robust evaluation.  </a:t>
            </a:r>
            <a:endParaRPr lang="en-US" sz="3600" dirty="0">
              <a:solidFill>
                <a:schemeClr val="bg2">
                  <a:lumMod val="50000"/>
                </a:schemeClr>
              </a:solidFill>
              <a:latin typeface="Arial" charset="0"/>
              <a:ea typeface="SF Pro Semibold" pitchFamily="2" charset="0"/>
              <a:cs typeface="Arial" charset="0"/>
            </a:endParaRPr>
          </a:p>
        </p:txBody>
      </p:sp>
      <p:sp>
        <p:nvSpPr>
          <p:cNvPr id="3054" name="TextBox 3053">
            <a:extLst>
              <a:ext uri="{FF2B5EF4-FFF2-40B4-BE49-F238E27FC236}">
                <a16:creationId xmlns:a16="http://schemas.microsoft.com/office/drawing/2014/main" id="{BAEF5170-DA16-085C-592C-D45ADFD5C609}"/>
              </a:ext>
            </a:extLst>
          </p:cNvPr>
          <p:cNvSpPr txBox="1"/>
          <p:nvPr/>
        </p:nvSpPr>
        <p:spPr>
          <a:xfrm>
            <a:off x="10674641" y="6750327"/>
            <a:ext cx="9912168" cy="8592096"/>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6000" b="1" dirty="0">
                <a:solidFill>
                  <a:srgbClr val="8C1515"/>
                </a:solidFill>
                <a:latin typeface="Arial" panose="020B0604020202020204" pitchFamily="34" charset="0"/>
                <a:cs typeface="Arial" panose="020B0604020202020204" pitchFamily="34" charset="0"/>
              </a:rPr>
              <a:t>Data Analysis &amp; Results </a:t>
            </a:r>
          </a:p>
          <a:p>
            <a:pPr>
              <a:spcBef>
                <a:spcPts val="0"/>
              </a:spcBef>
              <a:spcAft>
                <a:spcPts val="1200"/>
              </a:spcAft>
              <a:defRPr/>
            </a:pPr>
            <a:r>
              <a:rPr lang="en-US" sz="3600" dirty="0">
                <a:solidFill>
                  <a:schemeClr val="bg2">
                    <a:lumMod val="50000"/>
                  </a:schemeClr>
                </a:solidFill>
                <a:latin typeface="Arial" charset="0"/>
                <a:ea typeface="SF Pro Semibold" pitchFamily="2" charset="0"/>
                <a:cs typeface="Arial" charset="0"/>
              </a:rPr>
              <a:t>The dataset (AI4I 2020 Predictive Maintenance Dataset) is heavily imbalanced. Only 339 of the 10,000 instances (3.4%) represent a "Machine Failure." This makes accuracy misleading, so recall was prioritized to ensure models optimized finding rare (but critical) failure events. Correlation heatmaps show that Torque and Tool Wear had the strongest positive correlations with Failure. More interestingly, Air Temperature and Process Temperature were highly correlated with each other (r ≈ 0.87), indicating multicollinearity, and so the Temperature Difference feature was engineered to capture their net impact more effectively.</a:t>
            </a:r>
          </a:p>
        </p:txBody>
      </p:sp>
      <p:cxnSp>
        <p:nvCxnSpPr>
          <p:cNvPr id="3061" name="Straight Connector 3060">
            <a:extLst>
              <a:ext uri="{FF2B5EF4-FFF2-40B4-BE49-F238E27FC236}">
                <a16:creationId xmlns:a16="http://schemas.microsoft.com/office/drawing/2014/main" id="{2B5FD9D3-56AB-66E8-79E8-981B4D471A43}"/>
              </a:ext>
            </a:extLst>
          </p:cNvPr>
          <p:cNvCxnSpPr/>
          <p:nvPr/>
        </p:nvCxnSpPr>
        <p:spPr bwMode="auto">
          <a:xfrm>
            <a:off x="21556770" y="15289040"/>
            <a:ext cx="9784080" cy="0"/>
          </a:xfrm>
          <a:prstGeom prst="line">
            <a:avLst/>
          </a:prstGeom>
          <a:noFill/>
          <a:ln w="25400" cap="flat" cmpd="sng" algn="ctr">
            <a:solidFill>
              <a:schemeClr val="tx1"/>
            </a:solidFill>
            <a:prstDash val="dash"/>
            <a:round/>
            <a:headEnd type="oval" w="med" len="med"/>
            <a:tailEnd type="oval" w="med" len="med"/>
          </a:ln>
          <a:effectLst/>
        </p:spPr>
      </p:cxnSp>
      <p:sp>
        <p:nvSpPr>
          <p:cNvPr id="3066" name="TextBox 3065">
            <a:extLst>
              <a:ext uri="{FF2B5EF4-FFF2-40B4-BE49-F238E27FC236}">
                <a16:creationId xmlns:a16="http://schemas.microsoft.com/office/drawing/2014/main" id="{ECEB9256-4DBD-A3A5-FC68-4E0DCAA0366F}"/>
              </a:ext>
            </a:extLst>
          </p:cNvPr>
          <p:cNvSpPr txBox="1"/>
          <p:nvPr/>
        </p:nvSpPr>
        <p:spPr>
          <a:xfrm flipH="1">
            <a:off x="11009603" y="7635239"/>
            <a:ext cx="191798" cy="4746741"/>
          </a:xfrm>
          <a:prstGeom prst="rect">
            <a:avLst/>
          </a:prstGeom>
          <a:noFill/>
        </p:spPr>
        <p:txBody>
          <a:bodyPr wrap="square" rtlCol="0">
            <a:spAutoFit/>
          </a:bodyPr>
          <a:lstStyle/>
          <a:p>
            <a:endParaRPr lang="en-US" dirty="0"/>
          </a:p>
        </p:txBody>
      </p:sp>
      <p:sp>
        <p:nvSpPr>
          <p:cNvPr id="3079" name="TextBox 3078">
            <a:extLst>
              <a:ext uri="{FF2B5EF4-FFF2-40B4-BE49-F238E27FC236}">
                <a16:creationId xmlns:a16="http://schemas.microsoft.com/office/drawing/2014/main" id="{936A4C19-14EA-224A-BA3F-FC3D5B937D63}"/>
              </a:ext>
            </a:extLst>
          </p:cNvPr>
          <p:cNvSpPr txBox="1"/>
          <p:nvPr/>
        </p:nvSpPr>
        <p:spPr>
          <a:xfrm>
            <a:off x="32753320" y="14669600"/>
            <a:ext cx="10792673" cy="9950032"/>
          </a:xfrm>
          <a:prstGeom prst="rect">
            <a:avLst/>
          </a:prstGeom>
          <a:solidFill>
            <a:schemeClr val="bg1">
              <a:alpha val="63000"/>
            </a:schemeClr>
          </a:solidFill>
          <a:effectLst/>
        </p:spPr>
        <p:txBody>
          <a:bodyPr wrap="square">
            <a:spAutoFit/>
          </a:bodyPr>
          <a:lstStyle/>
          <a:p>
            <a:pPr>
              <a:spcAft>
                <a:spcPts val="1200"/>
              </a:spcAft>
              <a:defRPr/>
            </a:pPr>
            <a:r>
              <a:rPr lang="en-US" sz="6000" b="1" dirty="0">
                <a:solidFill>
                  <a:srgbClr val="8C1515"/>
                </a:solidFill>
                <a:latin typeface="Arial" panose="020B0604020202020204" pitchFamily="34" charset="0"/>
                <a:cs typeface="Arial" panose="020B0604020202020204" pitchFamily="34" charset="0"/>
              </a:rPr>
              <a:t>Conclusion &amp; Insights</a:t>
            </a:r>
          </a:p>
          <a:p>
            <a:pPr>
              <a:spcBef>
                <a:spcPts val="0"/>
              </a:spcBef>
              <a:spcAft>
                <a:spcPts val="1200"/>
              </a:spcAft>
              <a:defRPr/>
            </a:pPr>
            <a:r>
              <a:rPr lang="en-US" sz="3600" dirty="0">
                <a:solidFill>
                  <a:schemeClr val="bg2">
                    <a:lumMod val="50000"/>
                  </a:schemeClr>
                </a:solidFill>
                <a:latin typeface="Arial" charset="0"/>
                <a:ea typeface="Arial" charset="0"/>
                <a:cs typeface="Arial" charset="0"/>
              </a:rPr>
              <a:t>This research successfully demonstrated that tuned machine learning models can successfully forecast machine failure, with model performance being highly dependent on optimizing for recall to minimize costly misses, especially when the cost of a false positive is significantly lower than that of a false negative.</a:t>
            </a:r>
          </a:p>
          <a:p>
            <a:pPr marL="914400" lvl="1" indent="-457200">
              <a:spcAft>
                <a:spcPts val="1200"/>
              </a:spcAft>
              <a:buClr>
                <a:schemeClr val="tx2"/>
              </a:buClr>
              <a:buSzPct val="125000"/>
              <a:buFont typeface="Arial" charset="0"/>
              <a:buChar char="•"/>
              <a:defRPr/>
            </a:pPr>
            <a:r>
              <a:rPr lang="en-US" sz="3600" b="1" dirty="0">
                <a:solidFill>
                  <a:schemeClr val="bg2">
                    <a:lumMod val="50000"/>
                  </a:schemeClr>
                </a:solidFill>
                <a:latin typeface="Arial" charset="0"/>
                <a:ea typeface="Arial" charset="0"/>
                <a:cs typeface="Arial" charset="0"/>
              </a:rPr>
              <a:t>Voting Classifier: </a:t>
            </a:r>
            <a:r>
              <a:rPr lang="en-US" sz="3600" dirty="0">
                <a:solidFill>
                  <a:schemeClr val="bg2">
                    <a:lumMod val="50000"/>
                  </a:schemeClr>
                </a:solidFill>
                <a:latin typeface="Arial" charset="0"/>
                <a:ea typeface="Arial" charset="0"/>
                <a:cs typeface="Arial" charset="0"/>
              </a:rPr>
              <a:t>By letting top models “Vote”, the classifier can average out unique weaknesses of each algorithm, leading to a more reliable final decision. </a:t>
            </a:r>
          </a:p>
          <a:p>
            <a:pPr marL="914400" lvl="1" indent="-457200">
              <a:spcBef>
                <a:spcPts val="0"/>
              </a:spcBef>
              <a:spcAft>
                <a:spcPts val="1200"/>
              </a:spcAft>
              <a:buClr>
                <a:schemeClr val="tx2"/>
              </a:buClr>
              <a:buSzPct val="125000"/>
              <a:buFont typeface="Arial" charset="0"/>
              <a:buChar char="•"/>
              <a:defRPr/>
            </a:pPr>
            <a:r>
              <a:rPr lang="en-US" sz="3600" b="1" dirty="0">
                <a:solidFill>
                  <a:schemeClr val="bg2">
                    <a:lumMod val="50000"/>
                  </a:schemeClr>
                </a:solidFill>
                <a:latin typeface="Arial" charset="0"/>
                <a:ea typeface="Arial" charset="0"/>
                <a:cs typeface="Arial" charset="0"/>
              </a:rPr>
              <a:t>Limitations: </a:t>
            </a:r>
            <a:r>
              <a:rPr lang="en-US" sz="3600" dirty="0">
                <a:solidFill>
                  <a:schemeClr val="bg2">
                    <a:lumMod val="50000"/>
                  </a:schemeClr>
                </a:solidFill>
                <a:latin typeface="Arial" charset="0"/>
                <a:ea typeface="Arial" charset="0"/>
                <a:cs typeface="Arial" charset="0"/>
              </a:rPr>
              <a:t>By implementing binary failure prediction, it is impossible to differentiate between different types of failure (</a:t>
            </a:r>
            <a:r>
              <a:rPr lang="en-US" sz="3600" dirty="0" err="1">
                <a:solidFill>
                  <a:schemeClr val="bg2">
                    <a:lumMod val="50000"/>
                  </a:schemeClr>
                </a:solidFill>
                <a:latin typeface="Arial" charset="0"/>
                <a:ea typeface="Arial" charset="0"/>
                <a:cs typeface="Arial" charset="0"/>
              </a:rPr>
              <a:t>e.g</a:t>
            </a:r>
            <a:r>
              <a:rPr lang="en-US" sz="3600" dirty="0">
                <a:solidFill>
                  <a:schemeClr val="bg2">
                    <a:lumMod val="50000"/>
                  </a:schemeClr>
                </a:solidFill>
                <a:latin typeface="Arial" charset="0"/>
                <a:ea typeface="Arial" charset="0"/>
                <a:cs typeface="Arial" charset="0"/>
              </a:rPr>
              <a:t>, tool wear vs. power failure).</a:t>
            </a:r>
          </a:p>
        </p:txBody>
      </p:sp>
      <p:sp>
        <p:nvSpPr>
          <p:cNvPr id="3081" name="TextBox 3080">
            <a:extLst>
              <a:ext uri="{FF2B5EF4-FFF2-40B4-BE49-F238E27FC236}">
                <a16:creationId xmlns:a16="http://schemas.microsoft.com/office/drawing/2014/main" id="{8CB897A9-DC42-3C51-CD05-AF8685ACD5C5}"/>
              </a:ext>
            </a:extLst>
          </p:cNvPr>
          <p:cNvSpPr txBox="1"/>
          <p:nvPr/>
        </p:nvSpPr>
        <p:spPr>
          <a:xfrm>
            <a:off x="21607197" y="15707339"/>
            <a:ext cx="9784080" cy="9156353"/>
          </a:xfrm>
          <a:prstGeom prst="rect">
            <a:avLst/>
          </a:prstGeom>
          <a:solidFill>
            <a:schemeClr val="bg1">
              <a:alpha val="63000"/>
            </a:schemeClr>
          </a:solidFill>
          <a:effectLst/>
        </p:spPr>
        <p:txBody>
          <a:bodyPr wrap="square">
            <a:spAutoFit/>
          </a:bodyPr>
          <a:lstStyle/>
          <a:p>
            <a:pPr>
              <a:spcAft>
                <a:spcPts val="1200"/>
              </a:spcAft>
              <a:defRPr/>
            </a:pPr>
            <a:r>
              <a:rPr lang="en-US" sz="6000" b="1" dirty="0">
                <a:solidFill>
                  <a:srgbClr val="8C1515"/>
                </a:solidFill>
                <a:latin typeface="Arial" panose="020B0604020202020204" pitchFamily="34" charset="0"/>
                <a:cs typeface="Arial" panose="020B0604020202020204" pitchFamily="34" charset="0"/>
              </a:rPr>
              <a:t>Machine Learning Results</a:t>
            </a:r>
          </a:p>
          <a:p>
            <a:pPr>
              <a:spcBef>
                <a:spcPts val="0"/>
              </a:spcBef>
              <a:spcAft>
                <a:spcPts val="1800"/>
              </a:spcAft>
              <a:defRPr/>
            </a:pPr>
            <a:r>
              <a:rPr lang="en-US" sz="3600" dirty="0">
                <a:solidFill>
                  <a:schemeClr val="bg2">
                    <a:lumMod val="50000"/>
                  </a:schemeClr>
                </a:solidFill>
                <a:latin typeface="Arial" charset="0"/>
                <a:ea typeface="Arial" charset="0"/>
                <a:cs typeface="Arial" charset="0"/>
              </a:rPr>
              <a:t>Analysis showed that the model tuning strategy is the most important factor in developing a useful predictive maintenance model. A model optimized specifically for high Recall is far superior for the business goal than a model optimized for a balanced F1-Score.</a:t>
            </a:r>
          </a:p>
          <a:p>
            <a:pPr marL="914400" marR="0" lvl="1" indent="-457200" algn="l" defTabSz="457200" rtl="0" eaLnBrk="1" fontAlgn="auto" latinLnBrk="0" hangingPunct="1">
              <a:spcBef>
                <a:spcPts val="0"/>
              </a:spcBef>
              <a:spcAft>
                <a:spcPts val="0"/>
              </a:spcAft>
              <a:buClr>
                <a:srgbClr val="44546A"/>
              </a:buClr>
              <a:buSzPct val="125000"/>
              <a:buFont typeface="Arial" charset="0"/>
              <a:buChar char="•"/>
              <a:tabLst/>
              <a:defRPr/>
            </a:pPr>
            <a:r>
              <a:rPr kumimoji="0" lang="en-US" sz="3600" b="0" i="0" u="none" strike="noStrike" kern="1200" cap="none" spc="0" normalizeH="0" baseline="0" noProof="0" dirty="0">
                <a:ln>
                  <a:noFill/>
                </a:ln>
                <a:solidFill>
                  <a:srgbClr val="E7E6E6">
                    <a:lumMod val="50000"/>
                  </a:srgbClr>
                </a:solidFill>
                <a:effectLst/>
                <a:uLnTx/>
                <a:uFillTx/>
                <a:latin typeface="Arial" charset="0"/>
                <a:ea typeface="Arial" charset="0"/>
                <a:cs typeface="Arial" charset="0"/>
              </a:rPr>
              <a:t>A false positive leads to a fast checkup by a technician; a false negative may lead to thousand-dollar repairs.</a:t>
            </a:r>
          </a:p>
          <a:p>
            <a:pPr marR="0" lvl="1" algn="l" defTabSz="457200" rtl="0" eaLnBrk="1" fontAlgn="auto" latinLnBrk="0" hangingPunct="1">
              <a:spcBef>
                <a:spcPts val="0"/>
              </a:spcBef>
              <a:spcAft>
                <a:spcPts val="0"/>
              </a:spcAft>
              <a:buClr>
                <a:srgbClr val="44546A"/>
              </a:buClr>
              <a:buSzPct val="125000"/>
              <a:tabLst/>
              <a:defRPr/>
            </a:pPr>
            <a:endParaRPr lang="en-US" sz="3600" dirty="0">
              <a:solidFill>
                <a:srgbClr val="E7E6E6">
                  <a:lumMod val="50000"/>
                </a:srgbClr>
              </a:solidFill>
              <a:latin typeface="Arial" charset="0"/>
              <a:ea typeface="Arial" charset="0"/>
              <a:cs typeface="Arial" charset="0"/>
            </a:endParaRPr>
          </a:p>
          <a:p>
            <a:pPr marR="0" lvl="1" algn="l" defTabSz="457200" rtl="0" eaLnBrk="1" fontAlgn="auto" latinLnBrk="0" hangingPunct="1">
              <a:spcBef>
                <a:spcPts val="0"/>
              </a:spcBef>
              <a:spcAft>
                <a:spcPts val="0"/>
              </a:spcAft>
              <a:buClr>
                <a:srgbClr val="44546A"/>
              </a:buClr>
              <a:buSzPct val="125000"/>
              <a:tabLst/>
              <a:defRPr/>
            </a:pPr>
            <a:r>
              <a:rPr kumimoji="0" lang="en-US" sz="3600" b="0" i="0" u="none" strike="noStrike" kern="1200" cap="none" spc="0" normalizeH="0" baseline="0" noProof="0" dirty="0">
                <a:ln>
                  <a:noFill/>
                </a:ln>
                <a:solidFill>
                  <a:srgbClr val="E7E6E6">
                    <a:lumMod val="50000"/>
                  </a:srgbClr>
                </a:solidFill>
                <a:effectLst/>
                <a:uLnTx/>
                <a:uFillTx/>
                <a:latin typeface="Arial" charset="0"/>
                <a:ea typeface="Arial" charset="0"/>
                <a:cs typeface="Arial" charset="0"/>
              </a:rPr>
              <a:t>T</a:t>
            </a:r>
            <a:r>
              <a:rPr lang="en-US" sz="3600" dirty="0">
                <a:solidFill>
                  <a:srgbClr val="E7E6E6">
                    <a:lumMod val="50000"/>
                  </a:srgbClr>
                </a:solidFill>
                <a:latin typeface="Arial" charset="0"/>
                <a:ea typeface="Arial" charset="0"/>
                <a:cs typeface="Arial" charset="0"/>
              </a:rPr>
              <a:t>he best-performing model was the Voting Classifier, trained using the predicted probabilities averaged from Random Forest, </a:t>
            </a:r>
            <a:r>
              <a:rPr lang="en-US" sz="3600" dirty="0" err="1">
                <a:solidFill>
                  <a:srgbClr val="E7E6E6">
                    <a:lumMod val="50000"/>
                  </a:srgbClr>
                </a:solidFill>
                <a:latin typeface="Arial" charset="0"/>
                <a:ea typeface="Arial" charset="0"/>
                <a:cs typeface="Arial" charset="0"/>
              </a:rPr>
              <a:t>XGBoost</a:t>
            </a:r>
            <a:r>
              <a:rPr lang="en-US" sz="3600" dirty="0">
                <a:solidFill>
                  <a:srgbClr val="E7E6E6">
                    <a:lumMod val="50000"/>
                  </a:srgbClr>
                </a:solidFill>
                <a:latin typeface="Arial" charset="0"/>
                <a:ea typeface="Arial" charset="0"/>
                <a:cs typeface="Arial" charset="0"/>
              </a:rPr>
              <a:t>, and k-NN.</a:t>
            </a:r>
            <a:endParaRPr kumimoji="0" lang="en-US" sz="3600" b="0" i="0" u="none" strike="noStrike" kern="1200" cap="none" spc="0" normalizeH="0" baseline="0" noProof="0" dirty="0">
              <a:ln>
                <a:noFill/>
              </a:ln>
              <a:solidFill>
                <a:srgbClr val="E7E6E6">
                  <a:lumMod val="50000"/>
                </a:srgbClr>
              </a:solidFill>
              <a:effectLst/>
              <a:uLnTx/>
              <a:uFillTx/>
              <a:latin typeface="Arial" charset="0"/>
              <a:ea typeface="Arial" charset="0"/>
              <a:cs typeface="Arial" charset="0"/>
            </a:endParaRPr>
          </a:p>
        </p:txBody>
      </p:sp>
      <p:cxnSp>
        <p:nvCxnSpPr>
          <p:cNvPr id="3082" name="Straight Connector 3081">
            <a:extLst>
              <a:ext uri="{FF2B5EF4-FFF2-40B4-BE49-F238E27FC236}">
                <a16:creationId xmlns:a16="http://schemas.microsoft.com/office/drawing/2014/main" id="{DD6314DC-8695-23A5-4B95-52ACC2F70909}"/>
              </a:ext>
            </a:extLst>
          </p:cNvPr>
          <p:cNvCxnSpPr>
            <a:cxnSpLocks/>
          </p:cNvCxnSpPr>
          <p:nvPr/>
        </p:nvCxnSpPr>
        <p:spPr bwMode="auto">
          <a:xfrm>
            <a:off x="10792765" y="22993238"/>
            <a:ext cx="9595931" cy="0"/>
          </a:xfrm>
          <a:prstGeom prst="line">
            <a:avLst/>
          </a:prstGeom>
          <a:noFill/>
          <a:ln w="25400" cap="flat" cmpd="sng" algn="ctr">
            <a:solidFill>
              <a:schemeClr val="tx1"/>
            </a:solidFill>
            <a:prstDash val="dash"/>
            <a:round/>
            <a:headEnd type="oval" w="med" len="med"/>
            <a:tailEnd type="oval" w="med" len="med"/>
          </a:ln>
          <a:effectLst/>
        </p:spPr>
      </p:cxnSp>
      <p:cxnSp>
        <p:nvCxnSpPr>
          <p:cNvPr id="3092" name="Straight Connector 3091">
            <a:extLst>
              <a:ext uri="{FF2B5EF4-FFF2-40B4-BE49-F238E27FC236}">
                <a16:creationId xmlns:a16="http://schemas.microsoft.com/office/drawing/2014/main" id="{2E267615-781B-3446-5119-85C5CB39E8C1}"/>
              </a:ext>
            </a:extLst>
          </p:cNvPr>
          <p:cNvCxnSpPr>
            <a:cxnSpLocks/>
          </p:cNvCxnSpPr>
          <p:nvPr/>
        </p:nvCxnSpPr>
        <p:spPr bwMode="auto">
          <a:xfrm>
            <a:off x="32643580" y="25022907"/>
            <a:ext cx="10509705" cy="0"/>
          </a:xfrm>
          <a:prstGeom prst="line">
            <a:avLst/>
          </a:prstGeom>
          <a:noFill/>
          <a:ln w="25400" cap="sq" cmpd="sng" algn="ctr">
            <a:solidFill>
              <a:schemeClr val="tx1"/>
            </a:solidFill>
            <a:prstDash val="dash"/>
            <a:round/>
            <a:headEnd type="oval" w="med" len="med"/>
            <a:tailEnd type="oval" w="med" len="med"/>
          </a:ln>
          <a:effectLst/>
        </p:spPr>
      </p:cxnSp>
      <p:sp>
        <p:nvSpPr>
          <p:cNvPr id="3170" name="TextBox 3169">
            <a:extLst>
              <a:ext uri="{FF2B5EF4-FFF2-40B4-BE49-F238E27FC236}">
                <a16:creationId xmlns:a16="http://schemas.microsoft.com/office/drawing/2014/main" id="{4A7F6959-382F-B768-2E7A-109617527ABC}"/>
              </a:ext>
            </a:extLst>
          </p:cNvPr>
          <p:cNvSpPr txBox="1"/>
          <p:nvPr/>
        </p:nvSpPr>
        <p:spPr>
          <a:xfrm>
            <a:off x="32705022" y="25535469"/>
            <a:ext cx="9453552" cy="6541150"/>
          </a:xfrm>
          <a:prstGeom prst="rect">
            <a:avLst/>
          </a:prstGeom>
          <a:noFill/>
        </p:spPr>
        <p:txBody>
          <a:bodyPr wrap="square">
            <a:spAutoFit/>
          </a:bodyPr>
          <a:lstStyle/>
          <a:p>
            <a:pPr>
              <a:spcAft>
                <a:spcPts val="1200"/>
              </a:spcAft>
              <a:buClr>
                <a:schemeClr val="tx2"/>
              </a:buClr>
              <a:defRPr/>
            </a:pPr>
            <a:r>
              <a:rPr lang="en-US" sz="6000" b="1" dirty="0">
                <a:solidFill>
                  <a:srgbClr val="8C1515"/>
                </a:solidFill>
                <a:latin typeface="Arial" panose="020B0604020202020204" pitchFamily="34" charset="0"/>
                <a:cs typeface="Arial" panose="020B0604020202020204" pitchFamily="34" charset="0"/>
              </a:rPr>
              <a:t>References</a:t>
            </a:r>
            <a:endParaRPr lang="en-US" sz="6000" dirty="0">
              <a:solidFill>
                <a:srgbClr val="8C1515"/>
              </a:solidFill>
              <a:latin typeface="Arial" panose="020B0604020202020204" pitchFamily="34" charset="0"/>
              <a:ea typeface="Arial" charset="0"/>
              <a:cs typeface="Arial" panose="020B0604020202020204" pitchFamily="34" charset="0"/>
            </a:endParaRPr>
          </a:p>
          <a:p>
            <a:pPr>
              <a:spcBef>
                <a:spcPts val="0"/>
              </a:spcBef>
              <a:buClr>
                <a:schemeClr val="tx2"/>
              </a:buClr>
              <a:buFont typeface="+mj-lt"/>
              <a:buAutoNum type="arabicPeriod"/>
              <a:defRPr/>
            </a:pPr>
            <a:r>
              <a:rPr lang="en-US" sz="2800" dirty="0">
                <a:solidFill>
                  <a:schemeClr val="bg2">
                    <a:lumMod val="75000"/>
                  </a:schemeClr>
                </a:solidFill>
                <a:latin typeface="Arial" charset="0"/>
                <a:ea typeface="Arial" charset="0"/>
                <a:cs typeface="Arial" charset="0"/>
              </a:rPr>
              <a:t>  "AI4I 2020 Predictive Maintenance Dataset," </a:t>
            </a:r>
            <a:r>
              <a:rPr lang="en-US" sz="2800" i="1" dirty="0">
                <a:solidFill>
                  <a:schemeClr val="bg2">
                    <a:lumMod val="75000"/>
                  </a:schemeClr>
                </a:solidFill>
                <a:latin typeface="Arial" charset="0"/>
                <a:ea typeface="Arial" charset="0"/>
                <a:cs typeface="Arial" charset="0"/>
              </a:rPr>
              <a:t>UCI Machine Learning Repository</a:t>
            </a:r>
            <a:r>
              <a:rPr lang="en-US" sz="2800" dirty="0">
                <a:solidFill>
                  <a:schemeClr val="bg2">
                    <a:lumMod val="75000"/>
                  </a:schemeClr>
                </a:solidFill>
                <a:latin typeface="Arial" charset="0"/>
                <a:ea typeface="Arial" charset="0"/>
                <a:cs typeface="Arial" charset="0"/>
              </a:rPr>
              <a:t>, 2020. [Online]. Available: </a:t>
            </a:r>
            <a:r>
              <a:rPr lang="en-US" sz="2800" dirty="0">
                <a:solidFill>
                  <a:schemeClr val="bg2">
                    <a:lumMod val="75000"/>
                  </a:schemeClr>
                </a:solidFill>
                <a:latin typeface="Arial" charset="0"/>
                <a:ea typeface="Arial" charset="0"/>
                <a:cs typeface="Arial" charset="0"/>
                <a:hlinkClick r:id="rId3"/>
              </a:rPr>
              <a:t>https://doi.org/10.24432/C5HS5C</a:t>
            </a:r>
            <a:r>
              <a:rPr lang="en-US" sz="2800" dirty="0">
                <a:solidFill>
                  <a:schemeClr val="bg2">
                    <a:lumMod val="75000"/>
                  </a:schemeClr>
                </a:solidFill>
                <a:latin typeface="Arial" charset="0"/>
                <a:ea typeface="Arial" charset="0"/>
                <a:cs typeface="Arial" charset="0"/>
              </a:rPr>
              <a:t>.</a:t>
            </a:r>
          </a:p>
          <a:p>
            <a:pPr>
              <a:buClr>
                <a:schemeClr val="tx2"/>
              </a:buClr>
              <a:buFont typeface="+mj-lt"/>
              <a:buAutoNum type="arabicPeriod"/>
              <a:defRPr/>
            </a:pPr>
            <a:r>
              <a:rPr lang="en-US" sz="2800" dirty="0">
                <a:solidFill>
                  <a:schemeClr val="bg2">
                    <a:lumMod val="75000"/>
                  </a:schemeClr>
                </a:solidFill>
                <a:latin typeface="Arial" charset="0"/>
                <a:ea typeface="Arial" charset="0"/>
                <a:cs typeface="Arial" charset="0"/>
              </a:rPr>
              <a:t> F. Pedregosa </a:t>
            </a:r>
            <a:r>
              <a:rPr lang="en-US" sz="2800" i="1" dirty="0">
                <a:solidFill>
                  <a:schemeClr val="bg2">
                    <a:lumMod val="75000"/>
                  </a:schemeClr>
                </a:solidFill>
                <a:latin typeface="Arial" charset="0"/>
                <a:ea typeface="Arial" charset="0"/>
                <a:cs typeface="Arial" charset="0"/>
              </a:rPr>
              <a:t>et al.</a:t>
            </a:r>
            <a:r>
              <a:rPr lang="en-US" sz="2800" dirty="0">
                <a:solidFill>
                  <a:schemeClr val="bg2">
                    <a:lumMod val="75000"/>
                  </a:schemeClr>
                </a:solidFill>
                <a:latin typeface="Arial" charset="0"/>
                <a:ea typeface="Arial" charset="0"/>
                <a:cs typeface="Arial" charset="0"/>
              </a:rPr>
              <a:t>, "Scikit-learn: Machine Learning in Python," </a:t>
            </a:r>
            <a:r>
              <a:rPr lang="en-US" sz="2800" i="1" dirty="0">
                <a:solidFill>
                  <a:schemeClr val="bg2">
                    <a:lumMod val="75000"/>
                  </a:schemeClr>
                </a:solidFill>
                <a:latin typeface="Arial" charset="0"/>
                <a:ea typeface="Arial" charset="0"/>
                <a:cs typeface="Arial" charset="0"/>
              </a:rPr>
              <a:t>J. Mach. Learn. Res.</a:t>
            </a:r>
            <a:r>
              <a:rPr lang="en-US" sz="2800" dirty="0">
                <a:solidFill>
                  <a:schemeClr val="bg2">
                    <a:lumMod val="75000"/>
                  </a:schemeClr>
                </a:solidFill>
                <a:latin typeface="Arial" charset="0"/>
                <a:ea typeface="Arial" charset="0"/>
                <a:cs typeface="Arial" charset="0"/>
              </a:rPr>
              <a:t>, vol. 12, pp. 2825–2830, 2011.</a:t>
            </a:r>
          </a:p>
          <a:p>
            <a:pPr>
              <a:buClr>
                <a:schemeClr val="tx2"/>
              </a:buClr>
              <a:buFont typeface="+mj-lt"/>
              <a:buAutoNum type="arabicPeriod"/>
              <a:defRPr/>
            </a:pPr>
            <a:r>
              <a:rPr lang="en-US" sz="2800" dirty="0">
                <a:solidFill>
                  <a:schemeClr val="bg2">
                    <a:lumMod val="75000"/>
                  </a:schemeClr>
                </a:solidFill>
                <a:latin typeface="Arial" charset="0"/>
                <a:ea typeface="Arial" charset="0"/>
                <a:cs typeface="Arial" charset="0"/>
              </a:rPr>
              <a:t> T. Chen and C. </a:t>
            </a:r>
            <a:r>
              <a:rPr lang="en-US" sz="2800" dirty="0" err="1">
                <a:solidFill>
                  <a:schemeClr val="bg2">
                    <a:lumMod val="75000"/>
                  </a:schemeClr>
                </a:solidFill>
                <a:latin typeface="Arial" charset="0"/>
                <a:ea typeface="Arial" charset="0"/>
                <a:cs typeface="Arial" charset="0"/>
              </a:rPr>
              <a:t>Guestrin</a:t>
            </a:r>
            <a:r>
              <a:rPr lang="en-US" sz="2800" dirty="0">
                <a:solidFill>
                  <a:schemeClr val="bg2">
                    <a:lumMod val="75000"/>
                  </a:schemeClr>
                </a:solidFill>
                <a:latin typeface="Arial" charset="0"/>
                <a:ea typeface="Arial" charset="0"/>
                <a:cs typeface="Arial" charset="0"/>
              </a:rPr>
              <a:t>, "</a:t>
            </a:r>
            <a:r>
              <a:rPr lang="en-US" sz="2800" dirty="0" err="1">
                <a:solidFill>
                  <a:schemeClr val="bg2">
                    <a:lumMod val="75000"/>
                  </a:schemeClr>
                </a:solidFill>
                <a:latin typeface="Arial" charset="0"/>
                <a:ea typeface="Arial" charset="0"/>
                <a:cs typeface="Arial" charset="0"/>
              </a:rPr>
              <a:t>XGBoost</a:t>
            </a:r>
            <a:r>
              <a:rPr lang="en-US" sz="2800" dirty="0">
                <a:solidFill>
                  <a:schemeClr val="bg2">
                    <a:lumMod val="75000"/>
                  </a:schemeClr>
                </a:solidFill>
                <a:latin typeface="Arial" charset="0"/>
                <a:ea typeface="Arial" charset="0"/>
                <a:cs typeface="Arial" charset="0"/>
              </a:rPr>
              <a:t>: A Scalable Tree Boosting System," in </a:t>
            </a:r>
            <a:r>
              <a:rPr lang="en-US" sz="2800" i="1" dirty="0">
                <a:solidFill>
                  <a:schemeClr val="bg2">
                    <a:lumMod val="75000"/>
                  </a:schemeClr>
                </a:solidFill>
                <a:latin typeface="Arial" charset="0"/>
                <a:ea typeface="Arial" charset="0"/>
                <a:cs typeface="Arial" charset="0"/>
              </a:rPr>
              <a:t>Proc. 22nd ACM SIGKDD Int. Conf. </a:t>
            </a:r>
            <a:r>
              <a:rPr lang="en-US" sz="2800" i="1" dirty="0" err="1">
                <a:solidFill>
                  <a:schemeClr val="bg2">
                    <a:lumMod val="75000"/>
                  </a:schemeClr>
                </a:solidFill>
                <a:latin typeface="Arial" charset="0"/>
                <a:ea typeface="Arial" charset="0"/>
                <a:cs typeface="Arial" charset="0"/>
              </a:rPr>
              <a:t>Knowl</a:t>
            </a:r>
            <a:r>
              <a:rPr lang="en-US" sz="2800" i="1" dirty="0">
                <a:solidFill>
                  <a:schemeClr val="bg2">
                    <a:lumMod val="75000"/>
                  </a:schemeClr>
                </a:solidFill>
                <a:latin typeface="Arial" charset="0"/>
                <a:ea typeface="Arial" charset="0"/>
                <a:cs typeface="Arial" charset="0"/>
              </a:rPr>
              <a:t>. Discovery Data Mining</a:t>
            </a:r>
            <a:r>
              <a:rPr lang="en-US" sz="2800" dirty="0">
                <a:solidFill>
                  <a:schemeClr val="bg2">
                    <a:lumMod val="75000"/>
                  </a:schemeClr>
                </a:solidFill>
                <a:latin typeface="Arial" charset="0"/>
                <a:ea typeface="Arial" charset="0"/>
                <a:cs typeface="Arial" charset="0"/>
              </a:rPr>
              <a:t>, 2016, pp. 785–794.</a:t>
            </a:r>
          </a:p>
          <a:p>
            <a:pPr>
              <a:buClr>
                <a:schemeClr val="tx2"/>
              </a:buClr>
              <a:buFont typeface="+mj-lt"/>
              <a:buAutoNum type="arabicPeriod"/>
              <a:defRPr/>
            </a:pPr>
            <a:r>
              <a:rPr lang="en-US" sz="2800" dirty="0">
                <a:solidFill>
                  <a:schemeClr val="bg2">
                    <a:lumMod val="75000"/>
                  </a:schemeClr>
                </a:solidFill>
                <a:latin typeface="Arial" charset="0"/>
                <a:ea typeface="Arial" charset="0"/>
                <a:cs typeface="Arial" charset="0"/>
              </a:rPr>
              <a:t> M. Abadi </a:t>
            </a:r>
            <a:r>
              <a:rPr lang="en-US" sz="2800" i="1" dirty="0">
                <a:solidFill>
                  <a:schemeClr val="bg2">
                    <a:lumMod val="75000"/>
                  </a:schemeClr>
                </a:solidFill>
                <a:latin typeface="Arial" charset="0"/>
                <a:ea typeface="Arial" charset="0"/>
                <a:cs typeface="Arial" charset="0"/>
              </a:rPr>
              <a:t>et al.</a:t>
            </a:r>
            <a:r>
              <a:rPr lang="en-US" sz="2800" dirty="0">
                <a:solidFill>
                  <a:schemeClr val="bg2">
                    <a:lumMod val="75000"/>
                  </a:schemeClr>
                </a:solidFill>
                <a:latin typeface="Arial" charset="0"/>
                <a:ea typeface="Arial" charset="0"/>
                <a:cs typeface="Arial" charset="0"/>
              </a:rPr>
              <a:t>, "TensorFlow: Large-Scale Machine Learning on Heterogeneous Systems," 2015. [Online]. Available: </a:t>
            </a:r>
            <a:r>
              <a:rPr lang="en-US" sz="2800" dirty="0">
                <a:solidFill>
                  <a:schemeClr val="bg2">
                    <a:lumMod val="75000"/>
                  </a:schemeClr>
                </a:solidFill>
                <a:latin typeface="Arial" charset="0"/>
                <a:ea typeface="Arial" charset="0"/>
                <a:cs typeface="Arial" charset="0"/>
                <a:hlinkClick r:id="rId4"/>
              </a:rPr>
              <a:t>https://</a:t>
            </a:r>
            <a:r>
              <a:rPr lang="en-US" sz="2800" dirty="0" err="1">
                <a:solidFill>
                  <a:schemeClr val="bg2">
                    <a:lumMod val="75000"/>
                  </a:schemeClr>
                </a:solidFill>
                <a:latin typeface="Arial" charset="0"/>
                <a:ea typeface="Arial" charset="0"/>
                <a:cs typeface="Arial" charset="0"/>
                <a:hlinkClick r:id="rId4"/>
              </a:rPr>
              <a:t>www.tensorflow.org</a:t>
            </a:r>
            <a:endParaRPr lang="en-US" sz="2800" dirty="0">
              <a:solidFill>
                <a:schemeClr val="bg2">
                  <a:lumMod val="75000"/>
                </a:schemeClr>
              </a:solidFill>
              <a:latin typeface="Arial" charset="0"/>
              <a:ea typeface="Arial" charset="0"/>
              <a:cs typeface="Arial" charset="0"/>
            </a:endParaRPr>
          </a:p>
        </p:txBody>
      </p:sp>
      <p:cxnSp>
        <p:nvCxnSpPr>
          <p:cNvPr id="3171" name="Straight Connector 3170">
            <a:extLst>
              <a:ext uri="{FF2B5EF4-FFF2-40B4-BE49-F238E27FC236}">
                <a16:creationId xmlns:a16="http://schemas.microsoft.com/office/drawing/2014/main" id="{F9ED6041-3DAF-60E5-2FBC-A12A9EBB6685}"/>
              </a:ext>
            </a:extLst>
          </p:cNvPr>
          <p:cNvCxnSpPr>
            <a:cxnSpLocks/>
          </p:cNvCxnSpPr>
          <p:nvPr/>
        </p:nvCxnSpPr>
        <p:spPr bwMode="auto">
          <a:xfrm flipH="1">
            <a:off x="10339331" y="6368943"/>
            <a:ext cx="99947" cy="25708146"/>
          </a:xfrm>
          <a:prstGeom prst="line">
            <a:avLst/>
          </a:prstGeom>
          <a:noFill/>
          <a:ln w="25400" cap="flat" cmpd="sng" algn="ctr">
            <a:solidFill>
              <a:schemeClr val="tx1"/>
            </a:solidFill>
            <a:prstDash val="dash"/>
            <a:round/>
            <a:headEnd type="oval" w="med" len="med"/>
            <a:tailEnd type="oval" w="med" len="med"/>
          </a:ln>
          <a:effectLst/>
        </p:spPr>
      </p:cxnSp>
      <p:cxnSp>
        <p:nvCxnSpPr>
          <p:cNvPr id="3176" name="Straight Connector 3175">
            <a:extLst>
              <a:ext uri="{FF2B5EF4-FFF2-40B4-BE49-F238E27FC236}">
                <a16:creationId xmlns:a16="http://schemas.microsoft.com/office/drawing/2014/main" id="{6D4A0149-F963-5DC6-395A-E4B524F9404D}"/>
              </a:ext>
            </a:extLst>
          </p:cNvPr>
          <p:cNvCxnSpPr/>
          <p:nvPr/>
        </p:nvCxnSpPr>
        <p:spPr bwMode="auto">
          <a:xfrm>
            <a:off x="437683" y="12133112"/>
            <a:ext cx="9589328" cy="0"/>
          </a:xfrm>
          <a:prstGeom prst="line">
            <a:avLst/>
          </a:prstGeom>
          <a:noFill/>
          <a:ln w="25400" cap="flat" cmpd="sng" algn="ctr">
            <a:solidFill>
              <a:schemeClr val="tx1"/>
            </a:solidFill>
            <a:prstDash val="dash"/>
            <a:round/>
            <a:headEnd type="oval" w="med" len="med"/>
            <a:tailEnd type="oval" w="med" len="med"/>
          </a:ln>
          <a:effectLst/>
        </p:spPr>
      </p:cxnSp>
      <p:cxnSp>
        <p:nvCxnSpPr>
          <p:cNvPr id="3179" name="Straight Connector 3178">
            <a:extLst>
              <a:ext uri="{FF2B5EF4-FFF2-40B4-BE49-F238E27FC236}">
                <a16:creationId xmlns:a16="http://schemas.microsoft.com/office/drawing/2014/main" id="{BFF005F8-06E5-DA4C-D399-8AC3BDD6727F}"/>
              </a:ext>
            </a:extLst>
          </p:cNvPr>
          <p:cNvCxnSpPr>
            <a:cxnSpLocks/>
          </p:cNvCxnSpPr>
          <p:nvPr/>
        </p:nvCxnSpPr>
        <p:spPr bwMode="auto">
          <a:xfrm>
            <a:off x="20670884" y="6418397"/>
            <a:ext cx="0" cy="25658692"/>
          </a:xfrm>
          <a:prstGeom prst="line">
            <a:avLst/>
          </a:prstGeom>
          <a:noFill/>
          <a:ln w="25400" cap="flat" cmpd="sng" algn="ctr">
            <a:solidFill>
              <a:schemeClr val="tx1"/>
            </a:solidFill>
            <a:prstDash val="dash"/>
            <a:round/>
            <a:headEnd type="oval" w="med" len="med"/>
            <a:tailEnd type="oval" w="med" len="med"/>
          </a:ln>
          <a:effectLst/>
        </p:spPr>
      </p:cxnSp>
      <p:cxnSp>
        <p:nvCxnSpPr>
          <p:cNvPr id="3180" name="Straight Connector 3179">
            <a:extLst>
              <a:ext uri="{FF2B5EF4-FFF2-40B4-BE49-F238E27FC236}">
                <a16:creationId xmlns:a16="http://schemas.microsoft.com/office/drawing/2014/main" id="{1D69B8F1-E297-3973-D7CA-D88F6D9BEDA6}"/>
              </a:ext>
            </a:extLst>
          </p:cNvPr>
          <p:cNvCxnSpPr>
            <a:cxnSpLocks/>
          </p:cNvCxnSpPr>
          <p:nvPr/>
        </p:nvCxnSpPr>
        <p:spPr bwMode="auto">
          <a:xfrm flipH="1">
            <a:off x="32076701" y="6461118"/>
            <a:ext cx="63476" cy="25615971"/>
          </a:xfrm>
          <a:prstGeom prst="line">
            <a:avLst/>
          </a:prstGeom>
          <a:noFill/>
          <a:ln w="25400" cap="flat" cmpd="sng" algn="ctr">
            <a:solidFill>
              <a:schemeClr val="tx1"/>
            </a:solidFill>
            <a:prstDash val="dash"/>
            <a:round/>
            <a:headEnd type="oval" w="med" len="med"/>
            <a:tailEnd type="oval" w="med" len="med"/>
          </a:ln>
          <a:effectLst/>
        </p:spPr>
      </p:cxnSp>
      <p:sp>
        <p:nvSpPr>
          <p:cNvPr id="3181" name="TextBox 3180">
            <a:extLst>
              <a:ext uri="{FF2B5EF4-FFF2-40B4-BE49-F238E27FC236}">
                <a16:creationId xmlns:a16="http://schemas.microsoft.com/office/drawing/2014/main" id="{BCE31BA1-032D-2D41-309F-B258FE59194D}"/>
              </a:ext>
            </a:extLst>
          </p:cNvPr>
          <p:cNvSpPr txBox="1"/>
          <p:nvPr/>
        </p:nvSpPr>
        <p:spPr>
          <a:xfrm>
            <a:off x="4033520" y="365916"/>
            <a:ext cx="51460399" cy="5355312"/>
          </a:xfrm>
          <a:prstGeom prst="rect">
            <a:avLst/>
          </a:prstGeom>
          <a:noFill/>
        </p:spPr>
        <p:txBody>
          <a:bodyPr wrap="square" rtlCol="0">
            <a:spAutoFit/>
          </a:bodyPr>
          <a:lstStyle/>
          <a:p>
            <a:pPr eaLnBrk="1" hangingPunct="1">
              <a:spcBef>
                <a:spcPts val="0"/>
              </a:spcBef>
              <a:spcAft>
                <a:spcPts val="0"/>
              </a:spcAft>
              <a:defRPr/>
            </a:pPr>
            <a:r>
              <a:rPr lang="en-US" altLang="en-US" sz="9600" dirty="0">
                <a:solidFill>
                  <a:srgbClr val="FFFFFF"/>
                </a:solidFill>
                <a:latin typeface="Arial" panose="020B0604020202020204" pitchFamily="34" charset="0"/>
                <a:ea typeface="Inter" panose="02000503000000020004" pitchFamily="2" charset="0"/>
                <a:cs typeface="Arial" panose="020B0604020202020204" pitchFamily="34" charset="0"/>
              </a:rPr>
              <a:t>Forecasting Equipment Failure using Machine Learning</a:t>
            </a:r>
          </a:p>
          <a:p>
            <a:pPr eaLnBrk="1" hangingPunct="1">
              <a:spcBef>
                <a:spcPts val="0"/>
              </a:spcBef>
              <a:spcAft>
                <a:spcPts val="0"/>
              </a:spcAft>
              <a:defRPr/>
            </a:pPr>
            <a:r>
              <a:rPr lang="en-US" altLang="en-US" sz="6500" dirty="0">
                <a:solidFill>
                  <a:srgbClr val="FFFFFF"/>
                </a:solidFill>
                <a:latin typeface="Arial" panose="020B0604020202020204" pitchFamily="34" charset="0"/>
                <a:ea typeface="Inter" panose="02000503000000020004" pitchFamily="2" charset="0"/>
                <a:cs typeface="Arial" panose="020B0604020202020204" pitchFamily="34" charset="0"/>
              </a:rPr>
              <a:t>Stanford Pre-Collegiate Summer Institutes</a:t>
            </a:r>
          </a:p>
          <a:p>
            <a:pPr>
              <a:spcBef>
                <a:spcPts val="600"/>
              </a:spcBef>
              <a:spcAft>
                <a:spcPts val="1800"/>
              </a:spcAft>
              <a:defRPr/>
            </a:pPr>
            <a:r>
              <a:rPr lang="en-US" altLang="en-US" sz="6500" dirty="0">
                <a:solidFill>
                  <a:srgbClr val="FFFFFF"/>
                </a:solidFill>
                <a:latin typeface="Arial" panose="020B0604020202020204" pitchFamily="34" charset="0"/>
                <a:ea typeface="Inter" panose="02000503000000020004" pitchFamily="2" charset="0"/>
                <a:cs typeface="Arial" panose="020B0604020202020204" pitchFamily="34" charset="0"/>
              </a:rPr>
              <a:t>Zayd Krunz</a:t>
            </a:r>
          </a:p>
          <a:p>
            <a:pPr eaLnBrk="1" hangingPunct="1">
              <a:spcBef>
                <a:spcPts val="0"/>
              </a:spcBef>
              <a:spcAft>
                <a:spcPts val="0"/>
              </a:spcAft>
              <a:defRPr/>
            </a:pPr>
            <a:endParaRPr lang="en-US" altLang="en-US" sz="9600" dirty="0">
              <a:solidFill>
                <a:srgbClr val="FFFFFF"/>
              </a:solidFill>
              <a:latin typeface="Arial" panose="020B0604020202020204" pitchFamily="34" charset="0"/>
              <a:ea typeface="Inter" panose="02000503000000020004" pitchFamily="2" charset="0"/>
              <a:cs typeface="Arial" panose="020B0604020202020204" pitchFamily="34" charset="0"/>
            </a:endParaRPr>
          </a:p>
        </p:txBody>
      </p:sp>
      <p:cxnSp>
        <p:nvCxnSpPr>
          <p:cNvPr id="3190" name="Straight Connector 3189">
            <a:extLst>
              <a:ext uri="{FF2B5EF4-FFF2-40B4-BE49-F238E27FC236}">
                <a16:creationId xmlns:a16="http://schemas.microsoft.com/office/drawing/2014/main" id="{709CB408-5729-DECF-8602-592577FABF34}"/>
              </a:ext>
            </a:extLst>
          </p:cNvPr>
          <p:cNvCxnSpPr>
            <a:cxnSpLocks/>
          </p:cNvCxnSpPr>
          <p:nvPr/>
        </p:nvCxnSpPr>
        <p:spPr bwMode="auto">
          <a:xfrm flipV="1">
            <a:off x="10792765" y="28143015"/>
            <a:ext cx="9541442" cy="16698"/>
          </a:xfrm>
          <a:prstGeom prst="line">
            <a:avLst/>
          </a:prstGeom>
          <a:noFill/>
          <a:ln w="25400" cap="flat" cmpd="sng" algn="ctr">
            <a:solidFill>
              <a:schemeClr val="tx1"/>
            </a:solidFill>
            <a:prstDash val="dash"/>
            <a:round/>
            <a:headEnd type="oval" w="med" len="med"/>
            <a:tailEnd type="oval" w="med" len="med"/>
          </a:ln>
          <a:effectLst/>
        </p:spPr>
      </p:cxnSp>
      <p:sp>
        <p:nvSpPr>
          <p:cNvPr id="3198" name="Left Bracket 3197">
            <a:extLst>
              <a:ext uri="{FF2B5EF4-FFF2-40B4-BE49-F238E27FC236}">
                <a16:creationId xmlns:a16="http://schemas.microsoft.com/office/drawing/2014/main" id="{AE1B696B-FB14-0404-B84C-C318C54A61BE}"/>
              </a:ext>
            </a:extLst>
          </p:cNvPr>
          <p:cNvSpPr/>
          <p:nvPr/>
        </p:nvSpPr>
        <p:spPr>
          <a:xfrm>
            <a:off x="16005753" y="19090678"/>
            <a:ext cx="187445" cy="1383621"/>
          </a:xfrm>
          <a:prstGeom prst="leftBracket">
            <a:avLst/>
          </a:prstGeom>
          <a:noFill/>
          <a:ln w="762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99" name="Right Bracket 3198">
            <a:extLst>
              <a:ext uri="{FF2B5EF4-FFF2-40B4-BE49-F238E27FC236}">
                <a16:creationId xmlns:a16="http://schemas.microsoft.com/office/drawing/2014/main" id="{0615147A-7DF8-A381-8C03-8A017A6D283C}"/>
              </a:ext>
            </a:extLst>
          </p:cNvPr>
          <p:cNvSpPr/>
          <p:nvPr/>
        </p:nvSpPr>
        <p:spPr>
          <a:xfrm>
            <a:off x="18241834" y="19090678"/>
            <a:ext cx="192488" cy="1383621"/>
          </a:xfrm>
          <a:prstGeom prst="rightBracket">
            <a:avLst/>
          </a:prstGeom>
          <a:ln w="762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3202" name="Table 3202">
            <a:extLst>
              <a:ext uri="{FF2B5EF4-FFF2-40B4-BE49-F238E27FC236}">
                <a16:creationId xmlns:a16="http://schemas.microsoft.com/office/drawing/2014/main" id="{F26F793C-7601-BC3D-5F06-3759CA33DF0C}"/>
              </a:ext>
            </a:extLst>
          </p:cNvPr>
          <p:cNvGraphicFramePr>
            <a:graphicFrameLocks noGrp="1"/>
          </p:cNvGraphicFramePr>
          <p:nvPr>
            <p:extLst>
              <p:ext uri="{D42A27DB-BD31-4B8C-83A1-F6EECF244321}">
                <p14:modId xmlns:p14="http://schemas.microsoft.com/office/powerpoint/2010/main" val="2718855100"/>
              </p:ext>
            </p:extLst>
          </p:nvPr>
        </p:nvGraphicFramePr>
        <p:xfrm>
          <a:off x="10550214" y="28623161"/>
          <a:ext cx="9862918" cy="3094089"/>
        </p:xfrm>
        <a:graphic>
          <a:graphicData uri="http://schemas.openxmlformats.org/drawingml/2006/table">
            <a:tbl>
              <a:tblPr firstRow="1" bandRow="1">
                <a:tableStyleId>{5C22544A-7EE6-4342-B048-85BDC9FD1C3A}</a:tableStyleId>
              </a:tblPr>
              <a:tblGrid>
                <a:gridCol w="230694">
                  <a:extLst>
                    <a:ext uri="{9D8B030D-6E8A-4147-A177-3AD203B41FA5}">
                      <a16:colId xmlns:a16="http://schemas.microsoft.com/office/drawing/2014/main" val="1219392984"/>
                    </a:ext>
                  </a:extLst>
                </a:gridCol>
                <a:gridCol w="2970164">
                  <a:extLst>
                    <a:ext uri="{9D8B030D-6E8A-4147-A177-3AD203B41FA5}">
                      <a16:colId xmlns:a16="http://schemas.microsoft.com/office/drawing/2014/main" val="1644580310"/>
                    </a:ext>
                  </a:extLst>
                </a:gridCol>
                <a:gridCol w="3320779">
                  <a:extLst>
                    <a:ext uri="{9D8B030D-6E8A-4147-A177-3AD203B41FA5}">
                      <a16:colId xmlns:a16="http://schemas.microsoft.com/office/drawing/2014/main" val="4204432254"/>
                    </a:ext>
                  </a:extLst>
                </a:gridCol>
                <a:gridCol w="3341281">
                  <a:extLst>
                    <a:ext uri="{9D8B030D-6E8A-4147-A177-3AD203B41FA5}">
                      <a16:colId xmlns:a16="http://schemas.microsoft.com/office/drawing/2014/main" val="1085144973"/>
                    </a:ext>
                  </a:extLst>
                </a:gridCol>
              </a:tblGrid>
              <a:tr h="653677">
                <a:tc gridSpan="4">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3200" dirty="0">
                          <a:ln>
                            <a:noFill/>
                            <a:prstDash val="dash"/>
                          </a:ln>
                        </a:rPr>
                        <a:t>Pearson's Correlation (r)</a:t>
                      </a: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25213953"/>
                  </a:ext>
                </a:extLst>
              </a:tr>
              <a:tr h="747766">
                <a:tc>
                  <a:txBody>
                    <a:bodyPr/>
                    <a:lstStyle/>
                    <a:p>
                      <a:endParaRPr lang="en-US" sz="3200"/>
                    </a:p>
                  </a:txBody>
                  <a:tcPr/>
                </a:tc>
                <a:tc>
                  <a:txBody>
                    <a:bodyPr/>
                    <a:lstStyle/>
                    <a:p>
                      <a:endParaRPr lang="en-US" sz="2800" dirty="0"/>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2800" dirty="0"/>
                        <a:t>Air Temperature</a:t>
                      </a:r>
                    </a:p>
                  </a:txBody>
                  <a:tcPr/>
                </a:tc>
                <a:tc>
                  <a:txBody>
                    <a:bodyPr/>
                    <a:lstStyle/>
                    <a:p>
                      <a:r>
                        <a:rPr lang="en-US" sz="2800" dirty="0"/>
                        <a:t>Process Temperature</a:t>
                      </a:r>
                    </a:p>
                  </a:txBody>
                  <a:tcPr/>
                </a:tc>
                <a:extLst>
                  <a:ext uri="{0D108BD9-81ED-4DB2-BD59-A6C34878D82A}">
                    <a16:rowId xmlns:a16="http://schemas.microsoft.com/office/drawing/2014/main" val="1716982610"/>
                  </a:ext>
                </a:extLst>
              </a:tr>
              <a:tr h="747766">
                <a:tc>
                  <a:txBody>
                    <a:bodyPr/>
                    <a:lstStyle/>
                    <a:p>
                      <a:endParaRPr lang="en-US" sz="3200" dirty="0"/>
                    </a:p>
                  </a:txBody>
                  <a:tcPr/>
                </a:tc>
                <a:tc>
                  <a:txBody>
                    <a:bodyPr/>
                    <a:lstStyle/>
                    <a:p>
                      <a:r>
                        <a:rPr lang="en-US" sz="2800" dirty="0"/>
                        <a:t>Air Temperature</a:t>
                      </a:r>
                    </a:p>
                  </a:txBody>
                  <a:tcPr/>
                </a:tc>
                <a:tc>
                  <a:txBody>
                    <a:bodyPr/>
                    <a:lstStyle/>
                    <a:p>
                      <a:r>
                        <a:rPr lang="en-US" sz="2800" dirty="0"/>
                        <a:t>1</a:t>
                      </a:r>
                    </a:p>
                  </a:txBody>
                  <a:tcPr/>
                </a:tc>
                <a:tc>
                  <a:txBody>
                    <a:bodyPr/>
                    <a:lstStyle/>
                    <a:p>
                      <a:pPr marL="0" marR="0" indent="0" algn="l" defTabSz="4389120" rtl="0" eaLnBrk="1" fontAlgn="auto" latinLnBrk="0" hangingPunct="1">
                        <a:lnSpc>
                          <a:spcPct val="100000"/>
                        </a:lnSpc>
                        <a:spcBef>
                          <a:spcPts val="0"/>
                        </a:spcBef>
                        <a:spcAft>
                          <a:spcPts val="0"/>
                        </a:spcAft>
                        <a:buClrTx/>
                        <a:buSzTx/>
                        <a:buFontTx/>
                        <a:buNone/>
                        <a:tabLst/>
                        <a:defRPr/>
                      </a:pPr>
                      <a:r>
                        <a:rPr lang="en-US" sz="2800" dirty="0"/>
                        <a:t>0.876107</a:t>
                      </a:r>
                    </a:p>
                  </a:txBody>
                  <a:tcPr/>
                </a:tc>
                <a:extLst>
                  <a:ext uri="{0D108BD9-81ED-4DB2-BD59-A6C34878D82A}">
                    <a16:rowId xmlns:a16="http://schemas.microsoft.com/office/drawing/2014/main" val="1254144727"/>
                  </a:ext>
                </a:extLst>
              </a:tr>
              <a:tr h="747766">
                <a:tc>
                  <a:txBody>
                    <a:bodyPr/>
                    <a:lstStyle/>
                    <a:p>
                      <a:endParaRPr lang="en-US" sz="3200"/>
                    </a:p>
                  </a:txBody>
                  <a:tcPr/>
                </a:tc>
                <a:tc>
                  <a:txBody>
                    <a:bodyPr/>
                    <a:lstStyle/>
                    <a:p>
                      <a:r>
                        <a:rPr lang="en-US" sz="2800" dirty="0"/>
                        <a:t>Process Temperature</a:t>
                      </a:r>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2800" dirty="0"/>
                        <a:t>0.876107</a:t>
                      </a:r>
                    </a:p>
                  </a:txBody>
                  <a:tcPr/>
                </a:tc>
                <a:tc>
                  <a:txBody>
                    <a:bodyPr/>
                    <a:lstStyle/>
                    <a:p>
                      <a:r>
                        <a:rPr lang="en-US" sz="2800" dirty="0"/>
                        <a:t>1</a:t>
                      </a:r>
                    </a:p>
                  </a:txBody>
                  <a:tcPr/>
                </a:tc>
                <a:extLst>
                  <a:ext uri="{0D108BD9-81ED-4DB2-BD59-A6C34878D82A}">
                    <a16:rowId xmlns:a16="http://schemas.microsoft.com/office/drawing/2014/main" val="617991382"/>
                  </a:ext>
                </a:extLst>
              </a:tr>
            </a:tbl>
          </a:graphicData>
        </a:graphic>
      </p:graphicFrame>
      <p:sp>
        <p:nvSpPr>
          <p:cNvPr id="3211" name="Freeform 3210">
            <a:extLst>
              <a:ext uri="{FF2B5EF4-FFF2-40B4-BE49-F238E27FC236}">
                <a16:creationId xmlns:a16="http://schemas.microsoft.com/office/drawing/2014/main" id="{36D50631-DC5B-4414-DFE4-8ABAA77EFB37}"/>
              </a:ext>
            </a:extLst>
          </p:cNvPr>
          <p:cNvSpPr>
            <a:spLocks/>
          </p:cNvSpPr>
          <p:nvPr/>
        </p:nvSpPr>
        <p:spPr bwMode="auto">
          <a:xfrm>
            <a:off x="-1" y="32601651"/>
            <a:ext cx="43891201" cy="522395"/>
          </a:xfrm>
          <a:custGeom>
            <a:avLst/>
            <a:gdLst>
              <a:gd name="T0" fmla="*/ 0 w 31660"/>
              <a:gd name="T1" fmla="*/ 2110 h 2111"/>
              <a:gd name="T2" fmla="*/ 31659 w 31660"/>
              <a:gd name="T3" fmla="*/ 2110 h 2111"/>
              <a:gd name="T4" fmla="*/ 31659 w 31660"/>
              <a:gd name="T5" fmla="*/ 0 h 2111"/>
              <a:gd name="T6" fmla="*/ 0 w 31660"/>
              <a:gd name="T7" fmla="*/ 0 h 2111"/>
              <a:gd name="T8" fmla="*/ 0 w 31660"/>
              <a:gd name="T9" fmla="*/ 2110 h 2111"/>
            </a:gdLst>
            <a:ahLst/>
            <a:cxnLst>
              <a:cxn ang="0">
                <a:pos x="T0" y="T1"/>
              </a:cxn>
              <a:cxn ang="0">
                <a:pos x="T2" y="T3"/>
              </a:cxn>
              <a:cxn ang="0">
                <a:pos x="T4" y="T5"/>
              </a:cxn>
              <a:cxn ang="0">
                <a:pos x="T6" y="T7"/>
              </a:cxn>
              <a:cxn ang="0">
                <a:pos x="T8" y="T9"/>
              </a:cxn>
            </a:cxnLst>
            <a:rect l="0" t="0" r="r" b="b"/>
            <a:pathLst>
              <a:path w="31660" h="2111">
                <a:moveTo>
                  <a:pt x="0" y="2110"/>
                </a:moveTo>
                <a:lnTo>
                  <a:pt x="31659" y="2110"/>
                </a:lnTo>
                <a:lnTo>
                  <a:pt x="31659" y="0"/>
                </a:lnTo>
                <a:lnTo>
                  <a:pt x="0" y="0"/>
                </a:lnTo>
                <a:lnTo>
                  <a:pt x="0" y="2110"/>
                </a:lnTo>
                <a:close/>
              </a:path>
            </a:pathLst>
          </a:custGeom>
          <a:solidFill>
            <a:srgbClr val="941100"/>
          </a:solidFill>
          <a:ln>
            <a:noFill/>
          </a:ln>
        </p:spPr>
        <p:txBody>
          <a:bodyPr rot="0" vert="horz" wrap="square" lIns="91440" tIns="45720" rIns="91440" bIns="45720" anchor="t" anchorCtr="0" upright="1">
            <a:noAutofit/>
          </a:bodyPr>
          <a:lstStyle/>
          <a:p>
            <a:endParaRPr lang="en-US"/>
          </a:p>
        </p:txBody>
      </p:sp>
      <p:pic>
        <p:nvPicPr>
          <p:cNvPr id="1026" name="Picture 2">
            <a:extLst>
              <a:ext uri="{FF2B5EF4-FFF2-40B4-BE49-F238E27FC236}">
                <a16:creationId xmlns:a16="http://schemas.microsoft.com/office/drawing/2014/main" id="{C65985B2-AB0C-34B7-F67C-C8FE9505E1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08539" y="15985800"/>
            <a:ext cx="10071923" cy="684319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FE26579A-EAF8-9461-4784-FBA38EC3E5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21771" y="5889651"/>
            <a:ext cx="11049602" cy="9324960"/>
          </a:xfrm>
          <a:prstGeom prst="rect">
            <a:avLst/>
          </a:prstGeom>
          <a:noFill/>
          <a:extLst>
            <a:ext uri="{909E8E84-426E-40DD-AFC4-6F175D3DCCD1}">
              <a14:hiddenFill xmlns:a14="http://schemas.microsoft.com/office/drawing/2010/main">
                <a:solidFill>
                  <a:srgbClr val="FFFFFF"/>
                </a:solidFill>
              </a14:hiddenFill>
            </a:ext>
          </a:extLst>
        </p:spPr>
      </p:pic>
      <p:sp>
        <p:nvSpPr>
          <p:cNvPr id="7" name="Freeform 6">
            <a:extLst>
              <a:ext uri="{FF2B5EF4-FFF2-40B4-BE49-F238E27FC236}">
                <a16:creationId xmlns:a16="http://schemas.microsoft.com/office/drawing/2014/main" id="{B0B70390-251E-BE39-8E6C-0B3CB0D4809C}"/>
              </a:ext>
            </a:extLst>
          </p:cNvPr>
          <p:cNvSpPr>
            <a:spLocks/>
          </p:cNvSpPr>
          <p:nvPr/>
        </p:nvSpPr>
        <p:spPr bwMode="auto">
          <a:xfrm flipV="1">
            <a:off x="-1" y="4685258"/>
            <a:ext cx="43891200" cy="444787"/>
          </a:xfrm>
          <a:custGeom>
            <a:avLst/>
            <a:gdLst>
              <a:gd name="T0" fmla="*/ 0 w 31660"/>
              <a:gd name="T1" fmla="*/ 220 h 221"/>
              <a:gd name="T2" fmla="*/ 31659 w 31660"/>
              <a:gd name="T3" fmla="*/ 220 h 221"/>
              <a:gd name="T4" fmla="*/ 31659 w 31660"/>
              <a:gd name="T5" fmla="*/ 0 h 221"/>
              <a:gd name="T6" fmla="*/ 0 w 31660"/>
              <a:gd name="T7" fmla="*/ 0 h 221"/>
              <a:gd name="T8" fmla="*/ 0 w 31660"/>
              <a:gd name="T9" fmla="*/ 220 h 221"/>
            </a:gdLst>
            <a:ahLst/>
            <a:cxnLst>
              <a:cxn ang="0">
                <a:pos x="T0" y="T1"/>
              </a:cxn>
              <a:cxn ang="0">
                <a:pos x="T2" y="T3"/>
              </a:cxn>
              <a:cxn ang="0">
                <a:pos x="T4" y="T5"/>
              </a:cxn>
              <a:cxn ang="0">
                <a:pos x="T6" y="T7"/>
              </a:cxn>
              <a:cxn ang="0">
                <a:pos x="T8" y="T9"/>
              </a:cxn>
            </a:cxnLst>
            <a:rect l="0" t="0" r="r" b="b"/>
            <a:pathLst>
              <a:path w="31660" h="221">
                <a:moveTo>
                  <a:pt x="0" y="220"/>
                </a:moveTo>
                <a:lnTo>
                  <a:pt x="31659" y="220"/>
                </a:lnTo>
                <a:lnTo>
                  <a:pt x="31659" y="0"/>
                </a:lnTo>
                <a:lnTo>
                  <a:pt x="0" y="0"/>
                </a:lnTo>
                <a:lnTo>
                  <a:pt x="0" y="220"/>
                </a:lnTo>
                <a:close/>
              </a:path>
            </a:pathLst>
          </a:custGeom>
          <a:solidFill>
            <a:srgbClr val="941100">
              <a:alpha val="61961"/>
            </a:srgbClr>
          </a:solidFill>
          <a:ln>
            <a:noFill/>
          </a:ln>
        </p:spPr>
        <p:txBody>
          <a:bodyPr rot="0" vert="horz" wrap="square" lIns="91440" tIns="45720" rIns="91440" bIns="45720" anchor="t" anchorCtr="0" upright="1">
            <a:noAutofit/>
          </a:bodyPr>
          <a:lstStyle/>
          <a:p>
            <a:endParaRPr lang="en-US"/>
          </a:p>
        </p:txBody>
      </p:sp>
      <p:pic>
        <p:nvPicPr>
          <p:cNvPr id="10" name="Picture 2">
            <a:extLst>
              <a:ext uri="{FF2B5EF4-FFF2-40B4-BE49-F238E27FC236}">
                <a16:creationId xmlns:a16="http://schemas.microsoft.com/office/drawing/2014/main" id="{7EF2B8DA-F57F-7594-CB93-B79AFB0B905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400" y="-252128"/>
            <a:ext cx="5080000" cy="5080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856FE2BD-B1CF-7ACA-725E-3205E6A1E4FD}"/>
              </a:ext>
            </a:extLst>
          </p:cNvPr>
          <p:cNvPicPr>
            <a:picLocks noChangeAspect="1"/>
          </p:cNvPicPr>
          <p:nvPr/>
        </p:nvPicPr>
        <p:blipFill>
          <a:blip r:embed="rId8"/>
          <a:stretch>
            <a:fillRect/>
          </a:stretch>
        </p:blipFill>
        <p:spPr>
          <a:xfrm>
            <a:off x="10445334" y="23650181"/>
            <a:ext cx="10148771" cy="4164344"/>
          </a:xfrm>
          <a:prstGeom prst="rect">
            <a:avLst/>
          </a:prstGeom>
        </p:spPr>
      </p:pic>
      <p:pic>
        <p:nvPicPr>
          <p:cNvPr id="1032" name="Picture 8">
            <a:extLst>
              <a:ext uri="{FF2B5EF4-FFF2-40B4-BE49-F238E27FC236}">
                <a16:creationId xmlns:a16="http://schemas.microsoft.com/office/drawing/2014/main" id="{99A7831D-C6AA-EB80-4657-90A04BFEA93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87749" y="24843482"/>
            <a:ext cx="8822975" cy="770761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4704314-9C00-D5CB-7D92-28F4506E410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189602" y="6096281"/>
            <a:ext cx="11687547" cy="773905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20511FE5-D0FC-F79D-B1DE-97F2AE521481}"/>
              </a:ext>
            </a:extLst>
          </p:cNvPr>
          <p:cNvCxnSpPr>
            <a:cxnSpLocks/>
          </p:cNvCxnSpPr>
          <p:nvPr/>
        </p:nvCxnSpPr>
        <p:spPr bwMode="auto">
          <a:xfrm>
            <a:off x="32643580" y="14202507"/>
            <a:ext cx="10509705" cy="0"/>
          </a:xfrm>
          <a:prstGeom prst="line">
            <a:avLst/>
          </a:prstGeom>
          <a:noFill/>
          <a:ln w="25400" cap="sq" cmpd="sng" algn="ctr">
            <a:solidFill>
              <a:schemeClr val="tx1"/>
            </a:solidFill>
            <a:prstDash val="dash"/>
            <a:round/>
            <a:headEnd type="oval" w="med" len="med"/>
            <a:tailEnd type="oval" w="med" len="med"/>
          </a:ln>
          <a:effectLst/>
        </p:spPr>
      </p:cxnSp>
      <p:pic>
        <p:nvPicPr>
          <p:cNvPr id="5" name="Picture 2">
            <a:extLst>
              <a:ext uri="{FF2B5EF4-FFF2-40B4-BE49-F238E27FC236}">
                <a16:creationId xmlns:a16="http://schemas.microsoft.com/office/drawing/2014/main" id="{6A4F2B4A-4937-1EAC-9D41-4C8C447E541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86" y="24365894"/>
            <a:ext cx="10288954" cy="713545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A3C068F6-AD35-A763-337E-A901CC676391}"/>
              </a:ext>
            </a:extLst>
          </p:cNvPr>
          <p:cNvPicPr>
            <a:picLocks noChangeAspect="1"/>
          </p:cNvPicPr>
          <p:nvPr/>
        </p:nvPicPr>
        <p:blipFill>
          <a:blip r:embed="rId12"/>
          <a:srcRect/>
          <a:stretch/>
        </p:blipFill>
        <p:spPr>
          <a:xfrm>
            <a:off x="39412999" y="364842"/>
            <a:ext cx="3818535" cy="3818535"/>
          </a:xfrm>
          <a:prstGeom prst="rect">
            <a:avLst/>
          </a:prstGeom>
        </p:spPr>
      </p:pic>
    </p:spTree>
    <p:extLst>
      <p:ext uri="{BB962C8B-B14F-4D97-AF65-F5344CB8AC3E}">
        <p14:creationId xmlns:p14="http://schemas.microsoft.com/office/powerpoint/2010/main" val="34685507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1_Classic 3 Column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1124</TotalTime>
  <Words>634</Words>
  <Application>Microsoft Macintosh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Calibri Light</vt:lpstr>
      <vt:lpstr>Times New Roman</vt:lpstr>
      <vt:lpstr>Trebuchet MS</vt:lpstr>
      <vt:lpstr>Office Theme</vt:lpstr>
      <vt:lpstr>1_Classic 3 Columns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Mahtab Hamid</dc:creator>
  <cp:lastModifiedBy>TUCN_Zayd Krunz</cp:lastModifiedBy>
  <cp:revision>30</cp:revision>
  <dcterms:created xsi:type="dcterms:W3CDTF">2023-02-24T06:52:06Z</dcterms:created>
  <dcterms:modified xsi:type="dcterms:W3CDTF">2025-07-18T05:39:42Z</dcterms:modified>
</cp:coreProperties>
</file>