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p:restoredTop sz="95554" autoAdjust="0"/>
  </p:normalViewPr>
  <p:slideViewPr>
    <p:cSldViewPr snapToGrid="0">
      <p:cViewPr>
        <p:scale>
          <a:sx n="25" d="100"/>
          <a:sy n="25" d="100"/>
        </p:scale>
        <p:origin x="2104"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EFB61-6D4F-894B-928E-8CA2CBF2A5C4}" type="doc">
      <dgm:prSet loTypeId="urn:microsoft.com/office/officeart/2009/3/layout/FramedTextPicture" loCatId="" qsTypeId="urn:microsoft.com/office/officeart/2005/8/quickstyle/simple3" qsCatId="simple" csTypeId="urn:microsoft.com/office/officeart/2005/8/colors/accent1_2" csCatId="accent1" phldr="1"/>
      <dgm:spPr/>
      <dgm:t>
        <a:bodyPr/>
        <a:lstStyle/>
        <a:p>
          <a:endParaRPr lang="en-US"/>
        </a:p>
      </dgm:t>
    </dgm:pt>
    <dgm:pt modelId="{FCAA8D2B-E0F3-0049-9ECE-A65198A2DA2D}">
      <dgm:prSet phldrT="[Text]" custT="1"/>
      <dgm:spPr/>
      <dgm:t>
        <a:bodyPr/>
        <a:lstStyle/>
        <a:p>
          <a:r>
            <a:rPr lang="en-US" sz="800" dirty="0"/>
            <a:t>55</a:t>
          </a:r>
        </a:p>
      </dgm:t>
    </dgm:pt>
    <dgm:pt modelId="{F6AC923D-EFA1-D74F-98FE-39B8D5B549E3}" type="sibTrans" cxnId="{5CBCDA12-A4A0-BB48-A77D-93D81A0A0304}">
      <dgm:prSet/>
      <dgm:spPr/>
      <dgm:t>
        <a:bodyPr/>
        <a:lstStyle/>
        <a:p>
          <a:endParaRPr lang="en-US"/>
        </a:p>
      </dgm:t>
    </dgm:pt>
    <dgm:pt modelId="{398C3A9A-66C1-5247-A62B-80C5481DAB78}" type="parTrans" cxnId="{5CBCDA12-A4A0-BB48-A77D-93D81A0A0304}">
      <dgm:prSet/>
      <dgm:spPr/>
      <dgm:t>
        <a:bodyPr/>
        <a:lstStyle/>
        <a:p>
          <a:endParaRPr lang="en-US"/>
        </a:p>
      </dgm:t>
    </dgm:pt>
    <dgm:pt modelId="{11233428-483F-8948-8020-171D72B2B6F5}" type="pres">
      <dgm:prSet presAssocID="{E1DEFB61-6D4F-894B-928E-8CA2CBF2A5C4}" presName="Name0" presStyleCnt="0">
        <dgm:presLayoutVars>
          <dgm:chMax/>
          <dgm:chPref/>
          <dgm:dir/>
        </dgm:presLayoutVars>
      </dgm:prSet>
      <dgm:spPr/>
    </dgm:pt>
    <dgm:pt modelId="{AB1E8570-7617-8B4E-AF05-3241B48312F8}" type="pres">
      <dgm:prSet presAssocID="{FCAA8D2B-E0F3-0049-9ECE-A65198A2DA2D}" presName="composite" presStyleCnt="0">
        <dgm:presLayoutVars>
          <dgm:chMax/>
          <dgm:chPref/>
        </dgm:presLayoutVars>
      </dgm:prSet>
      <dgm:spPr/>
    </dgm:pt>
    <dgm:pt modelId="{A2680E17-E94B-0B43-A548-7BDCB21CD1D2}" type="pres">
      <dgm:prSet presAssocID="{FCAA8D2B-E0F3-0049-9ECE-A65198A2DA2D}" presName="Image" presStyleLbl="bgImgPlace1" presStyleIdx="0" presStyleCnt="1" custScaleX="402364" custScaleY="504415" custLinFactX="-200000" custLinFactNeighborX="-206837" custLinFactNeighborY="-89692"/>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82CE31BA-C3C7-7849-BD2F-A3444CBA67C2}" type="pres">
      <dgm:prSet presAssocID="{FCAA8D2B-E0F3-0049-9ECE-A65198A2DA2D}" presName="ParentText" presStyleLbl="revTx" presStyleIdx="0" presStyleCnt="1">
        <dgm:presLayoutVars>
          <dgm:chMax val="0"/>
          <dgm:chPref val="0"/>
          <dgm:bulletEnabled val="1"/>
        </dgm:presLayoutVars>
      </dgm:prSet>
      <dgm:spPr/>
    </dgm:pt>
    <dgm:pt modelId="{204A7263-FC6B-DB4B-9501-BE2E5474F2EB}" type="pres">
      <dgm:prSet presAssocID="{FCAA8D2B-E0F3-0049-9ECE-A65198A2DA2D}" presName="tlFrame" presStyleLbl="node1" presStyleIdx="0" presStyleCnt="4" custScaleX="130249" custScaleY="129292" custLinFactX="-172277" custLinFactY="-146848" custLinFactNeighborX="-200000" custLinFactNeighborY="-200000"/>
      <dgm:spPr>
        <a:noFill/>
      </dgm:spPr>
    </dgm:pt>
    <dgm:pt modelId="{2CB1A400-C65A-994B-B30A-2C8B996ADDDA}" type="pres">
      <dgm:prSet presAssocID="{FCAA8D2B-E0F3-0049-9ECE-A65198A2DA2D}" presName="trFrame" presStyleLbl="node1" presStyleIdx="1" presStyleCnt="4" custScaleX="79830" custScaleY="109308" custLinFactY="-174113" custLinFactNeighborX="6832" custLinFactNeighborY="-200000"/>
      <dgm:spPr>
        <a:noFill/>
      </dgm:spPr>
    </dgm:pt>
    <dgm:pt modelId="{943AEB47-AD93-7A49-95D0-B25D0BCB3130}" type="pres">
      <dgm:prSet presAssocID="{FCAA8D2B-E0F3-0049-9ECE-A65198A2DA2D}" presName="blFrame" presStyleLbl="node1" presStyleIdx="2" presStyleCnt="4" custLinFactX="-172277" custLinFactNeighborX="-200000" custLinFactNeighborY="-9414"/>
      <dgm:spPr>
        <a:noFill/>
      </dgm:spPr>
    </dgm:pt>
    <dgm:pt modelId="{0C545928-CBA2-FD4A-BDE0-5055C3785812}" type="pres">
      <dgm:prSet presAssocID="{FCAA8D2B-E0F3-0049-9ECE-A65198A2DA2D}" presName="brFrame" presStyleLbl="node1" presStyleIdx="3" presStyleCnt="4"/>
      <dgm:spPr>
        <a:noFill/>
      </dgm:spPr>
    </dgm:pt>
  </dgm:ptLst>
  <dgm:cxnLst>
    <dgm:cxn modelId="{5CBCDA12-A4A0-BB48-A77D-93D81A0A0304}" srcId="{E1DEFB61-6D4F-894B-928E-8CA2CBF2A5C4}" destId="{FCAA8D2B-E0F3-0049-9ECE-A65198A2DA2D}" srcOrd="0" destOrd="0" parTransId="{398C3A9A-66C1-5247-A62B-80C5481DAB78}" sibTransId="{F6AC923D-EFA1-D74F-98FE-39B8D5B549E3}"/>
    <dgm:cxn modelId="{B6E2713B-C6EC-EF4E-8434-305C4E1CCEC7}" type="presOf" srcId="{FCAA8D2B-E0F3-0049-9ECE-A65198A2DA2D}" destId="{82CE31BA-C3C7-7849-BD2F-A3444CBA67C2}" srcOrd="0" destOrd="0" presId="urn:microsoft.com/office/officeart/2009/3/layout/FramedTextPicture"/>
    <dgm:cxn modelId="{EAD19141-A637-2445-BFA1-3BD810490358}" type="presOf" srcId="{E1DEFB61-6D4F-894B-928E-8CA2CBF2A5C4}" destId="{11233428-483F-8948-8020-171D72B2B6F5}" srcOrd="0" destOrd="0" presId="urn:microsoft.com/office/officeart/2009/3/layout/FramedTextPicture"/>
    <dgm:cxn modelId="{34480F65-8AEF-C74E-B178-DD18527A503F}" type="presParOf" srcId="{11233428-483F-8948-8020-171D72B2B6F5}" destId="{AB1E8570-7617-8B4E-AF05-3241B48312F8}" srcOrd="0" destOrd="0" presId="urn:microsoft.com/office/officeart/2009/3/layout/FramedTextPicture"/>
    <dgm:cxn modelId="{818FA601-3666-2D48-830C-800DD46710A1}" type="presParOf" srcId="{AB1E8570-7617-8B4E-AF05-3241B48312F8}" destId="{A2680E17-E94B-0B43-A548-7BDCB21CD1D2}" srcOrd="0" destOrd="0" presId="urn:microsoft.com/office/officeart/2009/3/layout/FramedTextPicture"/>
    <dgm:cxn modelId="{952CD538-60BC-7641-AD32-6B937E900469}" type="presParOf" srcId="{AB1E8570-7617-8B4E-AF05-3241B48312F8}" destId="{82CE31BA-C3C7-7849-BD2F-A3444CBA67C2}" srcOrd="1" destOrd="0" presId="urn:microsoft.com/office/officeart/2009/3/layout/FramedTextPicture"/>
    <dgm:cxn modelId="{2ECFF815-754D-214D-86D6-785FBD717320}" type="presParOf" srcId="{AB1E8570-7617-8B4E-AF05-3241B48312F8}" destId="{204A7263-FC6B-DB4B-9501-BE2E5474F2EB}" srcOrd="2" destOrd="0" presId="urn:microsoft.com/office/officeart/2009/3/layout/FramedTextPicture"/>
    <dgm:cxn modelId="{51718116-C9AC-BC42-8DAB-2DBAA2013D13}" type="presParOf" srcId="{AB1E8570-7617-8B4E-AF05-3241B48312F8}" destId="{2CB1A400-C65A-994B-B30A-2C8B996ADDDA}" srcOrd="3" destOrd="0" presId="urn:microsoft.com/office/officeart/2009/3/layout/FramedTextPicture"/>
    <dgm:cxn modelId="{1B0AE0C0-95BA-F244-A86A-F953E98A7A68}" type="presParOf" srcId="{AB1E8570-7617-8B4E-AF05-3241B48312F8}" destId="{943AEB47-AD93-7A49-95D0-B25D0BCB3130}" srcOrd="4" destOrd="0" presId="urn:microsoft.com/office/officeart/2009/3/layout/FramedTextPicture"/>
    <dgm:cxn modelId="{0FE95ADC-2158-9D4D-9C66-7BE8A8AF7C58}" type="presParOf" srcId="{AB1E8570-7617-8B4E-AF05-3241B48312F8}" destId="{0C545928-CBA2-FD4A-BDE0-5055C3785812}" srcOrd="5" destOrd="0" presId="urn:microsoft.com/office/officeart/2009/3/layout/FramedText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80E17-E94B-0B43-A548-7BDCB21CD1D2}">
      <dsp:nvSpPr>
        <dsp:cNvPr id="0" name=""/>
        <dsp:cNvSpPr/>
      </dsp:nvSpPr>
      <dsp:spPr>
        <a:xfrm>
          <a:off x="0" y="0"/>
          <a:ext cx="8635823" cy="72173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2CE31BA-C3C7-7849-BD2F-A3444CBA67C2}">
      <dsp:nvSpPr>
        <dsp:cNvPr id="0" name=""/>
        <dsp:cNvSpPr/>
      </dsp:nvSpPr>
      <dsp:spPr>
        <a:xfrm>
          <a:off x="5486732" y="4449152"/>
          <a:ext cx="3040736" cy="1878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55</a:t>
          </a:r>
        </a:p>
      </dsp:txBody>
      <dsp:txXfrm>
        <a:off x="5486732" y="4449152"/>
        <a:ext cx="3040736" cy="1878209"/>
      </dsp:txXfrm>
    </dsp:sp>
    <dsp:sp modelId="{204A7263-FC6B-DB4B-9501-BE2E5474F2EB}">
      <dsp:nvSpPr>
        <dsp:cNvPr id="0" name=""/>
        <dsp:cNvSpPr/>
      </dsp:nvSpPr>
      <dsp:spPr>
        <a:xfrm>
          <a:off x="2389384" y="1540545"/>
          <a:ext cx="951164" cy="944420"/>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B1A400-C65A-994B-B30A-2C8B996ADDDA}">
      <dsp:nvSpPr>
        <dsp:cNvPr id="0" name=""/>
        <dsp:cNvSpPr/>
      </dsp:nvSpPr>
      <dsp:spPr>
        <a:xfrm rot="5400000">
          <a:off x="8102439" y="1522111"/>
          <a:ext cx="798446" cy="582971"/>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3AEB47-AD93-7A49-95D0-B25D0BCB3130}">
      <dsp:nvSpPr>
        <dsp:cNvPr id="0" name=""/>
        <dsp:cNvSpPr/>
      </dsp:nvSpPr>
      <dsp:spPr>
        <a:xfrm rot="16200000">
          <a:off x="2499739" y="5796656"/>
          <a:ext cx="730455" cy="730266"/>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545928-CBA2-FD4A-BDE0-5055C3785812}">
      <dsp:nvSpPr>
        <dsp:cNvPr id="0" name=""/>
        <dsp:cNvSpPr/>
      </dsp:nvSpPr>
      <dsp:spPr>
        <a:xfrm rot="10800000">
          <a:off x="8086637" y="5865326"/>
          <a:ext cx="730266" cy="730455"/>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7/17/25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7/17/25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1.png"/><Relationship Id="rId3" Type="http://schemas.openxmlformats.org/officeDocument/2006/relationships/hyperlink" Target="https://doi.org/10.24432/C5HS5C" TargetMode="External"/><Relationship Id="rId7" Type="http://schemas.openxmlformats.org/officeDocument/2006/relationships/diagramQuickStyle" Target="../diagrams/quickStyle1.xml"/><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9.png"/><Relationship Id="rId5" Type="http://schemas.openxmlformats.org/officeDocument/2006/relationships/diagramData" Target="../diagrams/data1.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s://www.tensorflow.org/" TargetMode="External"/><Relationship Id="rId9" Type="http://schemas.microsoft.com/office/2007/relationships/diagramDrawing" Target="../diagrams/drawing1.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482952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5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360956" y="12543555"/>
            <a:ext cx="9714350" cy="11822339"/>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spcBef>
                <a:spcPts val="0"/>
              </a:spcBef>
              <a:buClr>
                <a:schemeClr val="tx2"/>
              </a:buClr>
              <a:buSzPct val="125000"/>
              <a:buFont typeface="Arial" charset="0"/>
              <a:buChar char="•"/>
              <a:defRPr/>
            </a:pPr>
            <a:r>
              <a:rPr lang="en-US" sz="3600" dirty="0" err="1">
                <a:solidFill>
                  <a:schemeClr val="bg2">
                    <a:lumMod val="50000"/>
                  </a:schemeClr>
                </a:solidFill>
                <a:latin typeface="Arial" charset="0"/>
                <a:ea typeface="SF Pro Semibold" pitchFamily="2" charset="0"/>
                <a:cs typeface="Arial" charset="0"/>
              </a:rPr>
              <a:t>GridSearchCV</a:t>
            </a:r>
            <a:r>
              <a:rPr lang="en-US" sz="3600" dirty="0">
                <a:solidFill>
                  <a:schemeClr val="bg2">
                    <a:lumMod val="50000"/>
                  </a:schemeClr>
                </a:solidFill>
                <a:latin typeface="Arial" charset="0"/>
                <a:ea typeface="SF Pro Semibold" pitchFamily="2" charset="0"/>
                <a:cs typeface="Arial" charset="0"/>
              </a:rPr>
              <a:t> was used to tune hyperparameters for each tuned model, optimizing for recall score to prioritize the detection of true failures. The dataset was split into 80% training and 20% testing sets for robust evaluation.  </a:t>
            </a: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8592096"/>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&amp; Results </a:t>
            </a:r>
          </a:p>
          <a:p>
            <a:pPr>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20" y="14669600"/>
            <a:ext cx="10792673" cy="9950032"/>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Conclusion &amp; Insights</a:t>
            </a:r>
          </a:p>
          <a:p>
            <a:pPr>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156353"/>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Machine Learning Results</a:t>
            </a:r>
          </a:p>
          <a:p>
            <a:pPr>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k-NN.</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2" y="25535469"/>
            <a:ext cx="9453552" cy="6541150"/>
          </a:xfrm>
          <a:prstGeom prst="rect">
            <a:avLst/>
          </a:prstGeom>
          <a:noFill/>
        </p:spPr>
        <p:txBody>
          <a:bodyPr wrap="square">
            <a:spAutoFit/>
          </a:bodyPr>
          <a:lstStyle/>
          <a:p>
            <a:pPr>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37683" y="12133112"/>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5080000" y="821123"/>
            <a:ext cx="51460399" cy="5355312"/>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Predictive Maintenance Using Machine Learning to Forecast Failure</a:t>
            </a:r>
          </a:p>
          <a:p>
            <a:pPr eaLnBrk="1" hangingPunct="1">
              <a:spcBef>
                <a:spcPts val="0"/>
              </a:spcBef>
              <a:spcAft>
                <a:spcPts val="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Zayd Krunz</a:t>
            </a: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graphicFrame>
        <p:nvGraphicFramePr>
          <p:cNvPr id="3225" name="Diagram 3224">
            <a:extLst>
              <a:ext uri="{FF2B5EF4-FFF2-40B4-BE49-F238E27FC236}">
                <a16:creationId xmlns:a16="http://schemas.microsoft.com/office/drawing/2014/main" id="{B11AAA34-0F29-0FE7-1349-C00EEDD2E8EC}"/>
              </a:ext>
            </a:extLst>
          </p:cNvPr>
          <p:cNvGraphicFramePr/>
          <p:nvPr>
            <p:extLst>
              <p:ext uri="{D42A27DB-BD31-4B8C-83A1-F6EECF244321}">
                <p14:modId xmlns:p14="http://schemas.microsoft.com/office/powerpoint/2010/main" val="2432185518"/>
              </p:ext>
            </p:extLst>
          </p:nvPr>
        </p:nvGraphicFramePr>
        <p:xfrm>
          <a:off x="394988" y="24498757"/>
          <a:ext cx="8822975" cy="72885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13"/>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222259" y="6096281"/>
            <a:ext cx="11687547" cy="773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1103</TotalTime>
  <Words>637</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19</cp:revision>
  <dcterms:created xsi:type="dcterms:W3CDTF">2023-02-24T06:52:06Z</dcterms:created>
  <dcterms:modified xsi:type="dcterms:W3CDTF">2025-07-18T01:57:48Z</dcterms:modified>
</cp:coreProperties>
</file>