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74" r:id="rId3"/>
    <p:sldId id="260" r:id="rId4"/>
    <p:sldId id="259" r:id="rId5"/>
    <p:sldId id="258" r:id="rId6"/>
    <p:sldId id="277" r:id="rId7"/>
    <p:sldId id="285" r:id="rId8"/>
    <p:sldId id="284" r:id="rId9"/>
    <p:sldId id="268" r:id="rId10"/>
    <p:sldId id="264" r:id="rId11"/>
    <p:sldId id="286" r:id="rId12"/>
    <p:sldId id="263" r:id="rId13"/>
    <p:sldId id="287" r:id="rId14"/>
    <p:sldId id="273" r:id="rId15"/>
  </p:sldIdLst>
  <p:sldSz cx="9144000" cy="5143500" type="screen16x9"/>
  <p:notesSz cx="6858000" cy="9144000"/>
  <p:embeddedFontLst>
    <p:embeddedFont>
      <p:font typeface="Barlow" panose="020B0604020202020204" charset="0"/>
      <p:regular r:id="rId17"/>
      <p:bold r:id="rId18"/>
      <p:italic r:id="rId19"/>
      <p:boldItalic r:id="rId20"/>
    </p:embeddedFont>
    <p:embeddedFont>
      <p:font typeface="Barlow Medium" panose="020B060402020202020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0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85647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0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3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61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060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666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22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b87c9a92b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gfb87c9a92b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98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1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b87c9a92b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fb87c9a92b_0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50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40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b87c9a92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gfb87c9a92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02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847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b87c9a92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gfb87c9a92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07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87c9a92b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fb87c9a92b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95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4" name="Google Shape;44;p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340026" y="1473660"/>
            <a:ext cx="4016556" cy="19150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Sorting techniques</a:t>
            </a:r>
            <a:endParaRPr dirty="0"/>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952" y="1272746"/>
            <a:ext cx="3991232" cy="2316892"/>
          </a:xfrm>
          <a:prstGeom prst="rect">
            <a:avLst/>
          </a:prstGeom>
        </p:spPr>
      </p:pic>
      <p:sp>
        <p:nvSpPr>
          <p:cNvPr id="63" name="Google Shape;63;p12"/>
          <p:cNvSpPr/>
          <p:nvPr/>
        </p:nvSpPr>
        <p:spPr>
          <a:xfrm>
            <a:off x="7743768" y="1069655"/>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2" name="Google Shape;62;p12"/>
          <p:cNvSpPr/>
          <p:nvPr/>
        </p:nvSpPr>
        <p:spPr>
          <a:xfrm>
            <a:off x="4697800" y="3337282"/>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lvl="0"/>
            <a:r>
              <a:rPr lang="en" dirty="0" smtClean="0"/>
              <a:t>Assembly code </a:t>
            </a:r>
            <a:r>
              <a:rPr lang="en-US" dirty="0" smtClean="0"/>
              <a:t>procedures</a:t>
            </a:r>
            <a:endParaRPr dirty="0"/>
          </a:p>
        </p:txBody>
      </p:sp>
      <p:sp>
        <p:nvSpPr>
          <p:cNvPr id="172" name="Google Shape;172;p20"/>
          <p:cNvSpPr/>
          <p:nvPr/>
        </p:nvSpPr>
        <p:spPr>
          <a:xfrm>
            <a:off x="2053240" y="1602679"/>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2264846" y="1840716"/>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2</a:t>
            </a:r>
            <a:endParaRPr sz="700" dirty="0">
              <a:solidFill>
                <a:schemeClr val="dk1"/>
              </a:solidFill>
              <a:latin typeface="Barlow"/>
              <a:ea typeface="Barlow"/>
              <a:cs typeface="Barlow"/>
              <a:sym typeface="Barlow"/>
            </a:endParaRPr>
          </a:p>
        </p:txBody>
      </p:sp>
      <p:sp>
        <p:nvSpPr>
          <p:cNvPr id="174" name="Google Shape;174;p20"/>
          <p:cNvSpPr/>
          <p:nvPr/>
        </p:nvSpPr>
        <p:spPr>
          <a:xfrm>
            <a:off x="324388" y="1559054"/>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523080" y="1836325"/>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1</a:t>
            </a:r>
            <a:endParaRPr sz="700" dirty="0">
              <a:solidFill>
                <a:schemeClr val="dk1"/>
              </a:solidFill>
              <a:latin typeface="Barlow"/>
              <a:ea typeface="Barlow"/>
              <a:cs typeface="Barlow"/>
              <a:sym typeface="Barlow"/>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1751646" y="2412304"/>
            <a:ext cx="1621037"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200" dirty="0" smtClean="0">
                <a:latin typeface="Barlow Medium"/>
                <a:ea typeface="Barlow Medium"/>
                <a:cs typeface="Barlow Medium"/>
                <a:sym typeface="Barlow Medium"/>
              </a:rPr>
              <a:t>CONDITION procedure</a:t>
            </a:r>
            <a:r>
              <a:rPr lang="en" dirty="0" smtClean="0">
                <a:latin typeface="Barlow Medium"/>
                <a:ea typeface="Barlow Medium"/>
                <a:cs typeface="Barlow Medium"/>
                <a:sym typeface="Barlow Medium"/>
              </a:rPr>
              <a:t>:</a:t>
            </a:r>
          </a:p>
          <a:p>
            <a:pPr marL="0" indent="0">
              <a:lnSpc>
                <a:spcPct val="140012"/>
              </a:lnSpc>
              <a:buClr>
                <a:srgbClr val="000000"/>
              </a:buClr>
              <a:buNone/>
            </a:pPr>
            <a:r>
              <a:rPr lang="en-US" sz="900" b="1" dirty="0"/>
              <a:t>The function asks the user to select the type of sort </a:t>
            </a:r>
            <a:r>
              <a:rPr lang="en-US" sz="900" b="1" dirty="0" smtClean="0"/>
              <a:t>1 for Bubble, 2 for Selection. Otherwise</a:t>
            </a:r>
            <a:r>
              <a:rPr lang="en-US" sz="900" b="1" dirty="0"/>
              <a:t>, an error message will be printed and the user should input a digit correctly.</a:t>
            </a:r>
          </a:p>
          <a:p>
            <a:pPr marL="0" lvl="0" indent="0" algn="l" rtl="0">
              <a:lnSpc>
                <a:spcPct val="140012"/>
              </a:lnSpc>
              <a:spcBef>
                <a:spcPts val="0"/>
              </a:spcBef>
              <a:spcAft>
                <a:spcPts val="0"/>
              </a:spcAft>
              <a:buClr>
                <a:srgbClr val="000000"/>
              </a:buClr>
              <a:buFont typeface="Arial"/>
              <a:buNone/>
            </a:pPr>
            <a:r>
              <a:rPr lang="en" dirty="0">
                <a:latin typeface="Barlow Medium"/>
                <a:ea typeface="Barlow Medium"/>
                <a:cs typeface="Barlow Medium"/>
                <a:sym typeface="Barlow Medium"/>
              </a:rPr>
              <a:t/>
            </a:r>
            <a:br>
              <a:rPr lang="en" dirty="0">
                <a:latin typeface="Barlow Medium"/>
                <a:ea typeface="Barlow Medium"/>
                <a:cs typeface="Barlow Medium"/>
                <a:sym typeface="Barlow Medium"/>
              </a:rPr>
            </a:br>
            <a:r>
              <a:rPr lang="en" sz="1300" b="1" dirty="0" smtClean="0">
                <a:latin typeface="Barlow"/>
                <a:ea typeface="Barlow"/>
                <a:cs typeface="Barlow"/>
                <a:sym typeface="Barlow"/>
              </a:rPr>
              <a:t> </a:t>
            </a:r>
            <a:endParaRPr dirty="0">
              <a:latin typeface="Barlow Medium"/>
              <a:ea typeface="Barlow Medium"/>
              <a:cs typeface="Barlow Medium"/>
              <a:sym typeface="Barlow Medium"/>
            </a:endParaRPr>
          </a:p>
          <a:p>
            <a:pPr marL="0" lvl="0" indent="0" algn="l" rtl="0">
              <a:spcBef>
                <a:spcPts val="0"/>
              </a:spcBef>
              <a:spcAft>
                <a:spcPts val="800"/>
              </a:spcAft>
              <a:buNone/>
            </a:pPr>
            <a:endParaRPr dirty="0"/>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1" name="Google Shape;172;p20"/>
          <p:cNvSpPr/>
          <p:nvPr/>
        </p:nvSpPr>
        <p:spPr>
          <a:xfrm>
            <a:off x="3798718" y="15864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 name="Google Shape;172;p20"/>
          <p:cNvSpPr/>
          <p:nvPr/>
        </p:nvSpPr>
        <p:spPr>
          <a:xfrm>
            <a:off x="5876650" y="15864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 name="Google Shape;173;p20"/>
          <p:cNvSpPr txBox="1"/>
          <p:nvPr/>
        </p:nvSpPr>
        <p:spPr>
          <a:xfrm>
            <a:off x="4014168" y="1831875"/>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3</a:t>
            </a:r>
            <a:endParaRPr sz="700" dirty="0">
              <a:solidFill>
                <a:schemeClr val="dk1"/>
              </a:solidFill>
              <a:latin typeface="Barlow"/>
              <a:ea typeface="Barlow"/>
              <a:cs typeface="Barlow"/>
              <a:sym typeface="Barlow"/>
            </a:endParaRPr>
          </a:p>
        </p:txBody>
      </p:sp>
      <p:sp>
        <p:nvSpPr>
          <p:cNvPr id="15" name="Google Shape;173;p20"/>
          <p:cNvSpPr txBox="1"/>
          <p:nvPr/>
        </p:nvSpPr>
        <p:spPr>
          <a:xfrm>
            <a:off x="6088256" y="1853602"/>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4</a:t>
            </a:r>
            <a:endParaRPr sz="700" dirty="0">
              <a:solidFill>
                <a:schemeClr val="dk1"/>
              </a:solidFill>
              <a:latin typeface="Barlow"/>
              <a:ea typeface="Barlow"/>
              <a:cs typeface="Barlow"/>
              <a:sym typeface="Barlow"/>
            </a:endParaRPr>
          </a:p>
        </p:txBody>
      </p:sp>
      <p:sp>
        <p:nvSpPr>
          <p:cNvPr id="16" name="Google Shape;178;p20"/>
          <p:cNvSpPr txBox="1">
            <a:spLocks/>
          </p:cNvSpPr>
          <p:nvPr/>
        </p:nvSpPr>
        <p:spPr>
          <a:xfrm>
            <a:off x="3415163" y="2485039"/>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DECIMALFORM procedure&amp; SIGNED procedure:</a:t>
            </a:r>
          </a:p>
          <a:p>
            <a:pPr marL="0" indent="0">
              <a:lnSpc>
                <a:spcPct val="140012"/>
              </a:lnSpc>
              <a:buFont typeface="Barlow"/>
              <a:buNone/>
            </a:pPr>
            <a:r>
              <a:rPr lang="en-US" sz="900" b="1" dirty="0" smtClean="0">
                <a:latin typeface="Barlow Medium"/>
                <a:sym typeface="Barlow Medium"/>
              </a:rPr>
              <a:t>DECIMAL function reads the elements of the arrays in its decimal form and checks for any wrong character the user entered, SIGNED function will display a number in a decimal form</a:t>
            </a:r>
            <a:endParaRPr lang="en-US" sz="900" b="1" dirty="0"/>
          </a:p>
        </p:txBody>
      </p:sp>
      <p:sp>
        <p:nvSpPr>
          <p:cNvPr id="17" name="Google Shape;172;p20"/>
          <p:cNvSpPr/>
          <p:nvPr/>
        </p:nvSpPr>
        <p:spPr>
          <a:xfrm>
            <a:off x="7643474" y="1559054"/>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 name="Google Shape;173;p20"/>
          <p:cNvSpPr txBox="1"/>
          <p:nvPr/>
        </p:nvSpPr>
        <p:spPr>
          <a:xfrm>
            <a:off x="7855486" y="1822839"/>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5</a:t>
            </a:r>
            <a:endParaRPr sz="700" dirty="0">
              <a:solidFill>
                <a:schemeClr val="dk1"/>
              </a:solidFill>
              <a:latin typeface="Barlow"/>
              <a:ea typeface="Barlow"/>
              <a:cs typeface="Barlow"/>
              <a:sym typeface="Barlow"/>
            </a:endParaRPr>
          </a:p>
        </p:txBody>
      </p:sp>
      <p:sp>
        <p:nvSpPr>
          <p:cNvPr id="19" name="Google Shape;178;p20"/>
          <p:cNvSpPr txBox="1">
            <a:spLocks/>
          </p:cNvSpPr>
          <p:nvPr/>
        </p:nvSpPr>
        <p:spPr>
          <a:xfrm>
            <a:off x="5353145" y="2488946"/>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ArraySize procedure:</a:t>
            </a:r>
          </a:p>
          <a:p>
            <a:pPr marL="0" indent="0">
              <a:lnSpc>
                <a:spcPct val="140012"/>
              </a:lnSpc>
              <a:buFont typeface="Barlow"/>
              <a:buNone/>
            </a:pPr>
            <a:r>
              <a:rPr lang="en-US" sz="900" b="1" dirty="0" smtClean="0">
                <a:latin typeface="Barlow Medium"/>
                <a:sym typeface="Barlow Medium"/>
              </a:rPr>
              <a:t>This function reads the size of array (ONLY POSITIVE INTEGER NUMBER) that the user entered and prints a warning message if any wrong character entered</a:t>
            </a:r>
            <a:endParaRPr lang="en-US" sz="900" b="1" dirty="0"/>
          </a:p>
        </p:txBody>
      </p:sp>
      <p:sp>
        <p:nvSpPr>
          <p:cNvPr id="21" name="Google Shape;178;p20"/>
          <p:cNvSpPr txBox="1">
            <a:spLocks/>
          </p:cNvSpPr>
          <p:nvPr/>
        </p:nvSpPr>
        <p:spPr>
          <a:xfrm>
            <a:off x="7290977" y="2519200"/>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ReadArray procedure and PrintArray procedure:</a:t>
            </a:r>
          </a:p>
          <a:p>
            <a:pPr marL="0" indent="0">
              <a:lnSpc>
                <a:spcPct val="140012"/>
              </a:lnSpc>
              <a:buFont typeface="Barlow"/>
              <a:buNone/>
            </a:pPr>
            <a:r>
              <a:rPr lang="en-US" sz="900" b="1" dirty="0" smtClean="0">
                <a:latin typeface="Barlow Medium"/>
                <a:sym typeface="Barlow Medium"/>
              </a:rPr>
              <a:t>ReadArray function reads elements for a given array and PrintArray function displays the elements of array in screen</a:t>
            </a:r>
            <a:endParaRPr lang="en-US" sz="900" b="1" dirty="0"/>
          </a:p>
        </p:txBody>
      </p:sp>
      <p:sp>
        <p:nvSpPr>
          <p:cNvPr id="22" name="Google Shape;177;p20"/>
          <p:cNvSpPr txBox="1">
            <a:spLocks noGrp="1"/>
          </p:cNvSpPr>
          <p:nvPr>
            <p:ph type="body" idx="1"/>
          </p:nvPr>
        </p:nvSpPr>
        <p:spPr>
          <a:xfrm>
            <a:off x="88129" y="2412304"/>
            <a:ext cx="1621037"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200" dirty="0" smtClean="0">
                <a:latin typeface="Barlow Medium"/>
                <a:ea typeface="Barlow Medium"/>
                <a:cs typeface="Barlow Medium"/>
                <a:sym typeface="Barlow Medium"/>
              </a:rPr>
              <a:t>Main procedure</a:t>
            </a:r>
            <a:r>
              <a:rPr lang="en" dirty="0" smtClean="0">
                <a:latin typeface="Barlow Medium"/>
                <a:ea typeface="Barlow Medium"/>
                <a:cs typeface="Barlow Medium"/>
                <a:sym typeface="Barlow Medium"/>
              </a:rPr>
              <a:t>:</a:t>
            </a:r>
          </a:p>
          <a:p>
            <a:pPr marL="0" indent="0">
              <a:lnSpc>
                <a:spcPct val="140012"/>
              </a:lnSpc>
              <a:buClr>
                <a:srgbClr val="000000"/>
              </a:buClr>
              <a:buNone/>
            </a:pPr>
            <a:r>
              <a:rPr lang="en-US" sz="900" b="1" dirty="0" smtClean="0"/>
              <a:t>This function prints messages for the user to enter the array size and elements, then call each function in its turn</a:t>
            </a:r>
            <a:endParaRPr lang="en-US" sz="900" b="1" dirty="0"/>
          </a:p>
          <a:p>
            <a:pPr marL="0" lvl="0" indent="0" algn="l" rtl="0">
              <a:lnSpc>
                <a:spcPct val="140012"/>
              </a:lnSpc>
              <a:spcBef>
                <a:spcPts val="0"/>
              </a:spcBef>
              <a:spcAft>
                <a:spcPts val="0"/>
              </a:spcAft>
              <a:buClr>
                <a:srgbClr val="000000"/>
              </a:buClr>
              <a:buFont typeface="Arial"/>
              <a:buNone/>
            </a:pPr>
            <a:r>
              <a:rPr lang="en" dirty="0">
                <a:latin typeface="Barlow Medium"/>
                <a:ea typeface="Barlow Medium"/>
                <a:cs typeface="Barlow Medium"/>
                <a:sym typeface="Barlow Medium"/>
              </a:rPr>
              <a:t/>
            </a:r>
            <a:br>
              <a:rPr lang="en" dirty="0">
                <a:latin typeface="Barlow Medium"/>
                <a:ea typeface="Barlow Medium"/>
                <a:cs typeface="Barlow Medium"/>
                <a:sym typeface="Barlow Medium"/>
              </a:rPr>
            </a:br>
            <a:r>
              <a:rPr lang="en" sz="1300" b="1" dirty="0" smtClean="0">
                <a:latin typeface="Barlow"/>
                <a:ea typeface="Barlow"/>
                <a:cs typeface="Barlow"/>
                <a:sym typeface="Barlow"/>
              </a:rPr>
              <a:t> </a:t>
            </a:r>
            <a:endParaRPr dirty="0">
              <a:latin typeface="Barlow Medium"/>
              <a:ea typeface="Barlow Medium"/>
              <a:cs typeface="Barlow Medium"/>
              <a:sym typeface="Barlow Medium"/>
            </a:endParaRPr>
          </a:p>
          <a:p>
            <a:pPr marL="0" lvl="0" indent="0" algn="l" rtl="0">
              <a:spcBef>
                <a:spcPts val="0"/>
              </a:spcBef>
              <a:spcAft>
                <a:spcPts val="8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202662" y="121017"/>
            <a:ext cx="6480000" cy="717900"/>
          </a:xfrm>
          <a:prstGeom prst="rect">
            <a:avLst/>
          </a:prstGeom>
        </p:spPr>
        <p:txBody>
          <a:bodyPr spcFirstLastPara="1" wrap="square" lIns="0" tIns="0" rIns="0" bIns="0" anchor="t" anchorCtr="0">
            <a:noAutofit/>
          </a:bodyPr>
          <a:lstStyle/>
          <a:p>
            <a:pPr lvl="0"/>
            <a:r>
              <a:rPr lang="en-US" dirty="0" smtClean="0"/>
              <a:t>Work Distribution</a:t>
            </a:r>
            <a:endParaRPr dirty="0"/>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4" name="Table 3"/>
          <p:cNvGraphicFramePr>
            <a:graphicFrameLocks noGrp="1"/>
          </p:cNvGraphicFramePr>
          <p:nvPr>
            <p:extLst>
              <p:ext uri="{D42A27DB-BD31-4B8C-83A1-F6EECF244321}">
                <p14:modId xmlns:p14="http://schemas.microsoft.com/office/powerpoint/2010/main" val="975673297"/>
              </p:ext>
            </p:extLst>
          </p:nvPr>
        </p:nvGraphicFramePr>
        <p:xfrm>
          <a:off x="1524150" y="1275013"/>
          <a:ext cx="6096000" cy="2159000"/>
        </p:xfrm>
        <a:graphic>
          <a:graphicData uri="http://schemas.openxmlformats.org/drawingml/2006/table">
            <a:tbl>
              <a:tblPr firstRow="1" bandRow="1">
                <a:tableStyleId>{0660B408-B3CF-4A94-85FC-2B1E0A45F4A2}</a:tableStyleId>
              </a:tblPr>
              <a:tblGrid>
                <a:gridCol w="3048000"/>
                <a:gridCol w="3048000"/>
              </a:tblGrid>
              <a:tr h="0">
                <a:tc>
                  <a:txBody>
                    <a:bodyPr/>
                    <a:lstStyle/>
                    <a:p>
                      <a:pPr algn="ctr"/>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Sara Mohamed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ReadArray , PrintArray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Mahmoud Kamal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400" dirty="0" smtClean="0">
                          <a:latin typeface="Barlow Medium"/>
                          <a:ea typeface="Barlow Medium"/>
                          <a:cs typeface="Barlow Medium"/>
                          <a:sym typeface="Barlow Medium"/>
                        </a:rPr>
                        <a:t>CONDITION ,error</a:t>
                      </a:r>
                      <a:r>
                        <a:rPr lang="en" sz="1400" baseline="0" dirty="0" smtClean="0">
                          <a:latin typeface="Barlow Medium"/>
                          <a:ea typeface="Barlow Medium"/>
                          <a:cs typeface="Barlow Medium"/>
                          <a:sym typeface="Barlow Medium"/>
                        </a:rPr>
                        <a:t> handling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Mohamed Khaled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400" dirty="0" smtClean="0">
                          <a:latin typeface="Barlow Medium"/>
                          <a:ea typeface="Barlow Medium"/>
                          <a:cs typeface="Barlow Medium"/>
                          <a:sym typeface="Barlow Medium"/>
                        </a:rPr>
                        <a:t>CONDITION , error</a:t>
                      </a:r>
                      <a:r>
                        <a:rPr lang="en" sz="1400" baseline="0" dirty="0" smtClean="0">
                          <a:latin typeface="Barlow Medium"/>
                          <a:ea typeface="Barlow Medium"/>
                          <a:cs typeface="Barlow Medium"/>
                          <a:sym typeface="Barlow Medium"/>
                        </a:rPr>
                        <a:t> handling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Hala Alaa Eldin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rlow Medium"/>
                          <a:ea typeface="Barlow Medium"/>
                          <a:cs typeface="Barlow Medium"/>
                          <a:sym typeface="Barlow Medium"/>
                        </a:rPr>
                        <a:t>DECIMALFORM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dirty="0" smtClean="0">
                          <a:solidFill>
                            <a:schemeClr val="dk1"/>
                          </a:solidFill>
                          <a:latin typeface="Arial" panose="020B0604020202020204" pitchFamily="34" charset="0"/>
                          <a:ea typeface="Barlow"/>
                          <a:cs typeface="Arial" panose="020B0604020202020204" pitchFamily="34" charset="0"/>
                          <a:sym typeface="Barlow"/>
                        </a:rPr>
                        <a:t>Shrouk Abdallah</a:t>
                      </a:r>
                      <a:endParaRPr lang="en-US" sz="600" b="0" dirty="0" smtClean="0">
                        <a:solidFill>
                          <a:schemeClr val="dk1"/>
                        </a:solidFill>
                        <a:latin typeface="Arial" panose="020B0604020202020204" pitchFamily="34" charset="0"/>
                        <a:ea typeface="Barlow"/>
                        <a:cs typeface="Arial" panose="020B0604020202020204" pitchFamily="34" charset="0"/>
                        <a:sym typeface="Barl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rlow Medium"/>
                          <a:ea typeface="Barlow Medium"/>
                          <a:cs typeface="Barlow Medium"/>
                          <a:sym typeface="Barlow Medium"/>
                        </a:rPr>
                        <a:t>ArraySize,</a:t>
                      </a:r>
                      <a:r>
                        <a:rPr lang="en-US" sz="1400" baseline="0" dirty="0" smtClean="0">
                          <a:latin typeface="Barlow Medium"/>
                          <a:ea typeface="Barlow Medium"/>
                          <a:cs typeface="Barlow Medium"/>
                          <a:sym typeface="Barlow Medium"/>
                        </a:rPr>
                        <a:t> SIGNED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2132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3" name="Google Shape;163;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4" name="Google Shape;164;p19"/>
          <p:cNvSpPr txBox="1">
            <a:spLocks noGrp="1"/>
          </p:cNvSpPr>
          <p:nvPr>
            <p:ph type="subTitle" idx="1"/>
          </p:nvPr>
        </p:nvSpPr>
        <p:spPr>
          <a:xfrm>
            <a:off x="2417880" y="1372846"/>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smtClean="0"/>
              <a:t>Brief about our repository</a:t>
            </a:r>
            <a:endParaRPr dirty="0"/>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696" y="324306"/>
            <a:ext cx="4245486" cy="4245486"/>
          </a:xfrm>
          <a:prstGeom prst="rect">
            <a:avLst/>
          </a:prstGeom>
        </p:spPr>
      </p:pic>
      <p:sp>
        <p:nvSpPr>
          <p:cNvPr id="162" name="Google Shape;162;p19"/>
          <p:cNvSpPr txBox="1">
            <a:spLocks noGrp="1"/>
          </p:cNvSpPr>
          <p:nvPr>
            <p:ph type="title"/>
          </p:nvPr>
        </p:nvSpPr>
        <p:spPr>
          <a:xfrm>
            <a:off x="816018" y="57350"/>
            <a:ext cx="3679200"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2"/>
                </a:solidFill>
              </a:rPr>
              <a:t>About </a:t>
            </a:r>
            <a:r>
              <a:rPr lang="en-US" dirty="0" err="1" smtClean="0">
                <a:solidFill>
                  <a:schemeClr val="accent2"/>
                </a:solidFill>
              </a:rPr>
              <a:t>Github</a:t>
            </a:r>
            <a:endParaRPr dirty="0">
              <a:solidFill>
                <a:schemeClr val="accent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713" y="2012841"/>
            <a:ext cx="3151383" cy="3151383"/>
          </a:xfrm>
          <a:prstGeom prst="rect">
            <a:avLst/>
          </a:prstGeom>
        </p:spPr>
      </p:pic>
      <p:sp>
        <p:nvSpPr>
          <p:cNvPr id="165" name="Google Shape;165;p19"/>
          <p:cNvSpPr/>
          <p:nvPr/>
        </p:nvSpPr>
        <p:spPr>
          <a:xfrm>
            <a:off x="200900" y="4145599"/>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3" name="Google Shape;163;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19"/>
          <p:cNvSpPr txBox="1">
            <a:spLocks noGrp="1"/>
          </p:cNvSpPr>
          <p:nvPr>
            <p:ph type="subTitle" idx="1"/>
          </p:nvPr>
        </p:nvSpPr>
        <p:spPr>
          <a:xfrm>
            <a:off x="2417880" y="1372846"/>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smtClean="0"/>
              <a:t>Brief about our </a:t>
            </a:r>
            <a:r>
              <a:rPr lang="en" dirty="0" smtClean="0"/>
              <a:t>graph during 1 month</a:t>
            </a:r>
            <a:endParaRPr dirty="0"/>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2" name="Google Shape;162;p19"/>
          <p:cNvSpPr txBox="1">
            <a:spLocks noGrp="1"/>
          </p:cNvSpPr>
          <p:nvPr>
            <p:ph type="title"/>
          </p:nvPr>
        </p:nvSpPr>
        <p:spPr>
          <a:xfrm>
            <a:off x="816018" y="57350"/>
            <a:ext cx="3679200"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2"/>
                </a:solidFill>
              </a:rPr>
              <a:t>About </a:t>
            </a:r>
            <a:r>
              <a:rPr lang="en-US" dirty="0" err="1" smtClean="0">
                <a:solidFill>
                  <a:schemeClr val="accent2"/>
                </a:solidFill>
              </a:rPr>
              <a:t>Github</a:t>
            </a:r>
            <a:endParaRPr dirty="0">
              <a:solidFill>
                <a:schemeClr val="accent2"/>
              </a:solidFill>
            </a:endParaRPr>
          </a:p>
        </p:txBody>
      </p:sp>
      <p:sp>
        <p:nvSpPr>
          <p:cNvPr id="165" name="Google Shape;165;p19"/>
          <p:cNvSpPr/>
          <p:nvPr/>
        </p:nvSpPr>
        <p:spPr>
          <a:xfrm>
            <a:off x="200900" y="4145599"/>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534" y="1673848"/>
            <a:ext cx="5442513" cy="3572948"/>
          </a:xfrm>
          <a:prstGeom prst="rect">
            <a:avLst/>
          </a:prstGeom>
        </p:spPr>
      </p:pic>
    </p:spTree>
    <p:extLst>
      <p:ext uri="{BB962C8B-B14F-4D97-AF65-F5344CB8AC3E}">
        <p14:creationId xmlns:p14="http://schemas.microsoft.com/office/powerpoint/2010/main" val="2479208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11" name="Google Shape;511;p29"/>
          <p:cNvSpPr txBox="1"/>
          <p:nvPr/>
        </p:nvSpPr>
        <p:spPr>
          <a:xfrm>
            <a:off x="2022230" y="1913392"/>
            <a:ext cx="5099513" cy="11544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20"/>
        <p:cNvGrpSpPr/>
        <p:nvPr/>
      </p:nvGrpSpPr>
      <p:grpSpPr>
        <a:xfrm>
          <a:off x="0" y="0"/>
          <a:ext cx="0" cy="0"/>
          <a:chOff x="0" y="0"/>
          <a:chExt cx="0" cy="0"/>
        </a:xfrm>
      </p:grpSpPr>
      <p:grpSp>
        <p:nvGrpSpPr>
          <p:cNvPr id="521" name="Google Shape;521;p30"/>
          <p:cNvGrpSpPr/>
          <p:nvPr/>
        </p:nvGrpSpPr>
        <p:grpSpPr>
          <a:xfrm>
            <a:off x="1552863" y="514350"/>
            <a:ext cx="6972300" cy="1074994"/>
            <a:chOff x="0" y="0"/>
            <a:chExt cx="18592800" cy="2866651"/>
          </a:xfrm>
        </p:grpSpPr>
        <p:sp>
          <p:nvSpPr>
            <p:cNvPr id="522" name="Google Shape;522;p30"/>
            <p:cNvSpPr txBox="1"/>
            <p:nvPr/>
          </p:nvSpPr>
          <p:spPr>
            <a:xfrm>
              <a:off x="0" y="0"/>
              <a:ext cx="18592800" cy="201901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100" b="1" u="none" dirty="0" smtClean="0">
                  <a:solidFill>
                    <a:schemeClr val="dk1"/>
                  </a:solidFill>
                  <a:latin typeface="Barlow"/>
                  <a:ea typeface="Barlow"/>
                  <a:cs typeface="Barlow"/>
                  <a:sym typeface="Barlow"/>
                </a:rPr>
                <a:t>Team Members</a:t>
              </a:r>
              <a:endParaRPr sz="700" dirty="0">
                <a:solidFill>
                  <a:schemeClr val="dk1"/>
                </a:solidFill>
                <a:latin typeface="Barlow"/>
                <a:ea typeface="Barlow"/>
                <a:cs typeface="Barlow"/>
                <a:sym typeface="Barlow"/>
              </a:endParaRPr>
            </a:p>
          </p:txBody>
        </p:sp>
        <p:sp>
          <p:nvSpPr>
            <p:cNvPr id="523" name="Google Shape;523;p30"/>
            <p:cNvSpPr txBox="1"/>
            <p:nvPr/>
          </p:nvSpPr>
          <p:spPr>
            <a:xfrm>
              <a:off x="0" y="1947424"/>
              <a:ext cx="16429800" cy="919227"/>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US" sz="1600" dirty="0">
                  <a:solidFill>
                    <a:schemeClr val="dk1"/>
                  </a:solidFill>
                  <a:latin typeface="Barlow Medium"/>
                  <a:ea typeface="Barlow Medium"/>
                  <a:cs typeface="Barlow Medium"/>
                  <a:sym typeface="Barlow Medium"/>
                </a:rPr>
                <a:t>x</a:t>
              </a:r>
              <a:r>
                <a:rPr lang="en" sz="1600" dirty="0" smtClean="0">
                  <a:solidFill>
                    <a:schemeClr val="dk1"/>
                  </a:solidFill>
                  <a:latin typeface="Barlow Medium"/>
                  <a:ea typeface="Barlow Medium"/>
                  <a:cs typeface="Barlow Medium"/>
                  <a:sym typeface="Barlow Medium"/>
                </a:rPr>
                <a:t>8086 assembly language project</a:t>
              </a:r>
              <a:endParaRPr sz="700" dirty="0">
                <a:solidFill>
                  <a:schemeClr val="dk1"/>
                </a:solidFill>
                <a:latin typeface="Barlow"/>
                <a:ea typeface="Barlow"/>
                <a:cs typeface="Barlow"/>
                <a:sym typeface="Barlow"/>
              </a:endParaRPr>
            </a:p>
          </p:txBody>
        </p:sp>
      </p:grpSp>
      <p:grpSp>
        <p:nvGrpSpPr>
          <p:cNvPr id="528" name="Google Shape;528;p30"/>
          <p:cNvGrpSpPr/>
          <p:nvPr/>
        </p:nvGrpSpPr>
        <p:grpSpPr>
          <a:xfrm>
            <a:off x="1083516" y="3867030"/>
            <a:ext cx="1337211" cy="593457"/>
            <a:chOff x="-3" y="-19050"/>
            <a:chExt cx="3565895" cy="1582554"/>
          </a:xfrm>
        </p:grpSpPr>
        <p:sp>
          <p:nvSpPr>
            <p:cNvPr id="529" name="Google Shape;529;p30"/>
            <p:cNvSpPr txBox="1"/>
            <p:nvPr/>
          </p:nvSpPr>
          <p:spPr>
            <a:xfrm>
              <a:off x="-3" y="-19050"/>
              <a:ext cx="3565895"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Hala Alaa Eldin</a:t>
              </a:r>
              <a:endParaRPr sz="700" dirty="0">
                <a:solidFill>
                  <a:schemeClr val="dk1"/>
                </a:solidFill>
                <a:latin typeface="Barlow"/>
                <a:ea typeface="Barlow"/>
                <a:cs typeface="Barlow"/>
                <a:sym typeface="Barlow"/>
              </a:endParaRPr>
            </a:p>
          </p:txBody>
        </p:sp>
        <p:sp>
          <p:nvSpPr>
            <p:cNvPr id="530" name="Google Shape;530;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BN:70</a:t>
              </a:r>
              <a:endParaRPr sz="700" dirty="0">
                <a:solidFill>
                  <a:schemeClr val="dk1"/>
                </a:solidFill>
                <a:latin typeface="Barlow"/>
                <a:ea typeface="Barlow"/>
                <a:cs typeface="Barlow"/>
                <a:sym typeface="Barlow"/>
              </a:endParaRPr>
            </a:p>
          </p:txBody>
        </p:sp>
      </p:grpSp>
      <p:grpSp>
        <p:nvGrpSpPr>
          <p:cNvPr id="534" name="Google Shape;534;p30"/>
          <p:cNvGrpSpPr/>
          <p:nvPr/>
        </p:nvGrpSpPr>
        <p:grpSpPr>
          <a:xfrm>
            <a:off x="4278182" y="3929646"/>
            <a:ext cx="1286269" cy="593457"/>
            <a:chOff x="-3" y="-19050"/>
            <a:chExt cx="3430049" cy="1582554"/>
          </a:xfrm>
        </p:grpSpPr>
        <p:sp>
          <p:nvSpPr>
            <p:cNvPr id="535" name="Google Shape;535;p30"/>
            <p:cNvSpPr txBox="1"/>
            <p:nvPr/>
          </p:nvSpPr>
          <p:spPr>
            <a:xfrm>
              <a:off x="-3" y="-19050"/>
              <a:ext cx="3430049"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smtClean="0">
                  <a:solidFill>
                    <a:schemeClr val="dk1"/>
                  </a:solidFill>
                  <a:latin typeface="Barlow"/>
                  <a:ea typeface="Barlow"/>
                  <a:cs typeface="Barlow"/>
                  <a:sym typeface="Barlow"/>
                </a:rPr>
                <a:t>Sara Mohamed</a:t>
              </a:r>
              <a:endParaRPr sz="700" dirty="0">
                <a:solidFill>
                  <a:schemeClr val="dk1"/>
                </a:solidFill>
                <a:latin typeface="Barlow"/>
                <a:ea typeface="Barlow"/>
                <a:cs typeface="Barlow"/>
                <a:sym typeface="Barlow"/>
              </a:endParaRPr>
            </a:p>
          </p:txBody>
        </p:sp>
        <p:sp>
          <p:nvSpPr>
            <p:cNvPr id="536" name="Google Shape;536;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BN:20</a:t>
              </a:r>
              <a:endParaRPr sz="700" dirty="0">
                <a:solidFill>
                  <a:schemeClr val="dk1"/>
                </a:solidFill>
                <a:latin typeface="Barlow"/>
                <a:ea typeface="Barlow"/>
                <a:cs typeface="Barlow"/>
                <a:sym typeface="Barlow"/>
              </a:endParaRPr>
            </a:p>
          </p:txBody>
        </p:sp>
      </p:grpSp>
      <p:grpSp>
        <p:nvGrpSpPr>
          <p:cNvPr id="537" name="Google Shape;537;p30"/>
          <p:cNvGrpSpPr/>
          <p:nvPr/>
        </p:nvGrpSpPr>
        <p:grpSpPr>
          <a:xfrm>
            <a:off x="5810125" y="3929646"/>
            <a:ext cx="1548209" cy="581900"/>
            <a:chOff x="16472" y="-19050"/>
            <a:chExt cx="4128556" cy="1551735"/>
          </a:xfrm>
        </p:grpSpPr>
        <p:sp>
          <p:nvSpPr>
            <p:cNvPr id="538" name="Google Shape;538;p30"/>
            <p:cNvSpPr txBox="1"/>
            <p:nvPr/>
          </p:nvSpPr>
          <p:spPr>
            <a:xfrm>
              <a:off x="16472" y="-19050"/>
              <a:ext cx="4128556"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Mohamed Khaled</a:t>
              </a:r>
              <a:endParaRPr sz="700" dirty="0">
                <a:solidFill>
                  <a:schemeClr val="dk1"/>
                </a:solidFill>
                <a:latin typeface="Barlow"/>
                <a:ea typeface="Barlow"/>
                <a:cs typeface="Barlow"/>
                <a:sym typeface="Barlow"/>
              </a:endParaRPr>
            </a:p>
          </p:txBody>
        </p:sp>
        <p:sp>
          <p:nvSpPr>
            <p:cNvPr id="539" name="Google Shape;539;p30"/>
            <p:cNvSpPr txBox="1"/>
            <p:nvPr/>
          </p:nvSpPr>
          <p:spPr>
            <a:xfrm>
              <a:off x="381563" y="785812"/>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BN:4</a:t>
              </a:r>
              <a:r>
                <a:rPr lang="en-US" sz="1300" b="1" dirty="0" smtClean="0">
                  <a:solidFill>
                    <a:schemeClr val="dk1"/>
                  </a:solidFill>
                  <a:latin typeface="Barlow"/>
                  <a:ea typeface="Barlow"/>
                  <a:cs typeface="Barlow"/>
                  <a:sym typeface="Barlow"/>
                </a:rPr>
                <a:t>5</a:t>
              </a:r>
              <a:endParaRPr sz="700" dirty="0">
                <a:solidFill>
                  <a:schemeClr val="dk1"/>
                </a:solidFill>
                <a:latin typeface="Barlow"/>
                <a:ea typeface="Barlow"/>
                <a:cs typeface="Barlow"/>
                <a:sym typeface="Barlow"/>
              </a:endParaRPr>
            </a:p>
          </p:txBody>
        </p:sp>
      </p:grpSp>
      <p:sp>
        <p:nvSpPr>
          <p:cNvPr id="540" name="Google Shape;540;p30"/>
          <p:cNvSpPr/>
          <p:nvPr/>
        </p:nvSpPr>
        <p:spPr>
          <a:xfrm>
            <a:off x="0" y="0"/>
            <a:ext cx="951300" cy="51435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541" name="Google Shape;541;p30"/>
          <p:cNvGrpSpPr/>
          <p:nvPr/>
        </p:nvGrpSpPr>
        <p:grpSpPr>
          <a:xfrm>
            <a:off x="-944609" y="-4"/>
            <a:ext cx="1891805" cy="5180466"/>
            <a:chOff x="1026284" y="-180719"/>
            <a:chExt cx="3816432" cy="10450808"/>
          </a:xfrm>
        </p:grpSpPr>
        <p:sp>
          <p:nvSpPr>
            <p:cNvPr id="542" name="Google Shape;542;p30"/>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3" name="Google Shape;543;p30"/>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4" name="Google Shape;544;p30"/>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5" name="Google Shape;545;p30"/>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6" name="Google Shape;546;p30"/>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7" name="Google Shape;547;p30"/>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8" name="Google Shape;548;p30"/>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9" name="Google Shape;549;p30"/>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0" name="Google Shape;550;p30"/>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1" name="Google Shape;551;p30"/>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2" name="Google Shape;552;p30"/>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3" name="Google Shape;553;p30"/>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4" name="Google Shape;554;p30"/>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5" name="Google Shape;555;p30"/>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6" name="Google Shape;556;p30"/>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57" name="Google Shape;557;p3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441" y="2480423"/>
            <a:ext cx="1343662" cy="1331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3" name="Google Shape;528;p30"/>
          <p:cNvGrpSpPr/>
          <p:nvPr/>
        </p:nvGrpSpPr>
        <p:grpSpPr>
          <a:xfrm>
            <a:off x="2623902" y="3883681"/>
            <a:ext cx="1389530" cy="593457"/>
            <a:chOff x="-3" y="-19050"/>
            <a:chExt cx="3705412" cy="1582554"/>
          </a:xfrm>
        </p:grpSpPr>
        <p:sp>
          <p:nvSpPr>
            <p:cNvPr id="44" name="Google Shape;529;p30"/>
            <p:cNvSpPr txBox="1"/>
            <p:nvPr/>
          </p:nvSpPr>
          <p:spPr>
            <a:xfrm>
              <a:off x="-3" y="-19050"/>
              <a:ext cx="3705412"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smtClean="0">
                  <a:solidFill>
                    <a:schemeClr val="dk1"/>
                  </a:solidFill>
                  <a:latin typeface="Barlow"/>
                  <a:ea typeface="Barlow"/>
                  <a:cs typeface="Barlow"/>
                  <a:sym typeface="Barlow"/>
                </a:rPr>
                <a:t>Shrouk Abdallah</a:t>
              </a:r>
              <a:endParaRPr sz="700" dirty="0">
                <a:solidFill>
                  <a:schemeClr val="dk1"/>
                </a:solidFill>
                <a:latin typeface="Barlow"/>
                <a:ea typeface="Barlow"/>
                <a:cs typeface="Barlow"/>
                <a:sym typeface="Barlow"/>
              </a:endParaRPr>
            </a:p>
          </p:txBody>
        </p:sp>
        <p:sp>
          <p:nvSpPr>
            <p:cNvPr id="45" name="Google Shape;530;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BN:22</a:t>
              </a:r>
              <a:endParaRPr sz="700" dirty="0">
                <a:solidFill>
                  <a:schemeClr val="dk1"/>
                </a:solidFill>
                <a:latin typeface="Barlow"/>
                <a:ea typeface="Barlow"/>
                <a:cs typeface="Barlow"/>
                <a:sym typeface="Barlow"/>
              </a:endParaRPr>
            </a:p>
          </p:txBody>
        </p:sp>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211" y="2495937"/>
            <a:ext cx="1248913" cy="1266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6787" t="18739" r="30180" b="45826"/>
          <a:stretch/>
        </p:blipFill>
        <p:spPr>
          <a:xfrm>
            <a:off x="4278182" y="2495937"/>
            <a:ext cx="1282359" cy="13097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22396" t="10811" r="25412" b="21681"/>
          <a:stretch/>
        </p:blipFill>
        <p:spPr>
          <a:xfrm>
            <a:off x="5895599" y="2480425"/>
            <a:ext cx="1388375" cy="13252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6623" y="2467344"/>
            <a:ext cx="1407465" cy="13514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1" name="Google Shape;537;p30"/>
          <p:cNvGrpSpPr/>
          <p:nvPr/>
        </p:nvGrpSpPr>
        <p:grpSpPr>
          <a:xfrm>
            <a:off x="7429714" y="3959806"/>
            <a:ext cx="1548209" cy="581900"/>
            <a:chOff x="16472" y="-19050"/>
            <a:chExt cx="4128556" cy="1551735"/>
          </a:xfrm>
        </p:grpSpPr>
        <p:sp>
          <p:nvSpPr>
            <p:cNvPr id="52" name="Google Shape;538;p30"/>
            <p:cNvSpPr txBox="1"/>
            <p:nvPr/>
          </p:nvSpPr>
          <p:spPr>
            <a:xfrm>
              <a:off x="16472" y="-19050"/>
              <a:ext cx="4128556"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Mahmoud Kamal</a:t>
              </a:r>
              <a:endParaRPr sz="700" dirty="0">
                <a:solidFill>
                  <a:schemeClr val="dk1"/>
                </a:solidFill>
                <a:latin typeface="Barlow"/>
                <a:ea typeface="Barlow"/>
                <a:cs typeface="Barlow"/>
                <a:sym typeface="Barlow"/>
              </a:endParaRPr>
            </a:p>
          </p:txBody>
        </p:sp>
        <p:sp>
          <p:nvSpPr>
            <p:cNvPr id="53" name="Google Shape;539;p30"/>
            <p:cNvSpPr txBox="1"/>
            <p:nvPr/>
          </p:nvSpPr>
          <p:spPr>
            <a:xfrm>
              <a:off x="381563" y="785812"/>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BN:53</a:t>
              </a:r>
              <a:endParaRPr sz="700" dirty="0">
                <a:solidFill>
                  <a:schemeClr val="dk1"/>
                </a:solidFill>
                <a:latin typeface="Barlow"/>
                <a:ea typeface="Barlow"/>
                <a:cs typeface="Barlow"/>
                <a:sym typeface="Barlow"/>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18" name="Google Shape;118;p16"/>
          <p:cNvSpPr/>
          <p:nvPr/>
        </p:nvSpPr>
        <p:spPr>
          <a:xfrm>
            <a:off x="524478" y="2812500"/>
            <a:ext cx="735600" cy="654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554928" y="1733775"/>
            <a:ext cx="674700" cy="67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21" name="Google Shape;121;p1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 Agenda</a:t>
            </a:r>
            <a:endParaRPr dirty="0"/>
          </a:p>
        </p:txBody>
      </p:sp>
      <p:sp>
        <p:nvSpPr>
          <p:cNvPr id="122" name="Google Shape;122;p16"/>
          <p:cNvSpPr txBox="1"/>
          <p:nvPr/>
        </p:nvSpPr>
        <p:spPr>
          <a:xfrm>
            <a:off x="1536880" y="1899225"/>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US" sz="1600" u="sng" dirty="0" smtClean="0">
                <a:solidFill>
                  <a:schemeClr val="dk1"/>
                </a:solidFill>
                <a:latin typeface="Barlow Medium"/>
                <a:ea typeface="Barlow Medium"/>
                <a:cs typeface="Barlow Medium"/>
                <a:sym typeface="Barlow Medium"/>
              </a:rPr>
              <a:t>I</a:t>
            </a:r>
            <a:r>
              <a:rPr lang="en" sz="1600" u="sng" dirty="0" smtClean="0">
                <a:solidFill>
                  <a:schemeClr val="dk1"/>
                </a:solidFill>
                <a:latin typeface="Barlow Medium"/>
                <a:ea typeface="Barlow Medium"/>
                <a:cs typeface="Barlow Medium"/>
                <a:sym typeface="Barlow Medium"/>
              </a:rPr>
              <a:t>ntroduction about sorting techniques</a:t>
            </a:r>
            <a:endParaRPr sz="700" dirty="0">
              <a:solidFill>
                <a:schemeClr val="dk1"/>
              </a:solidFill>
            </a:endParaRPr>
          </a:p>
        </p:txBody>
      </p:sp>
      <p:sp>
        <p:nvSpPr>
          <p:cNvPr id="123" name="Google Shape;123;p16"/>
          <p:cNvSpPr txBox="1"/>
          <p:nvPr/>
        </p:nvSpPr>
        <p:spPr>
          <a:xfrm>
            <a:off x="1536880" y="2978697"/>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dirty="0" smtClean="0">
                <a:solidFill>
                  <a:schemeClr val="dk1"/>
                </a:solidFill>
                <a:latin typeface="Barlow Medium"/>
                <a:ea typeface="Barlow Medium"/>
                <a:cs typeface="Barlow Medium"/>
                <a:sym typeface="Barlow Medium"/>
              </a:rPr>
              <a:t>Bubble sort &amp; Selection sort</a:t>
            </a:r>
            <a:endParaRPr sz="700" dirty="0">
              <a:solidFill>
                <a:schemeClr val="dk1"/>
              </a:solidFill>
            </a:endParaRPr>
          </a:p>
        </p:txBody>
      </p:sp>
      <p:sp>
        <p:nvSpPr>
          <p:cNvPr id="124" name="Google Shape;124;p16"/>
          <p:cNvSpPr txBox="1"/>
          <p:nvPr/>
        </p:nvSpPr>
        <p:spPr>
          <a:xfrm>
            <a:off x="1536880" y="4083603"/>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dirty="0" smtClean="0">
                <a:solidFill>
                  <a:schemeClr val="dk1"/>
                </a:solidFill>
                <a:latin typeface="Barlow Medium"/>
                <a:sym typeface="Barlow Medium"/>
              </a:rPr>
              <a:t>Assembly project</a:t>
            </a:r>
            <a:endParaRPr sz="700" dirty="0">
              <a:solidFill>
                <a:schemeClr val="dk1"/>
              </a:solidFill>
            </a:endParaRPr>
          </a:p>
        </p:txBody>
      </p:sp>
      <p:sp>
        <p:nvSpPr>
          <p:cNvPr id="125" name="Google Shape;125;p16"/>
          <p:cNvSpPr/>
          <p:nvPr/>
        </p:nvSpPr>
        <p:spPr>
          <a:xfrm>
            <a:off x="514350" y="3859456"/>
            <a:ext cx="755856" cy="755856"/>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5"/>
        <p:cNvGrpSpPr/>
        <p:nvPr/>
      </p:nvGrpSpPr>
      <p:grpSpPr>
        <a:xfrm>
          <a:off x="0" y="0"/>
          <a:ext cx="0" cy="0"/>
          <a:chOff x="0" y="0"/>
          <a:chExt cx="0" cy="0"/>
        </a:xfrm>
      </p:grpSpPr>
      <p:grpSp>
        <p:nvGrpSpPr>
          <p:cNvPr id="86" name="Google Shape;86;p15"/>
          <p:cNvGrpSpPr/>
          <p:nvPr/>
        </p:nvGrpSpPr>
        <p:grpSpPr>
          <a:xfrm>
            <a:off x="-945594" y="-6040"/>
            <a:ext cx="5225404" cy="5225404"/>
            <a:chOff x="-1891188" y="-12079"/>
            <a:chExt cx="10450808" cy="10450808"/>
          </a:xfrm>
        </p:grpSpPr>
        <p:sp>
          <p:nvSpPr>
            <p:cNvPr id="87" name="Google Shape;87;p15"/>
            <p:cNvSpPr/>
            <p:nvPr/>
          </p:nvSpPr>
          <p:spPr>
            <a:xfrm>
              <a:off x="-1891188" y="-1207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8" name="Google Shape;88;p15"/>
            <p:cNvSpPr/>
            <p:nvPr/>
          </p:nvSpPr>
          <p:spPr>
            <a:xfrm>
              <a:off x="-1883941" y="947549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9" name="Google Shape;89;p15"/>
            <p:cNvSpPr/>
            <p:nvPr/>
          </p:nvSpPr>
          <p:spPr>
            <a:xfrm>
              <a:off x="-1883941" y="852675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0" name="Google Shape;90;p15"/>
            <p:cNvSpPr/>
            <p:nvPr/>
          </p:nvSpPr>
          <p:spPr>
            <a:xfrm>
              <a:off x="-1883941" y="757792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1" name="Google Shape;91;p15"/>
            <p:cNvSpPr/>
            <p:nvPr/>
          </p:nvSpPr>
          <p:spPr>
            <a:xfrm>
              <a:off x="-1883941" y="662918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2" name="Google Shape;92;p15"/>
            <p:cNvSpPr/>
            <p:nvPr/>
          </p:nvSpPr>
          <p:spPr>
            <a:xfrm>
              <a:off x="-1883941" y="568044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3" name="Google Shape;93;p15"/>
            <p:cNvSpPr/>
            <p:nvPr/>
          </p:nvSpPr>
          <p:spPr>
            <a:xfrm>
              <a:off x="-1883941" y="473170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4" name="Google Shape;94;p15"/>
            <p:cNvSpPr/>
            <p:nvPr/>
          </p:nvSpPr>
          <p:spPr>
            <a:xfrm>
              <a:off x="-1883941" y="378297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5" name="Google Shape;95;p15"/>
            <p:cNvSpPr/>
            <p:nvPr/>
          </p:nvSpPr>
          <p:spPr>
            <a:xfrm>
              <a:off x="-1883941" y="283423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6" name="Google Shape;96;p15"/>
            <p:cNvSpPr/>
            <p:nvPr/>
          </p:nvSpPr>
          <p:spPr>
            <a:xfrm>
              <a:off x="-1883941" y="188539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7" name="Google Shape;97;p15"/>
            <p:cNvSpPr/>
            <p:nvPr/>
          </p:nvSpPr>
          <p:spPr>
            <a:xfrm>
              <a:off x="-1883941" y="93665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8" name="Google Shape;98;p15"/>
            <p:cNvSpPr/>
            <p:nvPr/>
          </p:nvSpPr>
          <p:spPr>
            <a:xfrm>
              <a:off x="7596386"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9" name="Google Shape;99;p15"/>
            <p:cNvSpPr/>
            <p:nvPr/>
          </p:nvSpPr>
          <p:spPr>
            <a:xfrm>
              <a:off x="6647648"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0" name="Google Shape;100;p15"/>
            <p:cNvSpPr/>
            <p:nvPr/>
          </p:nvSpPr>
          <p:spPr>
            <a:xfrm>
              <a:off x="5698813"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5"/>
            <p:cNvSpPr/>
            <p:nvPr/>
          </p:nvSpPr>
          <p:spPr>
            <a:xfrm>
              <a:off x="4750075"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2" name="Google Shape;102;p15"/>
            <p:cNvSpPr/>
            <p:nvPr/>
          </p:nvSpPr>
          <p:spPr>
            <a:xfrm>
              <a:off x="3801337"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3" name="Google Shape;103;p15"/>
            <p:cNvSpPr/>
            <p:nvPr/>
          </p:nvSpPr>
          <p:spPr>
            <a:xfrm>
              <a:off x="2852598"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5"/>
            <p:cNvSpPr/>
            <p:nvPr/>
          </p:nvSpPr>
          <p:spPr>
            <a:xfrm>
              <a:off x="1903860"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5" name="Google Shape;105;p15"/>
            <p:cNvSpPr/>
            <p:nvPr/>
          </p:nvSpPr>
          <p:spPr>
            <a:xfrm>
              <a:off x="955122"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6" name="Google Shape;106;p15"/>
            <p:cNvSpPr/>
            <p:nvPr/>
          </p:nvSpPr>
          <p:spPr>
            <a:xfrm>
              <a:off x="6287"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7" name="Google Shape;107;p15"/>
            <p:cNvSpPr/>
            <p:nvPr/>
          </p:nvSpPr>
          <p:spPr>
            <a:xfrm>
              <a:off x="-942450"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09" name="Google Shape;109;p15"/>
          <p:cNvSpPr/>
          <p:nvPr/>
        </p:nvSpPr>
        <p:spPr>
          <a:xfrm>
            <a:off x="8420029" y="245708"/>
            <a:ext cx="1447657" cy="14476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0" name="Google Shape;110;p15"/>
          <p:cNvGrpSpPr/>
          <p:nvPr/>
        </p:nvGrpSpPr>
        <p:grpSpPr>
          <a:xfrm>
            <a:off x="4825046" y="1009441"/>
            <a:ext cx="3843219" cy="4099584"/>
            <a:chOff x="-731600" y="177981"/>
            <a:chExt cx="10248582" cy="10932222"/>
          </a:xfrm>
        </p:grpSpPr>
        <p:sp>
          <p:nvSpPr>
            <p:cNvPr id="111" name="Google Shape;111;p15"/>
            <p:cNvSpPr txBox="1"/>
            <p:nvPr/>
          </p:nvSpPr>
          <p:spPr>
            <a:xfrm>
              <a:off x="-731600" y="177981"/>
              <a:ext cx="10248582" cy="10932222"/>
            </a:xfrm>
            <a:prstGeom prst="rect">
              <a:avLst/>
            </a:prstGeom>
            <a:noFill/>
            <a:ln>
              <a:noFill/>
            </a:ln>
          </p:spPr>
          <p:txBody>
            <a:bodyPr spcFirstLastPara="1" wrap="square" lIns="0" tIns="0" rIns="0" bIns="0" anchor="t" anchorCtr="0">
              <a:spAutoFit/>
            </a:bodyPr>
            <a:lstStyle/>
            <a:p>
              <a:pPr algn="ctr" fontAlgn="base"/>
              <a:r>
                <a:rPr lang="en-US" sz="2400" b="1" dirty="0" smtClean="0">
                  <a:solidFill>
                    <a:schemeClr val="accent2"/>
                  </a:solidFill>
                </a:rPr>
                <a:t>Introduction</a:t>
              </a:r>
            </a:p>
            <a:p>
              <a:pPr fontAlgn="base"/>
              <a:r>
                <a:rPr lang="en-US" sz="1800" b="1" dirty="0" smtClean="0"/>
                <a:t>Sorting </a:t>
              </a:r>
              <a:r>
                <a:rPr lang="en-US" sz="1800" b="1" dirty="0"/>
                <a:t>Algorithms are methods of reorganizing a large number of items into some specific order such as </a:t>
              </a:r>
              <a:r>
                <a:rPr lang="en-US" sz="1800" b="1" dirty="0" smtClean="0"/>
                <a:t>lowest </a:t>
              </a:r>
              <a:r>
                <a:rPr lang="en-US" sz="1800" b="1" dirty="0"/>
                <a:t>to </a:t>
              </a:r>
              <a:r>
                <a:rPr lang="en-US" sz="1800" b="1" dirty="0" smtClean="0"/>
                <a:t>highest, </a:t>
              </a:r>
              <a:r>
                <a:rPr lang="en-US" sz="1800" b="1" dirty="0"/>
                <a:t>or vice-versa, or even in some alphabetical order.</a:t>
              </a:r>
            </a:p>
            <a:p>
              <a:pPr fontAlgn="base"/>
              <a:r>
                <a:rPr lang="en-US" sz="1800" b="1" dirty="0"/>
                <a:t>These algorithms take an input list, processes it </a:t>
              </a:r>
              <a:r>
                <a:rPr lang="en-US" sz="1800" b="1" dirty="0" smtClean="0"/>
                <a:t>and </a:t>
              </a:r>
              <a:r>
                <a:rPr lang="en-US" sz="1800" b="1" dirty="0"/>
                <a:t>produce the sorted list</a:t>
              </a:r>
              <a:r>
                <a:rPr lang="en-US" sz="1800" b="1" dirty="0" smtClean="0"/>
                <a:t>.</a:t>
              </a:r>
            </a:p>
            <a:p>
              <a:pPr fontAlgn="base"/>
              <a:r>
                <a:rPr lang="en-US" sz="1800" b="1" dirty="0" smtClean="0"/>
                <a:t>Sorting techniques used in our project:</a:t>
              </a:r>
            </a:p>
            <a:p>
              <a:pPr marL="285750" indent="-285750" fontAlgn="base">
                <a:buFont typeface="Arial" panose="020B0604020202020204" pitchFamily="34" charset="0"/>
                <a:buChar char="•"/>
              </a:pPr>
              <a:r>
                <a:rPr lang="en-US" sz="1800" b="1" dirty="0" smtClean="0"/>
                <a:t>Bubble Sort</a:t>
              </a:r>
            </a:p>
            <a:p>
              <a:pPr marL="285750" indent="-285750" fontAlgn="base">
                <a:buFont typeface="Arial" panose="020B0604020202020204" pitchFamily="34" charset="0"/>
                <a:buChar char="•"/>
              </a:pPr>
              <a:r>
                <a:rPr lang="en-US" sz="1800" b="1" dirty="0" smtClean="0"/>
                <a:t>Selection Sort</a:t>
              </a:r>
              <a:endParaRPr lang="en-US" sz="1800" b="1" dirty="0"/>
            </a:p>
            <a:p>
              <a:pPr marL="0" marR="0" lvl="0" indent="0" algn="l" rtl="0">
                <a:lnSpc>
                  <a:spcPct val="120000"/>
                </a:lnSpc>
                <a:spcBef>
                  <a:spcPts val="0"/>
                </a:spcBef>
                <a:spcAft>
                  <a:spcPts val="0"/>
                </a:spcAft>
                <a:buNone/>
              </a:pPr>
              <a:endParaRPr sz="700" dirty="0">
                <a:solidFill>
                  <a:schemeClr val="dk1"/>
                </a:solidFill>
              </a:endParaRPr>
            </a:p>
          </p:txBody>
        </p:sp>
        <p:sp>
          <p:nvSpPr>
            <p:cNvPr id="112" name="Google Shape;112;p15"/>
            <p:cNvSpPr txBox="1"/>
            <p:nvPr/>
          </p:nvSpPr>
          <p:spPr>
            <a:xfrm>
              <a:off x="0" y="3842575"/>
              <a:ext cx="6655799" cy="402163"/>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endParaRPr sz="700" dirty="0">
                <a:solidFill>
                  <a:schemeClr val="dk1"/>
                </a:solidFill>
              </a:endParaRPr>
            </a:p>
          </p:txBody>
        </p:sp>
      </p:grpSp>
      <p:sp>
        <p:nvSpPr>
          <p:cNvPr id="113" name="Google Shape;113;p1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772" t="-120" r="17230" b="120"/>
          <a:stretch/>
        </p:blipFill>
        <p:spPr>
          <a:xfrm>
            <a:off x="17511" y="673790"/>
            <a:ext cx="4125978" cy="35705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1" name="Google Shape;81;p14"/>
          <p:cNvSpPr txBox="1">
            <a:spLocks noGrp="1"/>
          </p:cNvSpPr>
          <p:nvPr>
            <p:ph type="body" idx="1"/>
          </p:nvPr>
        </p:nvSpPr>
        <p:spPr>
          <a:xfrm>
            <a:off x="503413" y="3058091"/>
            <a:ext cx="4784400" cy="1143855"/>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dirty="0" smtClean="0"/>
              <a:t>Bubble Sort</a:t>
            </a:r>
          </a:p>
          <a:p>
            <a:pPr marL="0" lvl="0" indent="0">
              <a:spcAft>
                <a:spcPts val="800"/>
              </a:spcAft>
              <a:buNone/>
            </a:pPr>
            <a:r>
              <a:rPr lang="en-US" sz="1600" b="0" dirty="0"/>
              <a:t>S</a:t>
            </a:r>
            <a:r>
              <a:rPr lang="en-US" sz="1600" b="0" dirty="0" smtClean="0"/>
              <a:t>ometimes </a:t>
            </a:r>
            <a:r>
              <a:rPr lang="en-US" sz="1600" b="0" dirty="0"/>
              <a:t>referred to as sinking sort, is a simple </a:t>
            </a:r>
            <a:r>
              <a:rPr lang="en-US" sz="1600" b="0" dirty="0" smtClean="0"/>
              <a:t>sorting algorithm</a:t>
            </a:r>
            <a:r>
              <a:rPr lang="en-US" sz="1600" b="0" dirty="0"/>
              <a:t> that repeatedly steps through the list, compares adjacent elements and </a:t>
            </a:r>
            <a:r>
              <a:rPr lang="en-US" sz="1600" b="0" dirty="0" smtClean="0"/>
              <a:t>swaps</a:t>
            </a:r>
            <a:r>
              <a:rPr lang="en-US" sz="1600" b="0" dirty="0"/>
              <a:t> them if they are in the wrong order. The pass through the list is repeated until the list is sorted.</a:t>
            </a:r>
            <a:endParaRPr sz="16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0"/>
        <p:cNvGrpSpPr/>
        <p:nvPr/>
      </p:nvGrpSpPr>
      <p:grpSpPr>
        <a:xfrm>
          <a:off x="0" y="0"/>
          <a:ext cx="0" cy="0"/>
          <a:chOff x="0" y="0"/>
          <a:chExt cx="0" cy="0"/>
        </a:xfrm>
      </p:grpSpPr>
      <p:sp>
        <p:nvSpPr>
          <p:cNvPr id="621" name="Google Shape;621;p33"/>
          <p:cNvSpPr/>
          <p:nvPr/>
        </p:nvSpPr>
        <p:spPr>
          <a:xfrm>
            <a:off x="639419" y="802937"/>
            <a:ext cx="2104844"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3" name="Google Shape;623;p33"/>
          <p:cNvSpPr/>
          <p:nvPr/>
        </p:nvSpPr>
        <p:spPr>
          <a:xfrm>
            <a:off x="2628971" y="4482377"/>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4" name="Google Shape;624;p33"/>
          <p:cNvSpPr/>
          <p:nvPr/>
        </p:nvSpPr>
        <p:spPr>
          <a:xfrm>
            <a:off x="3320653" y="802937"/>
            <a:ext cx="2337473"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8" name="Google Shape;628;p33"/>
          <p:cNvSpPr/>
          <p:nvPr/>
        </p:nvSpPr>
        <p:spPr>
          <a:xfrm>
            <a:off x="6234516" y="805397"/>
            <a:ext cx="2222699"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34" name="Google Shape;634;p33"/>
          <p:cNvSpPr txBox="1"/>
          <p:nvPr/>
        </p:nvSpPr>
        <p:spPr>
          <a:xfrm>
            <a:off x="282417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37" name="Google Shape;637;p33"/>
          <p:cNvSpPr txBox="1"/>
          <p:nvPr/>
        </p:nvSpPr>
        <p:spPr>
          <a:xfrm>
            <a:off x="483886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43" name="Google Shape;643;p33"/>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4" name="Google Shape;644;p3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19" y="802937"/>
            <a:ext cx="2104844" cy="355587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2736" r="32965"/>
          <a:stretch/>
        </p:blipFill>
        <p:spPr>
          <a:xfrm>
            <a:off x="3320653" y="802937"/>
            <a:ext cx="2337473" cy="355587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7264"/>
          <a:stretch/>
        </p:blipFill>
        <p:spPr>
          <a:xfrm>
            <a:off x="6149737" y="802937"/>
            <a:ext cx="2307478" cy="3555879"/>
          </a:xfrm>
          <a:prstGeom prst="rect">
            <a:avLst/>
          </a:prstGeom>
        </p:spPr>
      </p:pic>
      <p:sp>
        <p:nvSpPr>
          <p:cNvPr id="642" name="Google Shape;642;p33"/>
          <p:cNvSpPr/>
          <p:nvPr/>
        </p:nvSpPr>
        <p:spPr>
          <a:xfrm rot="5400000">
            <a:off x="7766475" y="254874"/>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81" name="Google Shape;81;p14"/>
          <p:cNvSpPr txBox="1">
            <a:spLocks noGrp="1"/>
          </p:cNvSpPr>
          <p:nvPr>
            <p:ph type="body" idx="1"/>
          </p:nvPr>
        </p:nvSpPr>
        <p:spPr>
          <a:xfrm>
            <a:off x="479191" y="3500151"/>
            <a:ext cx="4784400" cy="1143855"/>
          </a:xfrm>
          <a:prstGeom prst="rect">
            <a:avLst/>
          </a:prstGeom>
        </p:spPr>
        <p:txBody>
          <a:bodyPr spcFirstLastPara="1" wrap="square" lIns="0" tIns="0" rIns="0" bIns="0" anchor="b" anchorCtr="0">
            <a:noAutofit/>
          </a:bodyPr>
          <a:lstStyle/>
          <a:p>
            <a:pPr marL="0" lvl="0" indent="0">
              <a:spcAft>
                <a:spcPts val="800"/>
              </a:spcAft>
              <a:buNone/>
            </a:pPr>
            <a:r>
              <a:rPr lang="en" dirty="0" smtClean="0"/>
              <a:t>Selection Sort</a:t>
            </a:r>
          </a:p>
          <a:p>
            <a:pPr marL="0" lvl="0" indent="0">
              <a:spcAft>
                <a:spcPts val="800"/>
              </a:spcAft>
              <a:buNone/>
            </a:pPr>
            <a:r>
              <a:rPr lang="en-US" sz="1600" b="0" dirty="0" smtClean="0"/>
              <a:t>Selection </a:t>
            </a:r>
            <a:r>
              <a:rPr lang="en-US" sz="1600" b="0" dirty="0"/>
              <a:t>sort is another algorithm that is used for sorting. This sorting algorithm, iterates through the array and finds the smallest number in the array and swaps it with the first element if it is smaller than the first element. Next, it goes on to the second element and so on until all elements are sorted</a:t>
            </a:r>
            <a:r>
              <a:rPr lang="en-US" sz="1600" b="0" dirty="0" smtClean="0"/>
              <a:t>.</a:t>
            </a:r>
            <a:endParaRPr lang="en" sz="1600" dirty="0" smtClean="0"/>
          </a:p>
          <a:p>
            <a:pPr marL="0" lvl="0" indent="0">
              <a:spcAft>
                <a:spcPts val="800"/>
              </a:spcAft>
              <a:buNone/>
            </a:pPr>
            <a:endParaRPr sz="1600" b="0" dirty="0"/>
          </a:p>
        </p:txBody>
      </p:sp>
    </p:spTree>
    <p:extLst>
      <p:ext uri="{BB962C8B-B14F-4D97-AF65-F5344CB8AC3E}">
        <p14:creationId xmlns:p14="http://schemas.microsoft.com/office/powerpoint/2010/main" val="421336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0"/>
        <p:cNvGrpSpPr/>
        <p:nvPr/>
      </p:nvGrpSpPr>
      <p:grpSpPr>
        <a:xfrm>
          <a:off x="0" y="0"/>
          <a:ext cx="0" cy="0"/>
          <a:chOff x="0" y="0"/>
          <a:chExt cx="0" cy="0"/>
        </a:xfrm>
      </p:grpSpPr>
      <p:sp>
        <p:nvSpPr>
          <p:cNvPr id="621" name="Google Shape;621;p33"/>
          <p:cNvSpPr/>
          <p:nvPr/>
        </p:nvSpPr>
        <p:spPr>
          <a:xfrm>
            <a:off x="2358184" y="806531"/>
            <a:ext cx="1874755"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3" name="Google Shape;623;p33"/>
          <p:cNvSpPr/>
          <p:nvPr/>
        </p:nvSpPr>
        <p:spPr>
          <a:xfrm>
            <a:off x="2628971" y="4482377"/>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4" name="Google Shape;624;p33"/>
          <p:cNvSpPr/>
          <p:nvPr/>
        </p:nvSpPr>
        <p:spPr>
          <a:xfrm>
            <a:off x="4410346" y="802937"/>
            <a:ext cx="1901426"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8" name="Google Shape;628;p33"/>
          <p:cNvSpPr/>
          <p:nvPr/>
        </p:nvSpPr>
        <p:spPr>
          <a:xfrm>
            <a:off x="6431078" y="802937"/>
            <a:ext cx="1980898"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34" name="Google Shape;634;p33"/>
          <p:cNvSpPr txBox="1"/>
          <p:nvPr/>
        </p:nvSpPr>
        <p:spPr>
          <a:xfrm>
            <a:off x="282417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37" name="Google Shape;637;p33"/>
          <p:cNvSpPr txBox="1"/>
          <p:nvPr/>
        </p:nvSpPr>
        <p:spPr>
          <a:xfrm>
            <a:off x="483886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43" name="Google Shape;643;p33"/>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4" name="Google Shape;644;p3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 name="Google Shape;621;p33"/>
          <p:cNvSpPr/>
          <p:nvPr/>
        </p:nvSpPr>
        <p:spPr>
          <a:xfrm>
            <a:off x="306023" y="802937"/>
            <a:ext cx="1874755"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5216"/>
          <a:stretch/>
        </p:blipFill>
        <p:spPr>
          <a:xfrm>
            <a:off x="297978" y="802936"/>
            <a:ext cx="1882799" cy="355587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5421" r="49588"/>
          <a:stretch/>
        </p:blipFill>
        <p:spPr>
          <a:xfrm>
            <a:off x="2358183" y="802937"/>
            <a:ext cx="1874756" cy="356998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0824" r="24717"/>
          <a:stretch/>
        </p:blipFill>
        <p:spPr>
          <a:xfrm>
            <a:off x="4402302" y="802936"/>
            <a:ext cx="1909470" cy="356998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5901"/>
          <a:stretch/>
        </p:blipFill>
        <p:spPr>
          <a:xfrm>
            <a:off x="6423034" y="802936"/>
            <a:ext cx="1988941" cy="3555879"/>
          </a:xfrm>
          <a:prstGeom prst="rect">
            <a:avLst/>
          </a:prstGeom>
        </p:spPr>
      </p:pic>
      <p:sp>
        <p:nvSpPr>
          <p:cNvPr id="642" name="Google Shape;642;p33"/>
          <p:cNvSpPr/>
          <p:nvPr/>
        </p:nvSpPr>
        <p:spPr>
          <a:xfrm rot="5400000">
            <a:off x="7726730" y="266985"/>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 name="Rectangle 8"/>
          <p:cNvSpPr/>
          <p:nvPr/>
        </p:nvSpPr>
        <p:spPr>
          <a:xfrm>
            <a:off x="3076159" y="4008385"/>
            <a:ext cx="1150570" cy="272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10344" y="4015794"/>
            <a:ext cx="1150570" cy="272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143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50" name="Google Shape;250;p24"/>
          <p:cNvSpPr txBox="1"/>
          <p:nvPr/>
        </p:nvSpPr>
        <p:spPr>
          <a:xfrm>
            <a:off x="2465162" y="3107498"/>
            <a:ext cx="4213688" cy="150811"/>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dirty="0">
              <a:solidFill>
                <a:schemeClr val="lt2"/>
              </a:solidFill>
              <a:latin typeface="Barlow"/>
              <a:ea typeface="Barlow"/>
              <a:cs typeface="Barlow"/>
              <a:sym typeface="Barlow"/>
            </a:endParaRPr>
          </a:p>
        </p:txBody>
      </p:sp>
      <p:sp>
        <p:nvSpPr>
          <p:cNvPr id="251" name="Google Shape;251;p24"/>
          <p:cNvSpPr/>
          <p:nvPr/>
        </p:nvSpPr>
        <p:spPr>
          <a:xfrm>
            <a:off x="-550355" y="2818631"/>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4" name="Google Shape;254;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9</a:t>
            </a:fld>
            <a:endParaRPr>
              <a:solidFill>
                <a:schemeClr val="accent1"/>
              </a:solidFill>
            </a:endParaRPr>
          </a:p>
        </p:txBody>
      </p:sp>
      <p:pic>
        <p:nvPicPr>
          <p:cNvPr id="2" name="Picture 1"/>
          <p:cNvPicPr>
            <a:picLocks noChangeAspect="1"/>
          </p:cNvPicPr>
          <p:nvPr/>
        </p:nvPicPr>
        <p:blipFill rotWithShape="1">
          <a:blip r:embed="rId3"/>
          <a:srcRect l="758" t="1400" b="1991"/>
          <a:stretch/>
        </p:blipFill>
        <p:spPr>
          <a:xfrm>
            <a:off x="1760838" y="1267858"/>
            <a:ext cx="5105244" cy="3101546"/>
          </a:xfrm>
          <a:prstGeom prst="rect">
            <a:avLst/>
          </a:prstGeom>
        </p:spPr>
      </p:pic>
      <p:sp>
        <p:nvSpPr>
          <p:cNvPr id="252" name="Google Shape;252;p24"/>
          <p:cNvSpPr/>
          <p:nvPr/>
        </p:nvSpPr>
        <p:spPr>
          <a:xfrm>
            <a:off x="855533" y="4025728"/>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 name="TextBox 2"/>
          <p:cNvSpPr txBox="1"/>
          <p:nvPr/>
        </p:nvSpPr>
        <p:spPr>
          <a:xfrm>
            <a:off x="2410519" y="367814"/>
            <a:ext cx="3805881" cy="646331"/>
          </a:xfrm>
          <a:prstGeom prst="rect">
            <a:avLst/>
          </a:prstGeom>
          <a:noFill/>
        </p:spPr>
        <p:txBody>
          <a:bodyPr wrap="square" rtlCol="0">
            <a:spAutoFit/>
          </a:bodyPr>
          <a:lstStyle/>
          <a:p>
            <a:pPr algn="ctr"/>
            <a:r>
              <a:rPr lang="en-US" sz="1800" dirty="0" smtClean="0">
                <a:solidFill>
                  <a:schemeClr val="accent2"/>
                </a:solidFill>
              </a:rPr>
              <a:t>Comparison between Bubble sort and Selection sort </a:t>
            </a:r>
            <a:endParaRPr lang="en-US" sz="1800" dirty="0">
              <a:solidFill>
                <a:schemeClr val="accent2"/>
              </a:solidFill>
            </a:endParaRPr>
          </a:p>
        </p:txBody>
      </p:sp>
      <p:sp>
        <p:nvSpPr>
          <p:cNvPr id="253" name="Google Shape;253;p24"/>
          <p:cNvSpPr/>
          <p:nvPr/>
        </p:nvSpPr>
        <p:spPr>
          <a:xfrm>
            <a:off x="6678850" y="367814"/>
            <a:ext cx="1359408" cy="1359404"/>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403</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Barlow</vt:lpstr>
      <vt:lpstr>Barlow Medium</vt:lpstr>
      <vt:lpstr>Georgia</vt:lpstr>
      <vt:lpstr>Calibri</vt:lpstr>
      <vt:lpstr>Arial</vt:lpstr>
      <vt:lpstr>Business Geometric Template</vt:lpstr>
      <vt:lpstr>Sorting techniques</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Assembly code procedures</vt:lpstr>
      <vt:lpstr>Work Distribution</vt:lpstr>
      <vt:lpstr>About Github</vt:lpstr>
      <vt:lpstr>About Github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cp:lastModifiedBy>Hala</cp:lastModifiedBy>
  <cp:revision>40</cp:revision>
  <dcterms:modified xsi:type="dcterms:W3CDTF">2022-01-07T22:25:33Z</dcterms:modified>
</cp:coreProperties>
</file>