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58" r:id="rId3"/>
    <p:sldId id="260" r:id="rId4"/>
    <p:sldId id="259" r:id="rId5"/>
    <p:sldId id="261" r:id="rId6"/>
    <p:sldId id="265" r:id="rId7"/>
    <p:sldId id="266" r:id="rId8"/>
    <p:sldId id="267" r:id="rId9"/>
    <p:sldId id="268" r:id="rId10"/>
    <p:sldId id="272" r:id="rId11"/>
    <p:sldId id="271" r:id="rId12"/>
    <p:sldId id="269" r:id="rId13"/>
    <p:sldId id="262" r:id="rId14"/>
    <p:sldId id="273" r:id="rId15"/>
    <p:sldId id="263" r:id="rId16"/>
    <p:sldId id="270"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CED7F-9C98-4431-A328-378B152C4FB5}" v="195" dt="2020-05-23T10:51:27.848"/>
    <p1510:client id="{2F11D031-83B3-4FEB-9320-F33314191D43}" v="3427" dt="2020-05-23T09:42:54.862"/>
    <p1510:client id="{51E0C42F-CAD1-443C-ADDB-92782E3DD9BA}" v="1" dt="2020-05-23T05:53:13.016"/>
    <p1510:client id="{548B7C2B-0952-4E39-B30C-1FB7BF778FA1}" v="7" dt="2020-05-23T10:02:41.908"/>
    <p1510:client id="{81D20734-8F1F-4434-91E9-C8271B9FAEDB}" v="320" dt="2020-05-23T10:30:15.805"/>
    <p1510:client id="{C320E0D3-8265-4669-B390-FE2A9B65F9D9}" v="301" dt="2020-05-23T06:08:48.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4" d="100"/>
          <a:sy n="114"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630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05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40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148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134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304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56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64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26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551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8213157"/>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79" r:id="rId6"/>
    <p:sldLayoutId id="2147483875" r:id="rId7"/>
    <p:sldLayoutId id="2147483876" r:id="rId8"/>
    <p:sldLayoutId id="2147483877" r:id="rId9"/>
    <p:sldLayoutId id="2147483878" r:id="rId10"/>
    <p:sldLayoutId id="214748388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java-swing" TargetMode="External"/><Relationship Id="rId2" Type="http://schemas.openxmlformats.org/officeDocument/2006/relationships/hyperlink" Target="https://jgraph.github.io/mxgraph/docs/manual.html" TargetMode="External"/><Relationship Id="rId1" Type="http://schemas.openxmlformats.org/officeDocument/2006/relationships/slideLayout" Target="../slideLayouts/slideLayout2.xml"/><Relationship Id="rId5" Type="http://schemas.openxmlformats.org/officeDocument/2006/relationships/hyperlink" Target="https://www.javatpoint.com/java-actionlistener" TargetMode="External"/><Relationship Id="rId4" Type="http://schemas.openxmlformats.org/officeDocument/2006/relationships/hyperlink" Target="https://www.geeksforgeeks.org/java-swing-jpanel-exampl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wing_(Java)" TargetMode="External"/><Relationship Id="rId2" Type="http://schemas.openxmlformats.org/officeDocument/2006/relationships/hyperlink" Target="https://en.wikipedia.org/wiki/Abstract_Window_Toolkit" TargetMode="External"/><Relationship Id="rId1" Type="http://schemas.openxmlformats.org/officeDocument/2006/relationships/slideLayout" Target="../slideLayouts/slideLayout2.xml"/><Relationship Id="rId4" Type="http://schemas.openxmlformats.org/officeDocument/2006/relationships/hyperlink" Target="https://jgraph.github.io/mxgraph/docs/manual.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swing/swing_jbutton.htm"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www.tutorialspoint.com/swing/swing_jtextarea.htm" TargetMode="External"/><Relationship Id="rId5" Type="http://schemas.openxmlformats.org/officeDocument/2006/relationships/hyperlink" Target="https://www.tutorialspoint.com/swing/swing_jtextfield.htm" TargetMode="External"/><Relationship Id="rId4" Type="http://schemas.openxmlformats.org/officeDocument/2006/relationships/hyperlink" Target="https://www.tutorialspoint.com/swing/swing_jlabel.h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0">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2">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4">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8" name="Rectangle 26">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05745" y="980660"/>
            <a:ext cx="6792657" cy="4878137"/>
          </a:xfrm>
        </p:spPr>
        <p:txBody>
          <a:bodyPr vert="horz" lIns="91440" tIns="45720" rIns="91440" bIns="45720" rtlCol="0" anchor="ctr">
            <a:normAutofit/>
          </a:bodyPr>
          <a:lstStyle/>
          <a:p>
            <a:pPr algn="ctr"/>
            <a:r>
              <a:rPr lang="en-US" sz="4800" b="0" kern="1200" cap="all">
                <a:solidFill>
                  <a:schemeClr val="tx2"/>
                </a:solidFill>
                <a:latin typeface="+mj-lt"/>
                <a:ea typeface="+mj-ea"/>
                <a:cs typeface="+mj-cs"/>
              </a:rPr>
              <a:t>In-order BST Traversal</a:t>
            </a:r>
          </a:p>
        </p:txBody>
      </p:sp>
      <p:sp>
        <p:nvSpPr>
          <p:cNvPr id="59" name="Rectangle 28">
            <a:extLst>
              <a:ext uri="{FF2B5EF4-FFF2-40B4-BE49-F238E27FC236}">
                <a16:creationId xmlns:a16="http://schemas.microsoft.com/office/drawing/2014/main" id="{1A75B5EE-3124-4314-90F7-8D9AFE941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30">
            <a:extLst>
              <a:ext uri="{FF2B5EF4-FFF2-40B4-BE49-F238E27FC236}">
                <a16:creationId xmlns:a16="http://schemas.microsoft.com/office/drawing/2014/main" id="{00129C37-C465-4475-927F-B861932A3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8119870" y="1046922"/>
            <a:ext cx="3164356" cy="4811877"/>
          </a:xfrm>
        </p:spPr>
        <p:txBody>
          <a:bodyPr vert="horz" lIns="91440" tIns="45720" rIns="91440" bIns="45720" rtlCol="0" anchor="ctr">
            <a:normAutofit/>
          </a:bodyPr>
          <a:lstStyle/>
          <a:p>
            <a:pPr indent="-228600">
              <a:buFont typeface="Wingdings 2" panose="05020102010507070707" pitchFamily="18" charset="2"/>
              <a:buChar char=""/>
            </a:pPr>
            <a:r>
              <a:rPr lang="en-US" b="1" u="sng" dirty="0">
                <a:solidFill>
                  <a:schemeClr val="tx1">
                    <a:lumMod val="75000"/>
                    <a:lumOff val="25000"/>
                  </a:schemeClr>
                </a:solidFill>
              </a:rPr>
              <a:t>JAVA Project</a:t>
            </a:r>
          </a:p>
          <a:p>
            <a:pPr indent="-228600">
              <a:buFont typeface="Wingdings 2" panose="05020102010507070707" pitchFamily="18" charset="2"/>
              <a:buChar char=""/>
            </a:pPr>
            <a:endParaRPr lang="en-US" b="1" u="sng">
              <a:solidFill>
                <a:schemeClr val="tx1">
                  <a:lumMod val="75000"/>
                  <a:lumOff val="25000"/>
                </a:schemeClr>
              </a:solidFill>
            </a:endParaRPr>
          </a:p>
          <a:p>
            <a:pPr indent="-228600">
              <a:buFont typeface="Wingdings 2" panose="05020102010507070707" pitchFamily="18" charset="2"/>
              <a:buChar char=""/>
            </a:pPr>
            <a:endParaRPr lang="en-US" sz="1200" b="1" u="sng" dirty="0">
              <a:solidFill>
                <a:schemeClr val="tx1">
                  <a:lumMod val="75000"/>
                  <a:lumOff val="25000"/>
                </a:schemeClr>
              </a:solidFill>
            </a:endParaRPr>
          </a:p>
          <a:p>
            <a:r>
              <a:rPr lang="en-US" sz="1200" b="1" u="sng" dirty="0">
                <a:solidFill>
                  <a:schemeClr val="tx1">
                    <a:lumMod val="75000"/>
                    <a:lumOff val="25000"/>
                  </a:schemeClr>
                </a:solidFill>
              </a:rPr>
              <a:t>Submitted to:</a:t>
            </a:r>
            <a:r>
              <a:rPr lang="en-US" sz="1200" dirty="0">
                <a:solidFill>
                  <a:schemeClr val="tx1">
                    <a:lumMod val="75000"/>
                    <a:lumOff val="25000"/>
                  </a:schemeClr>
                </a:solidFill>
              </a:rPr>
              <a:t> </a:t>
            </a:r>
            <a:r>
              <a:rPr lang="en-US" sz="1200" cap="none" dirty="0">
                <a:solidFill>
                  <a:schemeClr val="tx1">
                    <a:lumMod val="75000"/>
                    <a:lumOff val="25000"/>
                  </a:schemeClr>
                </a:solidFill>
              </a:rPr>
              <a:t>Reema Patel</a:t>
            </a:r>
          </a:p>
          <a:p>
            <a:r>
              <a:rPr lang="en-US" sz="1200" b="1" u="sng" dirty="0">
                <a:solidFill>
                  <a:schemeClr val="tx1">
                    <a:lumMod val="75000"/>
                    <a:lumOff val="25000"/>
                  </a:schemeClr>
                </a:solidFill>
              </a:rPr>
              <a:t>Submitted by:</a:t>
            </a:r>
            <a:r>
              <a:rPr lang="en-US" sz="1200" dirty="0">
                <a:solidFill>
                  <a:schemeClr val="tx1">
                    <a:lumMod val="75000"/>
                    <a:lumOff val="25000"/>
                  </a:schemeClr>
                </a:solidFill>
              </a:rPr>
              <a:t> </a:t>
            </a:r>
          </a:p>
          <a:p>
            <a:pPr marL="274320">
              <a:lnSpc>
                <a:spcPct val="100000"/>
              </a:lnSpc>
              <a:spcBef>
                <a:spcPts val="0"/>
              </a:spcBef>
              <a:spcAft>
                <a:spcPts val="200"/>
              </a:spcAft>
            </a:pPr>
            <a:r>
              <a:rPr lang="en-US" sz="1200" cap="none" dirty="0">
                <a:solidFill>
                  <a:schemeClr val="tx1">
                    <a:lumMod val="75000"/>
                    <a:lumOff val="25000"/>
                  </a:schemeClr>
                </a:solidFill>
              </a:rPr>
              <a:t>Shreya Patel</a:t>
            </a:r>
            <a:r>
              <a:rPr lang="en-US" sz="1200" dirty="0">
                <a:solidFill>
                  <a:schemeClr val="tx1">
                    <a:lumMod val="75000"/>
                    <a:lumOff val="25000"/>
                  </a:schemeClr>
                </a:solidFill>
              </a:rPr>
              <a:t> (18BCP136)</a:t>
            </a:r>
          </a:p>
          <a:p>
            <a:pPr marL="274320">
              <a:lnSpc>
                <a:spcPct val="100000"/>
              </a:lnSpc>
              <a:spcBef>
                <a:spcPts val="0"/>
              </a:spcBef>
              <a:spcAft>
                <a:spcPts val="200"/>
              </a:spcAft>
            </a:pPr>
            <a:r>
              <a:rPr lang="en-US" sz="1200" cap="none" dirty="0" err="1">
                <a:solidFill>
                  <a:schemeClr val="tx1">
                    <a:lumMod val="75000"/>
                    <a:lumOff val="25000"/>
                  </a:schemeClr>
                </a:solidFill>
              </a:rPr>
              <a:t>Vaidehi</a:t>
            </a:r>
            <a:r>
              <a:rPr lang="en-US" sz="1200" cap="none" dirty="0">
                <a:solidFill>
                  <a:schemeClr val="tx1">
                    <a:lumMod val="75000"/>
                    <a:lumOff val="25000"/>
                  </a:schemeClr>
                </a:solidFill>
              </a:rPr>
              <a:t> Shah</a:t>
            </a:r>
            <a:r>
              <a:rPr lang="en-US" sz="1200" dirty="0">
                <a:solidFill>
                  <a:schemeClr val="tx1">
                    <a:lumMod val="75000"/>
                    <a:lumOff val="25000"/>
                  </a:schemeClr>
                </a:solidFill>
              </a:rPr>
              <a:t> (18BCP121)</a:t>
            </a:r>
          </a:p>
          <a:p>
            <a:pPr marL="274320">
              <a:lnSpc>
                <a:spcPct val="100000"/>
              </a:lnSpc>
              <a:spcBef>
                <a:spcPts val="0"/>
              </a:spcBef>
              <a:spcAft>
                <a:spcPts val="200"/>
              </a:spcAft>
            </a:pPr>
            <a:r>
              <a:rPr lang="en-US" sz="1200" cap="none" dirty="0" err="1">
                <a:solidFill>
                  <a:schemeClr val="tx1">
                    <a:lumMod val="75000"/>
                    <a:lumOff val="25000"/>
                  </a:schemeClr>
                </a:solidFill>
              </a:rPr>
              <a:t>Uditi</a:t>
            </a:r>
            <a:r>
              <a:rPr lang="en-US" sz="1200" cap="none" dirty="0">
                <a:solidFill>
                  <a:schemeClr val="tx1">
                    <a:lumMod val="75000"/>
                    <a:lumOff val="25000"/>
                  </a:schemeClr>
                </a:solidFill>
              </a:rPr>
              <a:t> Parekh</a:t>
            </a:r>
            <a:r>
              <a:rPr lang="en-US" sz="1200" dirty="0">
                <a:solidFill>
                  <a:schemeClr val="tx1">
                    <a:lumMod val="75000"/>
                    <a:lumOff val="25000"/>
                  </a:schemeClr>
                </a:solidFill>
              </a:rPr>
              <a:t> (18BCP119)</a:t>
            </a: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dirty="0">
              <a:solidFill>
                <a:schemeClr val="tx1">
                  <a:lumMod val="75000"/>
                  <a:lumOff val="25000"/>
                </a:schemeClr>
              </a:solidFill>
            </a:endParaRPr>
          </a:p>
          <a:p>
            <a:pPr marL="274320">
              <a:lnSpc>
                <a:spcPct val="100000"/>
              </a:lnSpc>
              <a:spcBef>
                <a:spcPts val="0"/>
              </a:spcBef>
              <a:spcAft>
                <a:spcPts val="200"/>
              </a:spcAft>
            </a:pPr>
            <a:endParaRPr lang="en-US" sz="1200" b="1" u="sng" dirty="0">
              <a:solidFill>
                <a:schemeClr val="tx1">
                  <a:lumMod val="75000"/>
                  <a:lumOff val="25000"/>
                </a:schemeClr>
              </a:solidFill>
            </a:endParaRPr>
          </a:p>
          <a:p>
            <a:pPr marL="274320" algn="r">
              <a:lnSpc>
                <a:spcPct val="100000"/>
              </a:lnSpc>
              <a:spcBef>
                <a:spcPts val="0"/>
              </a:spcBef>
              <a:spcAft>
                <a:spcPts val="200"/>
              </a:spcAft>
            </a:pPr>
            <a:r>
              <a:rPr lang="en-US" sz="1100" b="1" u="sng" cap="none" dirty="0">
                <a:solidFill>
                  <a:schemeClr val="tx1">
                    <a:lumMod val="75000"/>
                    <a:lumOff val="25000"/>
                  </a:schemeClr>
                </a:solidFill>
              </a:rPr>
              <a:t>Team Leader:</a:t>
            </a:r>
            <a:r>
              <a:rPr lang="en-US" sz="1100" cap="none" dirty="0">
                <a:solidFill>
                  <a:schemeClr val="tx1">
                    <a:lumMod val="75000"/>
                    <a:lumOff val="25000"/>
                  </a:schemeClr>
                </a:solidFill>
              </a:rPr>
              <a:t> </a:t>
            </a:r>
            <a:r>
              <a:rPr lang="en-US" sz="1100" cap="none" err="1">
                <a:solidFill>
                  <a:schemeClr val="tx1">
                    <a:lumMod val="75000"/>
                    <a:lumOff val="25000"/>
                  </a:schemeClr>
                </a:solidFill>
              </a:rPr>
              <a:t>Vaidehi</a:t>
            </a:r>
            <a:r>
              <a:rPr lang="en-US" sz="1100" cap="none" dirty="0">
                <a:solidFill>
                  <a:schemeClr val="tx1">
                    <a:lumMod val="75000"/>
                    <a:lumOff val="25000"/>
                  </a:schemeClr>
                </a:solidFill>
              </a:rPr>
              <a:t> Shah</a:t>
            </a:r>
          </a:p>
        </p:txBody>
      </p:sp>
      <p:sp>
        <p:nvSpPr>
          <p:cNvPr id="61" name="Rectangle 32">
            <a:extLst>
              <a:ext uri="{FF2B5EF4-FFF2-40B4-BE49-F238E27FC236}">
                <a16:creationId xmlns:a16="http://schemas.microsoft.com/office/drawing/2014/main" id="{8F92C143-3594-4735-B621-397DDDA5F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34">
            <a:extLst>
              <a:ext uri="{FF2B5EF4-FFF2-40B4-BE49-F238E27FC236}">
                <a16:creationId xmlns:a16="http://schemas.microsoft.com/office/drawing/2014/main" id="{44F560E9-CCDC-4F8F-BA20-41F114098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D136-34A7-4ADA-ABD6-7D1DB7D6AA86}"/>
              </a:ext>
            </a:extLst>
          </p:cNvPr>
          <p:cNvSpPr>
            <a:spLocks noGrp="1"/>
          </p:cNvSpPr>
          <p:nvPr>
            <p:ph type="title"/>
          </p:nvPr>
        </p:nvSpPr>
        <p:spPr/>
        <p:txBody>
          <a:bodyPr/>
          <a:lstStyle/>
          <a:p>
            <a:r>
              <a:rPr lang="en-US" b="1"/>
              <a:t>Working model of our gui</a:t>
            </a:r>
            <a:endParaRPr lang="en-US" b="1" dirty="0"/>
          </a:p>
        </p:txBody>
      </p:sp>
      <p:pic>
        <p:nvPicPr>
          <p:cNvPr id="5" name="java.mp4">
            <a:hlinkClick r:id="" action="ppaction://media"/>
            <a:extLst>
              <a:ext uri="{FF2B5EF4-FFF2-40B4-BE49-F238E27FC236}">
                <a16:creationId xmlns:a16="http://schemas.microsoft.com/office/drawing/2014/main" id="{6C5F2EB9-ECC9-4FF5-B9BD-5EB2372387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81813" y="2060103"/>
            <a:ext cx="5830230" cy="4678950"/>
          </a:xfrm>
          <a:prstGeom prst="rect">
            <a:avLst/>
          </a:prstGeom>
        </p:spPr>
      </p:pic>
    </p:spTree>
    <p:extLst>
      <p:ext uri="{BB962C8B-B14F-4D97-AF65-F5344CB8AC3E}">
        <p14:creationId xmlns:p14="http://schemas.microsoft.com/office/powerpoint/2010/main" val="21355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3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322C-E38D-4A2A-91E7-BD8AE39FF870}"/>
              </a:ext>
            </a:extLst>
          </p:cNvPr>
          <p:cNvSpPr>
            <a:spLocks noGrp="1"/>
          </p:cNvSpPr>
          <p:nvPr>
            <p:ph type="title"/>
          </p:nvPr>
        </p:nvSpPr>
        <p:spPr/>
        <p:txBody>
          <a:bodyPr/>
          <a:lstStyle/>
          <a:p>
            <a:r>
              <a:rPr lang="en-US" b="1"/>
              <a:t>Classes and interfaces</a:t>
            </a:r>
          </a:p>
        </p:txBody>
      </p:sp>
      <p:sp>
        <p:nvSpPr>
          <p:cNvPr id="3" name="Content Placeholder 2">
            <a:extLst>
              <a:ext uri="{FF2B5EF4-FFF2-40B4-BE49-F238E27FC236}">
                <a16:creationId xmlns:a16="http://schemas.microsoft.com/office/drawing/2014/main" id="{0C1273AB-CA17-47B6-A392-5E80E3786594}"/>
              </a:ext>
            </a:extLst>
          </p:cNvPr>
          <p:cNvSpPr>
            <a:spLocks noGrp="1"/>
          </p:cNvSpPr>
          <p:nvPr>
            <p:ph sz="half" idx="1"/>
          </p:nvPr>
        </p:nvSpPr>
        <p:spPr/>
        <p:txBody>
          <a:bodyPr/>
          <a:lstStyle/>
          <a:p>
            <a:pPr marL="305435" indent="-305435"/>
            <a:r>
              <a:rPr lang="en-US" b="1" u="sng"/>
              <a:t>Interfaces</a:t>
            </a:r>
            <a:endParaRPr lang="en-US"/>
          </a:p>
          <a:p>
            <a:pPr marL="667385" lvl="1" indent="-342900">
              <a:buAutoNum type="arabicPeriod"/>
            </a:pPr>
            <a:r>
              <a:rPr lang="en-US">
                <a:ea typeface="+mn-lt"/>
                <a:cs typeface="+mn-lt"/>
              </a:rPr>
              <a:t>Action Listener </a:t>
            </a:r>
          </a:p>
          <a:p>
            <a:pPr marL="667385" lvl="1" indent="-342900">
              <a:buAutoNum type="arabicPeriod"/>
            </a:pPr>
            <a:r>
              <a:rPr lang="en-US">
                <a:ea typeface="+mn-lt"/>
                <a:cs typeface="+mn-lt"/>
              </a:rPr>
              <a:t>JFrame </a:t>
            </a:r>
            <a:endParaRPr lang="en-US"/>
          </a:p>
          <a:p>
            <a:pPr marL="305435" indent="-305435"/>
            <a:r>
              <a:rPr lang="en-US" b="1" u="sng"/>
              <a:t>Classes</a:t>
            </a:r>
          </a:p>
          <a:p>
            <a:pPr marL="667385" lvl="1" indent="-342900">
              <a:lnSpc>
                <a:spcPct val="120000"/>
              </a:lnSpc>
              <a:buAutoNum type="arabicPeriod"/>
            </a:pPr>
            <a:r>
              <a:rPr lang="en-US"/>
              <a:t>Main Class: BST_Traversal</a:t>
            </a:r>
          </a:p>
          <a:p>
            <a:pPr marL="667385" lvl="1" indent="-342900">
              <a:lnSpc>
                <a:spcPct val="120000"/>
              </a:lnSpc>
              <a:buAutoNum type="arabicPeriod"/>
            </a:pPr>
            <a:r>
              <a:rPr lang="en-US"/>
              <a:t>Class Node</a:t>
            </a:r>
          </a:p>
          <a:p>
            <a:pPr marL="667385" lvl="1" indent="-342900">
              <a:lnSpc>
                <a:spcPct val="120000"/>
              </a:lnSpc>
              <a:buAutoNum type="arabicPeriod"/>
            </a:pPr>
            <a:r>
              <a:rPr lang="en-US"/>
              <a:t>Class BST</a:t>
            </a:r>
            <a:endParaRPr lang="en-US" dirty="0"/>
          </a:p>
          <a:p>
            <a:pPr marL="667385" lvl="1" indent="-342900">
              <a:lnSpc>
                <a:spcPct val="120000"/>
              </a:lnSpc>
              <a:buAutoNum type="arabicPeriod"/>
            </a:pPr>
            <a:endParaRPr lang="en-US" dirty="0"/>
          </a:p>
        </p:txBody>
      </p:sp>
      <p:sp>
        <p:nvSpPr>
          <p:cNvPr id="4" name="Content Placeholder 3">
            <a:extLst>
              <a:ext uri="{FF2B5EF4-FFF2-40B4-BE49-F238E27FC236}">
                <a16:creationId xmlns:a16="http://schemas.microsoft.com/office/drawing/2014/main" id="{672B729E-74AC-4478-85F5-2C0AF53D5BF6}"/>
              </a:ext>
            </a:extLst>
          </p:cNvPr>
          <p:cNvSpPr>
            <a:spLocks noGrp="1"/>
          </p:cNvSpPr>
          <p:nvPr>
            <p:ph sz="half" idx="2"/>
          </p:nvPr>
        </p:nvSpPr>
        <p:spPr>
          <a:xfrm>
            <a:off x="6416039" y="1856296"/>
            <a:ext cx="5194769" cy="3633047"/>
          </a:xfrm>
        </p:spPr>
        <p:txBody>
          <a:bodyPr/>
          <a:lstStyle/>
          <a:p>
            <a:pPr marL="305435" indent="-305435"/>
            <a:r>
              <a:rPr lang="en-US" b="1" u="sng"/>
              <a:t>Functions</a:t>
            </a:r>
          </a:p>
          <a:p>
            <a:pPr marL="667385" lvl="1" indent="-342900">
              <a:buAutoNum type="arabicPeriod"/>
            </a:pPr>
            <a:r>
              <a:rPr lang="en-US" i="1"/>
              <a:t>BinarySearchTree()</a:t>
            </a:r>
          </a:p>
          <a:p>
            <a:pPr marL="667385" lvl="1" indent="-342900">
              <a:buAutoNum type="arabicPeriod"/>
            </a:pPr>
            <a:r>
              <a:rPr lang="en-US" i="1"/>
              <a:t>insert()</a:t>
            </a:r>
          </a:p>
          <a:p>
            <a:pPr marL="667385" lvl="1" indent="-342900">
              <a:buAutoNum type="arabicPeriod"/>
            </a:pPr>
            <a:r>
              <a:rPr lang="en-US" i="1"/>
              <a:t>insertRec()</a:t>
            </a:r>
            <a:endParaRPr lang="en-US" i="1" dirty="0"/>
          </a:p>
          <a:p>
            <a:pPr marL="667385" lvl="1" indent="-342900">
              <a:buAutoNum type="arabicPeriod"/>
            </a:pPr>
            <a:r>
              <a:rPr lang="en-US" i="1"/>
              <a:t>inorder()</a:t>
            </a:r>
          </a:p>
          <a:p>
            <a:pPr marL="667385" lvl="1" indent="-342900">
              <a:buAutoNum type="arabicPeriod"/>
            </a:pPr>
            <a:r>
              <a:rPr lang="en-US" i="1"/>
              <a:t>inorderRec()</a:t>
            </a:r>
          </a:p>
          <a:p>
            <a:pPr marL="667385" lvl="1" indent="-342900">
              <a:buAutoNum type="arabicPeriod"/>
            </a:pPr>
            <a:r>
              <a:rPr lang="en-US" i="1"/>
              <a:t>clear(</a:t>
            </a:r>
            <a:r>
              <a:rPr lang="en-US" i="1" dirty="0"/>
              <a:t>)</a:t>
            </a:r>
          </a:p>
        </p:txBody>
      </p:sp>
      <p:cxnSp>
        <p:nvCxnSpPr>
          <p:cNvPr id="6" name="Straight Arrow Connector 5">
            <a:extLst>
              <a:ext uri="{FF2B5EF4-FFF2-40B4-BE49-F238E27FC236}">
                <a16:creationId xmlns:a16="http://schemas.microsoft.com/office/drawing/2014/main" id="{342CAB9C-3AA0-42A7-9C2C-05BFE6302068}"/>
              </a:ext>
            </a:extLst>
          </p:cNvPr>
          <p:cNvCxnSpPr/>
          <p:nvPr/>
        </p:nvCxnSpPr>
        <p:spPr>
          <a:xfrm>
            <a:off x="6091182" y="2502729"/>
            <a:ext cx="1269" cy="307609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23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80E1-5C35-4CA5-AE12-56DB89088FF6}"/>
              </a:ext>
            </a:extLst>
          </p:cNvPr>
          <p:cNvSpPr>
            <a:spLocks noGrp="1"/>
          </p:cNvSpPr>
          <p:nvPr>
            <p:ph type="title"/>
          </p:nvPr>
        </p:nvSpPr>
        <p:spPr/>
        <p:txBody>
          <a:bodyPr/>
          <a:lstStyle/>
          <a:p>
            <a:r>
              <a:rPr lang="en-US" b="1"/>
              <a:t>Insight to some methods used</a:t>
            </a:r>
          </a:p>
        </p:txBody>
      </p:sp>
      <p:sp>
        <p:nvSpPr>
          <p:cNvPr id="4" name="Content Placeholder 3">
            <a:extLst>
              <a:ext uri="{FF2B5EF4-FFF2-40B4-BE49-F238E27FC236}">
                <a16:creationId xmlns:a16="http://schemas.microsoft.com/office/drawing/2014/main" id="{415D5CF2-3C75-4A76-A42D-17F0D5E911AF}"/>
              </a:ext>
            </a:extLst>
          </p:cNvPr>
          <p:cNvSpPr>
            <a:spLocks noGrp="1"/>
          </p:cNvSpPr>
          <p:nvPr>
            <p:ph sz="half" idx="1"/>
          </p:nvPr>
        </p:nvSpPr>
        <p:spPr/>
        <p:txBody>
          <a:bodyPr/>
          <a:lstStyle/>
          <a:p>
            <a:pPr marL="305435" indent="-305435"/>
            <a:r>
              <a:rPr lang="en-US" b="1">
                <a:ea typeface="+mn-lt"/>
                <a:cs typeface="+mn-lt"/>
              </a:rPr>
              <a:t>mxGraph.addVertex()</a:t>
            </a:r>
            <a:r>
              <a:rPr lang="en-US">
                <a:ea typeface="+mn-lt"/>
                <a:cs typeface="+mn-lt"/>
              </a:rPr>
              <a:t> adds a new vertex to the specified parent cell.</a:t>
            </a:r>
            <a:endParaRPr lang="en-US"/>
          </a:p>
          <a:p>
            <a:pPr marL="305435" indent="-305435"/>
            <a:r>
              <a:rPr lang="en-US" b="1">
                <a:ea typeface="+mn-lt"/>
                <a:cs typeface="+mn-lt"/>
              </a:rPr>
              <a:t>mxGraphModel.beginUpdate() </a:t>
            </a:r>
            <a:r>
              <a:rPr lang="en-US">
                <a:ea typeface="+mn-lt"/>
                <a:cs typeface="+mn-lt"/>
              </a:rPr>
              <a:t>starts a new transaction or a sub-transaction.</a:t>
            </a:r>
            <a:endParaRPr lang="en-US" dirty="0">
              <a:ea typeface="+mn-lt"/>
              <a:cs typeface="+mn-lt"/>
            </a:endParaRPr>
          </a:p>
          <a:p>
            <a:pPr marL="305435" indent="-305435"/>
            <a:r>
              <a:rPr lang="en-US" b="1">
                <a:ea typeface="+mn-lt"/>
                <a:cs typeface="+mn-lt"/>
              </a:rPr>
              <a:t>mxGraphModel.endUpdate()</a:t>
            </a:r>
            <a:r>
              <a:rPr lang="en-US">
                <a:ea typeface="+mn-lt"/>
                <a:cs typeface="+mn-lt"/>
              </a:rPr>
              <a:t> completes a transaction or a sub-transaction.</a:t>
            </a:r>
            <a:endParaRPr lang="en-US" dirty="0">
              <a:ea typeface="+mn-lt"/>
              <a:cs typeface="+mn-lt"/>
            </a:endParaRPr>
          </a:p>
          <a:p>
            <a:pPr marL="305435" indent="-305435">
              <a:spcBef>
                <a:spcPts val="0"/>
              </a:spcBef>
              <a:spcAft>
                <a:spcPts val="100"/>
              </a:spcAft>
            </a:pPr>
            <a:r>
              <a:rPr lang="en-US">
                <a:ea typeface="+mn-lt"/>
                <a:cs typeface="+mn-lt"/>
              </a:rPr>
              <a:t>The methods that alter the graph model and should be placed, directly or indirectly, with the scope of an update</a:t>
            </a:r>
            <a:endParaRPr lang="en-US" dirty="0">
              <a:ea typeface="+mn-lt"/>
              <a:cs typeface="+mn-lt"/>
            </a:endParaRPr>
          </a:p>
          <a:p>
            <a:pPr marL="667385" lvl="1" indent="-342900">
              <a:spcBef>
                <a:spcPts val="0"/>
              </a:spcBef>
              <a:spcAft>
                <a:spcPts val="100"/>
              </a:spcAft>
              <a:buAutoNum type="arabicPeriod"/>
            </a:pPr>
            <a:r>
              <a:rPr lang="en-US" b="1">
                <a:ea typeface="+mn-lt"/>
                <a:cs typeface="+mn-lt"/>
              </a:rPr>
              <a:t>setValue(cell, value)</a:t>
            </a:r>
            <a:endParaRPr lang="en-US" b="1"/>
          </a:p>
          <a:p>
            <a:pPr marL="667385" lvl="1" indent="-342900">
              <a:spcBef>
                <a:spcPts val="0"/>
              </a:spcBef>
              <a:spcAft>
                <a:spcPts val="100"/>
              </a:spcAft>
              <a:buAutoNum type="arabicPeriod"/>
            </a:pPr>
            <a:r>
              <a:rPr lang="en-US" b="1">
                <a:ea typeface="+mn-lt"/>
                <a:cs typeface="+mn-lt"/>
              </a:rPr>
              <a:t>setVisible(cell, visible)</a:t>
            </a:r>
            <a:endParaRPr lang="en-US" b="1"/>
          </a:p>
          <a:p>
            <a:pPr marL="305435" indent="-305435"/>
            <a:endParaRPr lang="en-US" dirty="0"/>
          </a:p>
        </p:txBody>
      </p:sp>
      <p:sp>
        <p:nvSpPr>
          <p:cNvPr id="6" name="Content Placeholder 5">
            <a:extLst>
              <a:ext uri="{FF2B5EF4-FFF2-40B4-BE49-F238E27FC236}">
                <a16:creationId xmlns:a16="http://schemas.microsoft.com/office/drawing/2014/main" id="{ECF9C3C5-6ABC-4C26-80EE-3AB55BEA1D60}"/>
              </a:ext>
            </a:extLst>
          </p:cNvPr>
          <p:cNvSpPr>
            <a:spLocks noGrp="1"/>
          </p:cNvSpPr>
          <p:nvPr>
            <p:ph sz="half" idx="2"/>
          </p:nvPr>
        </p:nvSpPr>
        <p:spPr/>
        <p:txBody>
          <a:bodyPr/>
          <a:lstStyle/>
          <a:p>
            <a:pPr marL="305435" indent="-305435"/>
            <a:r>
              <a:rPr lang="en-US" b="1">
                <a:ea typeface="+mn-lt"/>
                <a:cs typeface="+mn-lt"/>
              </a:rPr>
              <a:t>mxGraph.insertVertex(parent, id, value, x, y, width, height, style)</a:t>
            </a:r>
            <a:r>
              <a:rPr lang="en-US">
                <a:ea typeface="+mn-lt"/>
                <a:cs typeface="+mn-lt"/>
              </a:rPr>
              <a:t> creates and inserts a new vertex into the model, within a begin/end update call.</a:t>
            </a:r>
            <a:endParaRPr lang="en-US"/>
          </a:p>
          <a:p>
            <a:pPr marL="305435" indent="-305435"/>
            <a:r>
              <a:rPr lang="en-US" b="1">
                <a:ea typeface="+mn-lt"/>
                <a:cs typeface="+mn-lt"/>
              </a:rPr>
              <a:t>mxGraph.insertEdge(parent, id, value, source, target, style) </a:t>
            </a:r>
            <a:r>
              <a:rPr lang="en-US">
                <a:ea typeface="+mn-lt"/>
                <a:cs typeface="+mn-lt"/>
              </a:rPr>
              <a:t>creates and inserts a new edge into the model, within a begin/end update call.</a:t>
            </a:r>
            <a:endParaRPr lang="en-US"/>
          </a:p>
          <a:p>
            <a:pPr marL="305435" indent="-305435"/>
            <a:r>
              <a:rPr lang="en-US" b="1"/>
              <a:t>ActionListner()</a:t>
            </a:r>
            <a:r>
              <a:rPr lang="en-US">
                <a:ea typeface="+mn-lt"/>
                <a:cs typeface="+mn-lt"/>
              </a:rPr>
              <a:t> is notified whenever you click on the button or menu item. It is notified against ActionEvent. </a:t>
            </a:r>
            <a:endParaRPr lang="en-US" b="1" dirty="0">
              <a:ea typeface="+mn-lt"/>
              <a:cs typeface="+mn-lt"/>
            </a:endParaRPr>
          </a:p>
          <a:p>
            <a:pPr marL="305435" indent="-305435"/>
            <a:endParaRPr lang="en-US" dirty="0"/>
          </a:p>
        </p:txBody>
      </p:sp>
      <p:sp>
        <p:nvSpPr>
          <p:cNvPr id="8" name="TextBox 7">
            <a:extLst>
              <a:ext uri="{FF2B5EF4-FFF2-40B4-BE49-F238E27FC236}">
                <a16:creationId xmlns:a16="http://schemas.microsoft.com/office/drawing/2014/main" id="{1FCDD632-4E96-4DCC-8C8F-BB73A35C3D40}"/>
              </a:ext>
            </a:extLst>
          </p:cNvPr>
          <p:cNvSpPr txBox="1"/>
          <p:nvPr/>
        </p:nvSpPr>
        <p:spPr>
          <a:xfrm>
            <a:off x="8883267" y="6331025"/>
            <a:ext cx="2743199"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chemeClr val="accent1"/>
                </a:solidFill>
              </a:rPr>
              <a:t>*</a:t>
            </a:r>
            <a:r>
              <a:rPr lang="en-US" sz="900">
                <a:solidFill>
                  <a:schemeClr val="accent1"/>
                </a:solidFill>
                <a:ea typeface="+mn-lt"/>
                <a:cs typeface="+mn-lt"/>
              </a:rPr>
              <a:t>x and y are position of the top left corner of the </a:t>
            </a:r>
            <a:r>
              <a:rPr lang="en-US" sz="900" dirty="0">
                <a:solidFill>
                  <a:schemeClr val="accent1"/>
                </a:solidFill>
                <a:ea typeface="+mn-lt"/>
                <a:cs typeface="+mn-lt"/>
              </a:rPr>
              <a:t>vertex and its width and height.</a:t>
            </a:r>
            <a:endParaRPr lang="en-US" sz="900">
              <a:solidFill>
                <a:schemeClr val="accent1"/>
              </a:solidFill>
            </a:endParaRPr>
          </a:p>
        </p:txBody>
      </p:sp>
    </p:spTree>
    <p:extLst>
      <p:ext uri="{BB962C8B-B14F-4D97-AF65-F5344CB8AC3E}">
        <p14:creationId xmlns:p14="http://schemas.microsoft.com/office/powerpoint/2010/main" val="112544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8F63-E352-4481-845C-DED7E4E0A684}"/>
              </a:ext>
            </a:extLst>
          </p:cNvPr>
          <p:cNvSpPr>
            <a:spLocks noGrp="1"/>
          </p:cNvSpPr>
          <p:nvPr>
            <p:ph type="title"/>
          </p:nvPr>
        </p:nvSpPr>
        <p:spPr/>
        <p:txBody>
          <a:bodyPr/>
          <a:lstStyle/>
          <a:p>
            <a:r>
              <a:rPr lang="en-US" b="1" dirty="0"/>
              <a:t>Exception handling</a:t>
            </a:r>
          </a:p>
        </p:txBody>
      </p:sp>
      <p:sp>
        <p:nvSpPr>
          <p:cNvPr id="3" name="Content Placeholder 2">
            <a:extLst>
              <a:ext uri="{FF2B5EF4-FFF2-40B4-BE49-F238E27FC236}">
                <a16:creationId xmlns:a16="http://schemas.microsoft.com/office/drawing/2014/main" id="{7A91CB78-F643-47F4-8275-1DAF291CAA77}"/>
              </a:ext>
            </a:extLst>
          </p:cNvPr>
          <p:cNvSpPr>
            <a:spLocks noGrp="1"/>
          </p:cNvSpPr>
          <p:nvPr>
            <p:ph idx="1"/>
          </p:nvPr>
        </p:nvSpPr>
        <p:spPr>
          <a:xfrm>
            <a:off x="581192" y="1636373"/>
            <a:ext cx="11029615" cy="3634486"/>
          </a:xfrm>
        </p:spPr>
        <p:txBody>
          <a:bodyPr/>
          <a:lstStyle/>
          <a:p>
            <a:pPr marL="305435" indent="-305435"/>
            <a:r>
              <a:rPr lang="en-US" dirty="0"/>
              <a:t>There are three exceptions that we have looked into in our project:</a:t>
            </a:r>
          </a:p>
          <a:p>
            <a:pPr marL="667385" lvl="1" indent="-342900">
              <a:buAutoNum type="arabicPeriod"/>
            </a:pPr>
            <a:r>
              <a:rPr lang="en-US" dirty="0"/>
              <a:t>The input by user should be an integer.</a:t>
            </a:r>
          </a:p>
          <a:p>
            <a:pPr marL="667385" lvl="1" indent="-342900">
              <a:buAutoNum type="arabicPeriod"/>
            </a:pPr>
            <a:r>
              <a:rPr lang="en-US" dirty="0"/>
              <a:t>The input should not contain any special characters or letters.</a:t>
            </a:r>
          </a:p>
          <a:p>
            <a:pPr marL="667385" lvl="1" indent="-342900">
              <a:buAutoNum type="arabicPeriod"/>
            </a:pPr>
            <a:r>
              <a:rPr lang="en-US"/>
              <a:t>If the user inputs 2 same numbers, our code will not take any input.</a:t>
            </a:r>
          </a:p>
          <a:p>
            <a:pPr marL="667385" lvl="1" indent="-342900">
              <a:buAutoNum type="arabicPeriod"/>
            </a:pPr>
            <a:endParaRPr lang="en-US" dirty="0"/>
          </a:p>
        </p:txBody>
      </p:sp>
    </p:spTree>
    <p:extLst>
      <p:ext uri="{BB962C8B-B14F-4D97-AF65-F5344CB8AC3E}">
        <p14:creationId xmlns:p14="http://schemas.microsoft.com/office/powerpoint/2010/main" val="260530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94F6-4190-4CDE-80A6-3D10D4B2DE46}"/>
              </a:ext>
            </a:extLst>
          </p:cNvPr>
          <p:cNvSpPr>
            <a:spLocks noGrp="1"/>
          </p:cNvSpPr>
          <p:nvPr>
            <p:ph type="title"/>
          </p:nvPr>
        </p:nvSpPr>
        <p:spPr/>
        <p:txBody>
          <a:bodyPr/>
          <a:lstStyle/>
          <a:p>
            <a:r>
              <a:rPr lang="en-US" b="1" dirty="0"/>
              <a:t>Exception handling code snippets</a:t>
            </a:r>
          </a:p>
        </p:txBody>
      </p:sp>
      <p:sp>
        <p:nvSpPr>
          <p:cNvPr id="3" name="Content Placeholder 2">
            <a:extLst>
              <a:ext uri="{FF2B5EF4-FFF2-40B4-BE49-F238E27FC236}">
                <a16:creationId xmlns:a16="http://schemas.microsoft.com/office/drawing/2014/main" id="{939F1632-394B-43A3-8294-81F5A399E069}"/>
              </a:ext>
            </a:extLst>
          </p:cNvPr>
          <p:cNvSpPr>
            <a:spLocks noGrp="1"/>
          </p:cNvSpPr>
          <p:nvPr>
            <p:ph sz="half" idx="1"/>
          </p:nvPr>
        </p:nvSpPr>
        <p:spPr>
          <a:xfrm>
            <a:off x="581193" y="2756208"/>
            <a:ext cx="5194767" cy="3633047"/>
          </a:xfrm>
        </p:spPr>
        <p:txBody>
          <a:bodyPr vert="horz" lIns="91440" tIns="45720" rIns="91440" bIns="45720" rtlCol="0" anchor="ctr">
            <a:noAutofit/>
          </a:bodyPr>
          <a:lstStyle/>
          <a:p>
            <a:pPr marL="0" indent="0">
              <a:lnSpc>
                <a:spcPct val="100000"/>
              </a:lnSpc>
              <a:spcBef>
                <a:spcPts val="0"/>
              </a:spcBef>
              <a:spcAft>
                <a:spcPts val="0"/>
              </a:spcAft>
              <a:buNone/>
            </a:pPr>
            <a:r>
              <a:rPr lang="en-US" sz="1000" b="1" dirty="0">
                <a:ea typeface="+mn-lt"/>
                <a:cs typeface="+mn-lt"/>
              </a:rPr>
              <a:t>try </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if(</a:t>
            </a:r>
            <a:r>
              <a:rPr lang="en-US" sz="1000" i="1" dirty="0" err="1">
                <a:ea typeface="+mn-lt"/>
                <a:cs typeface="+mn-lt"/>
              </a:rPr>
              <a:t>tf.getText</a:t>
            </a:r>
            <a:r>
              <a:rPr lang="en-US" sz="1000" i="1" dirty="0">
                <a:ea typeface="+mn-lt"/>
                <a:cs typeface="+mn-lt"/>
              </a:rPr>
              <a:t>().equals(""))</a:t>
            </a:r>
          </a:p>
          <a:p>
            <a:pPr marL="0" indent="0">
              <a:lnSpc>
                <a:spcPct val="100000"/>
              </a:lnSpc>
              <a:spcBef>
                <a:spcPts val="0"/>
              </a:spcBef>
              <a:spcAft>
                <a:spcPts val="0"/>
              </a:spcAft>
              <a:buNone/>
            </a:pPr>
            <a:r>
              <a:rPr lang="en-US" sz="1000" i="1" dirty="0">
                <a:ea typeface="+mn-lt"/>
                <a:cs typeface="+mn-lt"/>
              </a:rPr>
              <a:t>                    {</a:t>
            </a:r>
          </a:p>
          <a:p>
            <a:pPr marL="0" indent="0">
              <a:lnSpc>
                <a:spcPct val="100000"/>
              </a:lnSpc>
              <a:spcBef>
                <a:spcPts val="0"/>
              </a:spcBef>
              <a:spcAft>
                <a:spcPts val="0"/>
              </a:spcAft>
              <a:buNone/>
            </a:pPr>
            <a:r>
              <a:rPr lang="en-US" sz="1000" i="1" dirty="0">
                <a:ea typeface="+mn-lt"/>
                <a:cs typeface="+mn-lt"/>
              </a:rPr>
              <a:t>                        return;</a:t>
            </a:r>
          </a:p>
          <a:p>
            <a:pPr marL="0" indent="0">
              <a:lnSpc>
                <a:spcPct val="100000"/>
              </a:lnSpc>
              <a:spcBef>
                <a:spcPts val="0"/>
              </a:spcBef>
              <a:spcAft>
                <a:spcPts val="0"/>
              </a:spcAft>
              <a:buNone/>
            </a:pPr>
            <a:r>
              <a:rPr lang="en-US" sz="1000" i="1" dirty="0">
                <a:ea typeface="+mn-lt"/>
                <a:cs typeface="+mn-lt"/>
              </a:rPr>
              <a:t>                    }</a:t>
            </a:r>
          </a:p>
          <a:p>
            <a:pPr marL="0" indent="0">
              <a:lnSpc>
                <a:spcPct val="100000"/>
              </a:lnSpc>
              <a:spcBef>
                <a:spcPts val="0"/>
              </a:spcBef>
              <a:spcAft>
                <a:spcPts val="0"/>
              </a:spcAft>
              <a:buNone/>
            </a:pPr>
            <a:endParaRPr lang="en-US" sz="1000" i="1" dirty="0">
              <a:ea typeface="+mn-lt"/>
              <a:cs typeface="+mn-lt"/>
            </a:endParaRPr>
          </a:p>
          <a:p>
            <a:pPr marL="0" indent="0">
              <a:lnSpc>
                <a:spcPct val="100000"/>
              </a:lnSpc>
              <a:spcBef>
                <a:spcPts val="0"/>
              </a:spcBef>
              <a:spcAft>
                <a:spcPts val="0"/>
              </a:spcAft>
              <a:buNone/>
            </a:pPr>
            <a:r>
              <a:rPr lang="en-US" sz="1000" i="1" dirty="0">
                <a:ea typeface="+mn-lt"/>
                <a:cs typeface="+mn-lt"/>
              </a:rPr>
              <a:t>                    String s=</a:t>
            </a:r>
            <a:r>
              <a:rPr lang="en-US" sz="1000" i="1" dirty="0" err="1">
                <a:ea typeface="+mn-lt"/>
                <a:cs typeface="+mn-lt"/>
              </a:rPr>
              <a:t>tf.getText</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int </a:t>
            </a:r>
            <a:r>
              <a:rPr lang="en-US" sz="1000" i="1" dirty="0" err="1">
                <a:ea typeface="+mn-lt"/>
                <a:cs typeface="+mn-lt"/>
              </a:rPr>
              <a:t>val</a:t>
            </a:r>
            <a:r>
              <a:rPr lang="en-US" sz="1000" i="1" dirty="0">
                <a:ea typeface="+mn-lt"/>
                <a:cs typeface="+mn-lt"/>
              </a:rPr>
              <a:t>=</a:t>
            </a:r>
            <a:r>
              <a:rPr lang="en-US" sz="1000" i="1" dirty="0" err="1">
                <a:ea typeface="+mn-lt"/>
                <a:cs typeface="+mn-lt"/>
              </a:rPr>
              <a:t>Integer.valueOf</a:t>
            </a:r>
            <a:r>
              <a:rPr lang="en-US" sz="1000" i="1" dirty="0">
                <a:ea typeface="+mn-lt"/>
                <a:cs typeface="+mn-lt"/>
              </a:rPr>
              <a:t>(s);</a:t>
            </a:r>
          </a:p>
          <a:p>
            <a:pPr marL="0" indent="0">
              <a:lnSpc>
                <a:spcPct val="100000"/>
              </a:lnSpc>
              <a:spcBef>
                <a:spcPts val="0"/>
              </a:spcBef>
              <a:spcAft>
                <a:spcPts val="0"/>
              </a:spcAft>
              <a:buNone/>
            </a:pPr>
            <a:r>
              <a:rPr lang="en-US" sz="1000" i="1" dirty="0">
                <a:ea typeface="+mn-lt"/>
                <a:cs typeface="+mn-lt"/>
              </a:rPr>
              <a:t>                    l3.setBounds(0, 0, 0, 0);</a:t>
            </a:r>
          </a:p>
          <a:p>
            <a:pPr marL="0" indent="0">
              <a:lnSpc>
                <a:spcPct val="100000"/>
              </a:lnSpc>
              <a:spcBef>
                <a:spcPts val="0"/>
              </a:spcBef>
              <a:spcAft>
                <a:spcPts val="0"/>
              </a:spcAft>
              <a:buNone/>
            </a:pPr>
            <a:endParaRPr lang="en-US" sz="1000" i="1" dirty="0">
              <a:ea typeface="+mn-lt"/>
              <a:cs typeface="+mn-lt"/>
            </a:endParaRPr>
          </a:p>
          <a:p>
            <a:pPr marL="0" indent="0">
              <a:lnSpc>
                <a:spcPct val="100000"/>
              </a:lnSpc>
              <a:spcBef>
                <a:spcPts val="0"/>
              </a:spcBef>
              <a:spcAft>
                <a:spcPts val="0"/>
              </a:spcAft>
              <a:buNone/>
            </a:pPr>
            <a:endParaRPr lang="en-US" sz="1000" i="1" dirty="0">
              <a:ea typeface="+mn-lt"/>
              <a:cs typeface="+mn-lt"/>
            </a:endParaRP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tree.insert</a:t>
            </a:r>
            <a:r>
              <a:rPr lang="en-US" sz="1000" i="1" dirty="0">
                <a:ea typeface="+mn-lt"/>
                <a:cs typeface="+mn-lt"/>
              </a:rPr>
              <a:t>(</a:t>
            </a:r>
            <a:r>
              <a:rPr lang="en-US" sz="1000" i="1" dirty="0" err="1">
                <a:ea typeface="+mn-lt"/>
                <a:cs typeface="+mn-lt"/>
              </a:rPr>
              <a:t>val</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setSize</a:t>
            </a:r>
            <a:r>
              <a:rPr lang="en-US" sz="1000" i="1" dirty="0">
                <a:ea typeface="+mn-lt"/>
                <a:cs typeface="+mn-lt"/>
              </a:rPr>
              <a:t>(1000,1000);</a:t>
            </a:r>
          </a:p>
          <a:p>
            <a:pPr marL="0" indent="0">
              <a:lnSpc>
                <a:spcPct val="100000"/>
              </a:lnSpc>
              <a:spcBef>
                <a:spcPts val="0"/>
              </a:spcBef>
              <a:spcAft>
                <a:spcPts val="0"/>
              </a:spcAft>
              <a:buNone/>
            </a:pPr>
            <a:r>
              <a:rPr lang="en-US" sz="1000" i="1" dirty="0">
                <a:ea typeface="+mn-lt"/>
                <a:cs typeface="+mn-lt"/>
              </a:rPr>
              <a:t>                    parent=</a:t>
            </a:r>
            <a:r>
              <a:rPr lang="en-US" sz="1000" i="1" dirty="0" err="1">
                <a:ea typeface="+mn-lt"/>
                <a:cs typeface="+mn-lt"/>
              </a:rPr>
              <a:t>bst.getDefaultParent</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bst.getModel</a:t>
            </a:r>
            <a:r>
              <a:rPr lang="en-US" sz="1000" i="1" dirty="0">
                <a:ea typeface="+mn-lt"/>
                <a:cs typeface="+mn-lt"/>
              </a:rPr>
              <a:t>().</a:t>
            </a:r>
            <a:r>
              <a:rPr lang="en-US" sz="1000" i="1" dirty="0" err="1">
                <a:ea typeface="+mn-lt"/>
                <a:cs typeface="+mn-lt"/>
              </a:rPr>
              <a:t>beginUpdate</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if(</a:t>
            </a:r>
            <a:r>
              <a:rPr lang="en-US" sz="1000" i="1" dirty="0" err="1">
                <a:ea typeface="+mn-lt"/>
                <a:cs typeface="+mn-lt"/>
              </a:rPr>
              <a:t>tree.root</a:t>
            </a:r>
            <a:r>
              <a:rPr lang="en-US" sz="1000" i="1" dirty="0">
                <a:ea typeface="+mn-lt"/>
                <a:cs typeface="+mn-lt"/>
              </a:rPr>
              <a:t>!=null)</a:t>
            </a:r>
          </a:p>
          <a:p>
            <a:pPr marL="0" indent="0">
              <a:lnSpc>
                <a:spcPct val="100000"/>
              </a:lnSpc>
              <a:spcBef>
                <a:spcPts val="0"/>
              </a:spcBef>
              <a:spcAft>
                <a:spcPts val="0"/>
              </a:spcAft>
              <a:buNone/>
            </a:pPr>
            <a:r>
              <a:rPr lang="en-US" sz="1000" i="1" dirty="0">
                <a:ea typeface="+mn-lt"/>
                <a:cs typeface="+mn-lt"/>
              </a:rPr>
              <a:t>                    {</a:t>
            </a:r>
          </a:p>
          <a:p>
            <a:pPr marL="0" indent="0">
              <a:lnSpc>
                <a:spcPct val="100000"/>
              </a:lnSpc>
              <a:spcBef>
                <a:spcPts val="0"/>
              </a:spcBef>
              <a:spcAft>
                <a:spcPts val="0"/>
              </a:spcAft>
              <a:buNone/>
            </a:pPr>
            <a:r>
              <a:rPr lang="en-US" sz="1000" i="1" dirty="0">
                <a:ea typeface="+mn-lt"/>
                <a:cs typeface="+mn-lt"/>
              </a:rPr>
              <a:t>                        Object n1=</a:t>
            </a:r>
            <a:r>
              <a:rPr lang="en-US" sz="1000" i="1" dirty="0" err="1">
                <a:ea typeface="+mn-lt"/>
                <a:cs typeface="+mn-lt"/>
              </a:rPr>
              <a:t>bst.insertVertex</a:t>
            </a:r>
            <a:r>
              <a:rPr lang="en-US" sz="1000" i="1" dirty="0">
                <a:ea typeface="+mn-lt"/>
                <a:cs typeface="+mn-lt"/>
              </a:rPr>
              <a:t>(</a:t>
            </a:r>
            <a:r>
              <a:rPr lang="en-US" sz="1000" i="1" dirty="0" err="1">
                <a:ea typeface="+mn-lt"/>
                <a:cs typeface="+mn-lt"/>
              </a:rPr>
              <a:t>parent,null,Integer.toString</a:t>
            </a:r>
            <a:r>
              <a:rPr lang="en-US" sz="1000" i="1" dirty="0">
                <a:ea typeface="+mn-lt"/>
                <a:cs typeface="+mn-lt"/>
              </a:rPr>
              <a:t>(</a:t>
            </a:r>
            <a:r>
              <a:rPr lang="en-US" sz="1000" i="1" dirty="0" err="1">
                <a:ea typeface="+mn-lt"/>
                <a:cs typeface="+mn-lt"/>
              </a:rPr>
              <a:t>tree.root.data</a:t>
            </a:r>
            <a:r>
              <a:rPr lang="en-US" sz="1000" i="1" dirty="0">
                <a:ea typeface="+mn-lt"/>
                <a:cs typeface="+mn-lt"/>
              </a:rPr>
              <a:t>),500,30,35,20);</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upd_graph</a:t>
            </a:r>
            <a:r>
              <a:rPr lang="en-US" sz="1000" i="1" dirty="0">
                <a:ea typeface="+mn-lt"/>
                <a:cs typeface="+mn-lt"/>
              </a:rPr>
              <a:t>(tree.root,n1,500,30);</a:t>
            </a:r>
          </a:p>
          <a:p>
            <a:pPr marL="0" indent="0">
              <a:lnSpc>
                <a:spcPct val="100000"/>
              </a:lnSpc>
              <a:spcBef>
                <a:spcPts val="0"/>
              </a:spcBef>
              <a:spcAft>
                <a:spcPts val="0"/>
              </a:spcAft>
              <a:buNone/>
            </a:pPr>
            <a:r>
              <a:rPr lang="en-US" sz="1000" i="1" dirty="0">
                <a:ea typeface="+mn-lt"/>
                <a:cs typeface="+mn-lt"/>
              </a:rPr>
              <a:t>                    }</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bst.getModel</a:t>
            </a:r>
            <a:r>
              <a:rPr lang="en-US" sz="1000" i="1" dirty="0">
                <a:ea typeface="+mn-lt"/>
                <a:cs typeface="+mn-lt"/>
              </a:rPr>
              <a:t>().</a:t>
            </a:r>
            <a:r>
              <a:rPr lang="en-US" sz="1000" i="1" dirty="0" err="1">
                <a:ea typeface="+mn-lt"/>
                <a:cs typeface="+mn-lt"/>
              </a:rPr>
              <a:t>endUpdate</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tree.clear</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tree.inorderRec</a:t>
            </a:r>
            <a:r>
              <a:rPr lang="en-US" sz="1000" i="1" dirty="0">
                <a:ea typeface="+mn-lt"/>
                <a:cs typeface="+mn-lt"/>
              </a:rPr>
              <a:t>(</a:t>
            </a:r>
            <a:r>
              <a:rPr lang="en-US" sz="1000" i="1" dirty="0" err="1">
                <a:ea typeface="+mn-lt"/>
                <a:cs typeface="+mn-lt"/>
              </a:rPr>
              <a:t>tree.root</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ta.setText</a:t>
            </a:r>
            <a:r>
              <a:rPr lang="en-US" sz="1000" i="1" dirty="0">
                <a:ea typeface="+mn-lt"/>
                <a:cs typeface="+mn-lt"/>
              </a:rPr>
              <a:t>(</a:t>
            </a:r>
            <a:r>
              <a:rPr lang="en-US" sz="1000" i="1" dirty="0" err="1">
                <a:ea typeface="+mn-lt"/>
                <a:cs typeface="+mn-lt"/>
              </a:rPr>
              <a:t>tree.s</a:t>
            </a:r>
            <a:r>
              <a:rPr lang="en-US" sz="1000" i="1" dirty="0">
                <a:ea typeface="+mn-lt"/>
                <a:cs typeface="+mn-lt"/>
              </a:rPr>
              <a:t>);</a:t>
            </a:r>
          </a:p>
          <a:p>
            <a:pPr marL="0" indent="0">
              <a:lnSpc>
                <a:spcPct val="100000"/>
              </a:lnSpc>
              <a:spcBef>
                <a:spcPts val="0"/>
              </a:spcBef>
              <a:spcAft>
                <a:spcPts val="0"/>
              </a:spcAft>
              <a:buNone/>
            </a:pPr>
            <a:r>
              <a:rPr lang="en-US" sz="1000" i="1" dirty="0">
                <a:ea typeface="+mn-lt"/>
                <a:cs typeface="+mn-lt"/>
              </a:rPr>
              <a:t>                } </a:t>
            </a:r>
          </a:p>
          <a:p>
            <a:pPr marL="0" indent="0">
              <a:lnSpc>
                <a:spcPct val="100000"/>
              </a:lnSpc>
              <a:spcBef>
                <a:spcPts val="0"/>
              </a:spcBef>
              <a:spcAft>
                <a:spcPts val="0"/>
              </a:spcAft>
              <a:buNone/>
            </a:pPr>
            <a:r>
              <a:rPr lang="en-US" sz="1000" b="1" dirty="0">
                <a:ea typeface="+mn-lt"/>
                <a:cs typeface="+mn-lt"/>
              </a:rPr>
              <a:t>catch </a:t>
            </a:r>
            <a:r>
              <a:rPr lang="en-US" sz="1000" i="1" dirty="0">
                <a:ea typeface="+mn-lt"/>
                <a:cs typeface="+mn-lt"/>
              </a:rPr>
              <a:t>(</a:t>
            </a:r>
            <a:r>
              <a:rPr lang="en-US" sz="1000" b="1" dirty="0" err="1">
                <a:ea typeface="+mn-lt"/>
                <a:cs typeface="+mn-lt"/>
              </a:rPr>
              <a:t>NumberFormatException</a:t>
            </a:r>
            <a:r>
              <a:rPr lang="en-US" sz="1000" b="1" dirty="0">
                <a:ea typeface="+mn-lt"/>
                <a:cs typeface="+mn-lt"/>
              </a:rPr>
              <a:t> </a:t>
            </a:r>
            <a:r>
              <a:rPr lang="en-US" sz="1000" i="1" dirty="0">
                <a:ea typeface="+mn-lt"/>
                <a:cs typeface="+mn-lt"/>
              </a:rPr>
              <a:t>me) {</a:t>
            </a:r>
            <a:endParaRPr lang="en-US" sz="1000" i="1"/>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System.out.println</a:t>
            </a:r>
            <a:r>
              <a:rPr lang="en-US" sz="1000" i="1" dirty="0">
                <a:ea typeface="+mn-lt"/>
                <a:cs typeface="+mn-lt"/>
              </a:rPr>
              <a:t>("--- Error!! Input must be an integer ---");</a:t>
            </a:r>
          </a:p>
          <a:p>
            <a:pPr marL="0" indent="0">
              <a:lnSpc>
                <a:spcPct val="100000"/>
              </a:lnSpc>
              <a:spcBef>
                <a:spcPts val="0"/>
              </a:spcBef>
              <a:spcAft>
                <a:spcPts val="0"/>
              </a:spcAft>
              <a:buNone/>
            </a:pPr>
            <a:r>
              <a:rPr lang="en-US" sz="1000" i="1" dirty="0">
                <a:ea typeface="+mn-lt"/>
                <a:cs typeface="+mn-lt"/>
              </a:rPr>
              <a:t>                    </a:t>
            </a:r>
            <a:r>
              <a:rPr lang="en-US" sz="1000" i="1" dirty="0" err="1">
                <a:ea typeface="+mn-lt"/>
                <a:cs typeface="+mn-lt"/>
              </a:rPr>
              <a:t>System.out.println</a:t>
            </a:r>
            <a:r>
              <a:rPr lang="en-US" sz="1000" i="1" dirty="0">
                <a:ea typeface="+mn-lt"/>
                <a:cs typeface="+mn-lt"/>
              </a:rPr>
              <a:t>("Please enter the value again ---&gt; ");</a:t>
            </a:r>
          </a:p>
          <a:p>
            <a:pPr marL="0" indent="0">
              <a:lnSpc>
                <a:spcPct val="100000"/>
              </a:lnSpc>
              <a:spcBef>
                <a:spcPts val="0"/>
              </a:spcBef>
              <a:spcAft>
                <a:spcPts val="0"/>
              </a:spcAft>
              <a:buNone/>
            </a:pPr>
            <a:r>
              <a:rPr lang="en-US" sz="1000" i="1" dirty="0">
                <a:ea typeface="+mn-lt"/>
                <a:cs typeface="+mn-lt"/>
              </a:rPr>
              <a:t>                    l3.setBounds(50, 525, 200, 20);</a:t>
            </a:r>
          </a:p>
          <a:p>
            <a:pPr marL="0" indent="0">
              <a:lnSpc>
                <a:spcPct val="100000"/>
              </a:lnSpc>
              <a:spcBef>
                <a:spcPts val="0"/>
              </a:spcBef>
              <a:spcAft>
                <a:spcPts val="0"/>
              </a:spcAft>
              <a:buNone/>
            </a:pPr>
            <a:r>
              <a:rPr lang="en-US" sz="1000" i="1" dirty="0">
                <a:ea typeface="+mn-lt"/>
                <a:cs typeface="+mn-lt"/>
              </a:rPr>
              <a:t>                }</a:t>
            </a:r>
          </a:p>
          <a:p>
            <a:pPr marL="305435" indent="-305435">
              <a:lnSpc>
                <a:spcPct val="100000"/>
              </a:lnSpc>
              <a:spcBef>
                <a:spcPts val="0"/>
              </a:spcBef>
              <a:spcAft>
                <a:spcPts val="0"/>
              </a:spcAft>
            </a:pPr>
            <a:endParaRPr lang="en-US" sz="1000" dirty="0">
              <a:ea typeface="+mn-lt"/>
              <a:cs typeface="+mn-lt"/>
            </a:endParaRPr>
          </a:p>
          <a:p>
            <a:pPr marL="305435" indent="-305435"/>
            <a:endParaRPr lang="en-US" dirty="0"/>
          </a:p>
        </p:txBody>
      </p:sp>
      <p:sp>
        <p:nvSpPr>
          <p:cNvPr id="4" name="Content Placeholder 3">
            <a:extLst>
              <a:ext uri="{FF2B5EF4-FFF2-40B4-BE49-F238E27FC236}">
                <a16:creationId xmlns:a16="http://schemas.microsoft.com/office/drawing/2014/main" id="{012813C0-C3A3-4CE3-8ED8-08FFCFF8D03B}"/>
              </a:ext>
            </a:extLst>
          </p:cNvPr>
          <p:cNvSpPr>
            <a:spLocks noGrp="1"/>
          </p:cNvSpPr>
          <p:nvPr>
            <p:ph sz="half" idx="2"/>
          </p:nvPr>
        </p:nvSpPr>
        <p:spPr>
          <a:xfrm>
            <a:off x="6416039" y="2279957"/>
            <a:ext cx="5194769" cy="3633047"/>
          </a:xfrm>
        </p:spPr>
        <p:txBody>
          <a:bodyPr vert="horz" lIns="91440" tIns="45720" rIns="91440" bIns="45720" rtlCol="0" anchor="ctr">
            <a:noAutofit/>
          </a:bodyPr>
          <a:lstStyle/>
          <a:p>
            <a:pPr marL="0" indent="0">
              <a:spcBef>
                <a:spcPts val="0"/>
              </a:spcBef>
              <a:spcAft>
                <a:spcPts val="100"/>
              </a:spcAft>
              <a:buNone/>
            </a:pPr>
            <a:r>
              <a:rPr lang="en-US" sz="1000" b="1" dirty="0">
                <a:ea typeface="+mn-lt"/>
                <a:cs typeface="+mn-lt"/>
              </a:rPr>
              <a:t>try </a:t>
            </a:r>
            <a:r>
              <a:rPr lang="en-US" sz="1000" i="1" dirty="0">
                <a:ea typeface="+mn-lt"/>
                <a:cs typeface="+mn-lt"/>
              </a:rPr>
              <a:t>{</a:t>
            </a:r>
            <a:endParaRPr lang="en-US" sz="1000" i="1"/>
          </a:p>
          <a:p>
            <a:pPr marL="0" indent="0">
              <a:spcBef>
                <a:spcPts val="0"/>
              </a:spcBef>
              <a:spcAft>
                <a:spcPts val="100"/>
              </a:spcAft>
              <a:buNone/>
            </a:pPr>
            <a:r>
              <a:rPr lang="en-US" sz="1000" i="1" dirty="0">
                <a:ea typeface="+mn-lt"/>
                <a:cs typeface="+mn-lt"/>
              </a:rPr>
              <a:t>            if(root==null) </a:t>
            </a:r>
            <a:endParaRPr lang="en-US" sz="1000" i="1"/>
          </a:p>
          <a:p>
            <a:pPr marL="0" indent="0">
              <a:spcBef>
                <a:spcPts val="0"/>
              </a:spcBef>
              <a:spcAft>
                <a:spcPts val="100"/>
              </a:spcAft>
              <a:buNone/>
            </a:pPr>
            <a:r>
              <a:rPr lang="en-US" sz="1000" i="1" dirty="0">
                <a:ea typeface="+mn-lt"/>
                <a:cs typeface="+mn-lt"/>
              </a:rPr>
              <a:t>            { </a:t>
            </a:r>
            <a:endParaRPr lang="en-US" sz="1000" i="1"/>
          </a:p>
          <a:p>
            <a:pPr marL="0" indent="0">
              <a:spcBef>
                <a:spcPts val="0"/>
              </a:spcBef>
              <a:spcAft>
                <a:spcPts val="100"/>
              </a:spcAft>
              <a:buNone/>
            </a:pPr>
            <a:r>
              <a:rPr lang="en-US" sz="1000" i="1" dirty="0">
                <a:ea typeface="+mn-lt"/>
                <a:cs typeface="+mn-lt"/>
              </a:rPr>
              <a:t>                root=new Node(data); </a:t>
            </a:r>
            <a:endParaRPr lang="en-US" sz="1000" i="1"/>
          </a:p>
          <a:p>
            <a:pPr marL="0" indent="0">
              <a:spcBef>
                <a:spcPts val="0"/>
              </a:spcBef>
              <a:spcAft>
                <a:spcPts val="100"/>
              </a:spcAft>
              <a:buNone/>
            </a:pPr>
            <a:r>
              <a:rPr lang="en-US" sz="1000" i="1" dirty="0">
                <a:ea typeface="+mn-lt"/>
                <a:cs typeface="+mn-lt"/>
              </a:rPr>
              <a:t>                return root; </a:t>
            </a:r>
            <a:endParaRPr lang="en-US" sz="1000" i="1"/>
          </a:p>
          <a:p>
            <a:pPr marL="0" indent="0">
              <a:spcBef>
                <a:spcPts val="0"/>
              </a:spcBef>
              <a:spcAft>
                <a:spcPts val="100"/>
              </a:spcAft>
              <a:buNone/>
            </a:pPr>
            <a:r>
              <a:rPr lang="en-US" sz="1000" i="1" dirty="0">
                <a:ea typeface="+mn-lt"/>
                <a:cs typeface="+mn-lt"/>
              </a:rPr>
              <a:t>            } </a:t>
            </a:r>
            <a:endParaRPr lang="en-US" sz="1000" i="1"/>
          </a:p>
          <a:p>
            <a:pPr marL="0" indent="0">
              <a:spcBef>
                <a:spcPts val="0"/>
              </a:spcBef>
              <a:spcAft>
                <a:spcPts val="100"/>
              </a:spcAft>
              <a:buNone/>
            </a:pPr>
            <a:r>
              <a:rPr lang="en-US" sz="1000" i="1" dirty="0">
                <a:ea typeface="+mn-lt"/>
                <a:cs typeface="+mn-lt"/>
              </a:rPr>
              <a:t>            if(data&lt;</a:t>
            </a:r>
            <a:r>
              <a:rPr lang="en-US" sz="1000" i="1" dirty="0" err="1">
                <a:ea typeface="+mn-lt"/>
                <a:cs typeface="+mn-lt"/>
              </a:rPr>
              <a:t>root.data</a:t>
            </a: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a:t>
            </a:r>
            <a:r>
              <a:rPr lang="en-US" sz="1000" i="1" dirty="0" err="1">
                <a:ea typeface="+mn-lt"/>
                <a:cs typeface="+mn-lt"/>
              </a:rPr>
              <a:t>root.left</a:t>
            </a:r>
            <a:r>
              <a:rPr lang="en-US" sz="1000" i="1" dirty="0">
                <a:ea typeface="+mn-lt"/>
                <a:cs typeface="+mn-lt"/>
              </a:rPr>
              <a:t>=</a:t>
            </a:r>
            <a:r>
              <a:rPr lang="en-US" sz="1000" i="1" dirty="0" err="1">
                <a:ea typeface="+mn-lt"/>
                <a:cs typeface="+mn-lt"/>
              </a:rPr>
              <a:t>insertRec</a:t>
            </a:r>
            <a:r>
              <a:rPr lang="en-US" sz="1000" i="1" dirty="0">
                <a:ea typeface="+mn-lt"/>
                <a:cs typeface="+mn-lt"/>
              </a:rPr>
              <a:t>(</a:t>
            </a:r>
            <a:r>
              <a:rPr lang="en-US" sz="1000" i="1" dirty="0" err="1">
                <a:ea typeface="+mn-lt"/>
                <a:cs typeface="+mn-lt"/>
              </a:rPr>
              <a:t>root.left,data</a:t>
            </a: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else if(data&gt;</a:t>
            </a:r>
            <a:r>
              <a:rPr lang="en-US" sz="1000" i="1" dirty="0" err="1">
                <a:ea typeface="+mn-lt"/>
                <a:cs typeface="+mn-lt"/>
              </a:rPr>
              <a:t>root.data</a:t>
            </a: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a:t>
            </a:r>
            <a:r>
              <a:rPr lang="en-US" sz="1000" i="1" dirty="0" err="1">
                <a:ea typeface="+mn-lt"/>
                <a:cs typeface="+mn-lt"/>
              </a:rPr>
              <a:t>root.right</a:t>
            </a:r>
            <a:r>
              <a:rPr lang="en-US" sz="1000" i="1" dirty="0">
                <a:ea typeface="+mn-lt"/>
                <a:cs typeface="+mn-lt"/>
              </a:rPr>
              <a:t>=</a:t>
            </a:r>
            <a:r>
              <a:rPr lang="en-US" sz="1000" i="1" dirty="0" err="1">
                <a:ea typeface="+mn-lt"/>
                <a:cs typeface="+mn-lt"/>
              </a:rPr>
              <a:t>insertRec</a:t>
            </a:r>
            <a:r>
              <a:rPr lang="en-US" sz="1000" i="1" dirty="0">
                <a:ea typeface="+mn-lt"/>
                <a:cs typeface="+mn-lt"/>
              </a:rPr>
              <a:t>(</a:t>
            </a:r>
            <a:r>
              <a:rPr lang="en-US" sz="1000" i="1" dirty="0" err="1">
                <a:ea typeface="+mn-lt"/>
                <a:cs typeface="+mn-lt"/>
              </a:rPr>
              <a:t>root.right,data</a:t>
            </a: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else</a:t>
            </a:r>
            <a:endParaRPr lang="en-US" sz="1000" i="1"/>
          </a:p>
          <a:p>
            <a:pPr marL="0" indent="0">
              <a:spcBef>
                <a:spcPts val="0"/>
              </a:spcBef>
              <a:spcAft>
                <a:spcPts val="100"/>
              </a:spcAft>
              <a:buNone/>
            </a:pPr>
            <a:r>
              <a:rPr lang="en-US" sz="1000" i="1" dirty="0">
                <a:ea typeface="+mn-lt"/>
                <a:cs typeface="+mn-lt"/>
              </a:rPr>
              <a:t>                throw new </a:t>
            </a:r>
            <a:r>
              <a:rPr lang="en-US" sz="1000" i="1" dirty="0" err="1">
                <a:ea typeface="+mn-lt"/>
                <a:cs typeface="+mn-lt"/>
              </a:rPr>
              <a:t>InputMismatchException</a:t>
            </a:r>
            <a:r>
              <a:rPr lang="en-US" sz="1000" i="1" dirty="0">
                <a:ea typeface="+mn-lt"/>
                <a:cs typeface="+mn-lt"/>
              </a:rPr>
              <a:t>();</a:t>
            </a:r>
            <a:endParaRPr lang="en-US" sz="1000" i="1"/>
          </a:p>
          <a:p>
            <a:pPr marL="0" indent="0">
              <a:spcBef>
                <a:spcPts val="0"/>
              </a:spcBef>
              <a:spcAft>
                <a:spcPts val="100"/>
              </a:spcAft>
              <a:buNone/>
            </a:pPr>
            <a:r>
              <a:rPr lang="en-US" sz="1000" i="1" dirty="0">
                <a:ea typeface="+mn-lt"/>
                <a:cs typeface="+mn-lt"/>
              </a:rPr>
              <a:t>            </a:t>
            </a:r>
            <a:endParaRPr lang="en-US" sz="1000" i="1"/>
          </a:p>
          <a:p>
            <a:pPr marL="0" indent="0">
              <a:spcBef>
                <a:spcPts val="0"/>
              </a:spcBef>
              <a:spcAft>
                <a:spcPts val="100"/>
              </a:spcAft>
              <a:buNone/>
            </a:pPr>
            <a:r>
              <a:rPr lang="en-US" sz="1000" i="1" dirty="0">
                <a:ea typeface="+mn-lt"/>
                <a:cs typeface="+mn-lt"/>
              </a:rPr>
              <a:t>        } </a:t>
            </a:r>
          </a:p>
          <a:p>
            <a:pPr marL="0" indent="0">
              <a:spcBef>
                <a:spcPts val="0"/>
              </a:spcBef>
              <a:spcAft>
                <a:spcPts val="100"/>
              </a:spcAft>
              <a:buNone/>
            </a:pPr>
            <a:r>
              <a:rPr lang="en-US" sz="1000" b="1" dirty="0">
                <a:ea typeface="+mn-lt"/>
                <a:cs typeface="+mn-lt"/>
              </a:rPr>
              <a:t>catch </a:t>
            </a:r>
            <a:r>
              <a:rPr lang="en-US" sz="1000" i="1" dirty="0">
                <a:ea typeface="+mn-lt"/>
                <a:cs typeface="+mn-lt"/>
              </a:rPr>
              <a:t>(</a:t>
            </a:r>
            <a:r>
              <a:rPr lang="en-US" sz="1000" b="1" dirty="0" err="1">
                <a:ea typeface="+mn-lt"/>
                <a:cs typeface="+mn-lt"/>
              </a:rPr>
              <a:t>InputMismatchException</a:t>
            </a:r>
            <a:r>
              <a:rPr lang="en-US" sz="1000" i="1" dirty="0">
                <a:ea typeface="+mn-lt"/>
                <a:cs typeface="+mn-lt"/>
              </a:rPr>
              <a:t> e) {</a:t>
            </a:r>
            <a:endParaRPr lang="en-US" sz="1000" i="1"/>
          </a:p>
          <a:p>
            <a:pPr marL="0" indent="0">
              <a:spcBef>
                <a:spcPts val="0"/>
              </a:spcBef>
              <a:spcAft>
                <a:spcPts val="100"/>
              </a:spcAft>
              <a:buNone/>
            </a:pPr>
            <a:r>
              <a:rPr lang="en-US" sz="1000" i="1" dirty="0">
                <a:ea typeface="+mn-lt"/>
                <a:cs typeface="+mn-lt"/>
              </a:rPr>
              <a:t>            </a:t>
            </a:r>
            <a:r>
              <a:rPr lang="en-US" sz="1000" i="1" dirty="0" err="1">
                <a:ea typeface="+mn-lt"/>
                <a:cs typeface="+mn-lt"/>
              </a:rPr>
              <a:t>System.out.println</a:t>
            </a:r>
            <a:r>
              <a:rPr lang="en-US" sz="1000" i="1" dirty="0">
                <a:ea typeface="+mn-lt"/>
                <a:cs typeface="+mn-lt"/>
              </a:rPr>
              <a:t>("Must not be the same");</a:t>
            </a:r>
            <a:endParaRPr lang="en-US" sz="1000" i="1"/>
          </a:p>
          <a:p>
            <a:pPr marL="0" indent="0">
              <a:spcBef>
                <a:spcPts val="0"/>
              </a:spcBef>
              <a:spcAft>
                <a:spcPts val="100"/>
              </a:spcAft>
              <a:buNone/>
            </a:pPr>
            <a:r>
              <a:rPr lang="en-US" sz="1000" i="1" dirty="0">
                <a:ea typeface="+mn-lt"/>
                <a:cs typeface="+mn-lt"/>
              </a:rPr>
              <a:t>        }</a:t>
            </a:r>
            <a:endParaRPr lang="en-US" sz="1000" i="1"/>
          </a:p>
          <a:p>
            <a:pPr marL="305435" indent="-305435"/>
            <a:endParaRPr lang="en-US" dirty="0"/>
          </a:p>
        </p:txBody>
      </p:sp>
      <p:cxnSp>
        <p:nvCxnSpPr>
          <p:cNvPr id="7" name="Straight Arrow Connector 6">
            <a:extLst>
              <a:ext uri="{FF2B5EF4-FFF2-40B4-BE49-F238E27FC236}">
                <a16:creationId xmlns:a16="http://schemas.microsoft.com/office/drawing/2014/main" id="{D37737B9-6DDC-4D80-8EF4-36A3FA9DE94F}"/>
              </a:ext>
            </a:extLst>
          </p:cNvPr>
          <p:cNvCxnSpPr/>
          <p:nvPr/>
        </p:nvCxnSpPr>
        <p:spPr>
          <a:xfrm>
            <a:off x="6099841" y="1792684"/>
            <a:ext cx="1269" cy="490315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22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BF67-56D5-4820-8C34-CEB5925FACB5}"/>
              </a:ext>
            </a:extLst>
          </p:cNvPr>
          <p:cNvSpPr>
            <a:spLocks noGrp="1"/>
          </p:cNvSpPr>
          <p:nvPr>
            <p:ph type="title"/>
          </p:nvPr>
        </p:nvSpPr>
        <p:spPr/>
        <p:txBody>
          <a:bodyPr/>
          <a:lstStyle/>
          <a:p>
            <a:r>
              <a:rPr lang="en-US" b="1" dirty="0"/>
              <a:t>Applications</a:t>
            </a:r>
          </a:p>
        </p:txBody>
      </p:sp>
      <p:sp>
        <p:nvSpPr>
          <p:cNvPr id="3" name="Content Placeholder 2">
            <a:extLst>
              <a:ext uri="{FF2B5EF4-FFF2-40B4-BE49-F238E27FC236}">
                <a16:creationId xmlns:a16="http://schemas.microsoft.com/office/drawing/2014/main" id="{55CF977D-05C4-4D71-8B1C-477933DAC7DC}"/>
              </a:ext>
            </a:extLst>
          </p:cNvPr>
          <p:cNvSpPr>
            <a:spLocks noGrp="1"/>
          </p:cNvSpPr>
          <p:nvPr>
            <p:ph idx="1"/>
          </p:nvPr>
        </p:nvSpPr>
        <p:spPr>
          <a:xfrm>
            <a:off x="581192" y="1665128"/>
            <a:ext cx="11029615" cy="3634486"/>
          </a:xfrm>
        </p:spPr>
        <p:txBody>
          <a:bodyPr/>
          <a:lstStyle/>
          <a:p>
            <a:pPr marL="305435" indent="-305435"/>
            <a:r>
              <a:rPr lang="en-US" dirty="0"/>
              <a:t>In-order traversal is very commonly used on binary search trees because it returns values from the underlying set in order, according to the comparator that set up the binary search tree.</a:t>
            </a:r>
          </a:p>
          <a:p>
            <a:pPr marL="305435" indent="-305435"/>
            <a:r>
              <a:rPr lang="en-US" dirty="0"/>
              <a:t>The odes of the graph represent task and an edge from A to B indicates that A has to be performed before B. A topological sort will arrange these tasks in a sequence such that all the dependencies of the task appear earlier than the task itself. </a:t>
            </a:r>
          </a:p>
          <a:p>
            <a:pPr marL="305435" indent="-305435"/>
            <a:r>
              <a:rPr lang="en-US" dirty="0"/>
              <a:t>Any build system like UNIX has to implement this algorithm.</a:t>
            </a:r>
          </a:p>
        </p:txBody>
      </p:sp>
    </p:spTree>
    <p:extLst>
      <p:ext uri="{BB962C8B-B14F-4D97-AF65-F5344CB8AC3E}">
        <p14:creationId xmlns:p14="http://schemas.microsoft.com/office/powerpoint/2010/main" val="126137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1304-0C30-4F43-B25B-04D8A43BF31D}"/>
              </a:ext>
            </a:extLst>
          </p:cNvPr>
          <p:cNvSpPr>
            <a:spLocks noGrp="1"/>
          </p:cNvSpPr>
          <p:nvPr>
            <p:ph type="title"/>
          </p:nvPr>
        </p:nvSpPr>
        <p:spPr/>
        <p:txBody>
          <a:bodyPr/>
          <a:lstStyle/>
          <a:p>
            <a:r>
              <a:rPr lang="en-US" b="1"/>
              <a:t>References</a:t>
            </a:r>
          </a:p>
        </p:txBody>
      </p:sp>
      <p:sp>
        <p:nvSpPr>
          <p:cNvPr id="3" name="Content Placeholder 2">
            <a:extLst>
              <a:ext uri="{FF2B5EF4-FFF2-40B4-BE49-F238E27FC236}">
                <a16:creationId xmlns:a16="http://schemas.microsoft.com/office/drawing/2014/main" id="{F2C79772-6C1D-4528-8F37-A102A79C8CDC}"/>
              </a:ext>
            </a:extLst>
          </p:cNvPr>
          <p:cNvSpPr>
            <a:spLocks noGrp="1"/>
          </p:cNvSpPr>
          <p:nvPr>
            <p:ph idx="1"/>
          </p:nvPr>
        </p:nvSpPr>
        <p:spPr/>
        <p:txBody>
          <a:bodyPr/>
          <a:lstStyle/>
          <a:p>
            <a:pPr marL="305435" indent="-305435"/>
            <a:r>
              <a:rPr lang="en-US" dirty="0">
                <a:ea typeface="+mn-lt"/>
                <a:cs typeface="+mn-lt"/>
                <a:hlinkClick r:id="rId2"/>
              </a:rPr>
              <a:t>https://jgraph.github.io/mxgraph/docs/manual.html</a:t>
            </a:r>
          </a:p>
          <a:p>
            <a:pPr marL="305435" indent="-305435"/>
            <a:r>
              <a:rPr lang="en-US" dirty="0">
                <a:ea typeface="+mn-lt"/>
                <a:cs typeface="+mn-lt"/>
                <a:hlinkClick r:id="rId3"/>
              </a:rPr>
              <a:t>https://www.javatpoint.com/java-swing</a:t>
            </a:r>
          </a:p>
          <a:p>
            <a:pPr marL="305435" indent="-305435"/>
            <a:r>
              <a:rPr lang="en-US" dirty="0">
                <a:ea typeface="+mn-lt"/>
                <a:cs typeface="+mn-lt"/>
                <a:hlinkClick r:id="rId4"/>
              </a:rPr>
              <a:t>https://www.geeksforgeeks.org/java-swing-jpanel-examples/</a:t>
            </a:r>
            <a:endParaRPr lang="en-US" dirty="0"/>
          </a:p>
          <a:p>
            <a:pPr marL="305435" indent="-305435"/>
            <a:r>
              <a:rPr lang="en-US" dirty="0">
                <a:ea typeface="+mn-lt"/>
                <a:cs typeface="+mn-lt"/>
                <a:hlinkClick r:id="rId5"/>
              </a:rPr>
              <a:t>https://www.javatpoint.com/java-actionlistener</a:t>
            </a:r>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129439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7D299-0C6D-4BC6-BEE2-833E3B73BCF7}"/>
              </a:ext>
            </a:extLst>
          </p:cNvPr>
          <p:cNvSpPr txBox="1"/>
          <p:nvPr/>
        </p:nvSpPr>
        <p:spPr>
          <a:xfrm>
            <a:off x="3904891" y="3013494"/>
            <a:ext cx="4396596" cy="83099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Thank you!</a:t>
            </a:r>
            <a:endParaRPr lang="en-US"/>
          </a:p>
        </p:txBody>
      </p:sp>
    </p:spTree>
    <p:extLst>
      <p:ext uri="{BB962C8B-B14F-4D97-AF65-F5344CB8AC3E}">
        <p14:creationId xmlns:p14="http://schemas.microsoft.com/office/powerpoint/2010/main" val="111602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A18C-0EDC-4693-90D7-B435B4497C1C}"/>
              </a:ext>
            </a:extLst>
          </p:cNvPr>
          <p:cNvSpPr>
            <a:spLocks noGrp="1"/>
          </p:cNvSpPr>
          <p:nvPr>
            <p:ph type="title"/>
          </p:nvPr>
        </p:nvSpPr>
        <p:spPr/>
        <p:txBody>
          <a:bodyPr/>
          <a:lstStyle/>
          <a:p>
            <a:r>
              <a:rPr lang="en-US" b="1" dirty="0"/>
              <a:t>Index</a:t>
            </a:r>
          </a:p>
        </p:txBody>
      </p:sp>
      <p:sp>
        <p:nvSpPr>
          <p:cNvPr id="4" name="TextBox 1">
            <a:extLst>
              <a:ext uri="{FF2B5EF4-FFF2-40B4-BE49-F238E27FC236}">
                <a16:creationId xmlns:a16="http://schemas.microsoft.com/office/drawing/2014/main" id="{DF5ECF4E-9909-472F-99C1-EB93C64D9F19}"/>
              </a:ext>
            </a:extLst>
          </p:cNvPr>
          <p:cNvSpPr txBox="1"/>
          <p:nvPr/>
        </p:nvSpPr>
        <p:spPr>
          <a:xfrm>
            <a:off x="583572" y="2304516"/>
            <a:ext cx="4593139" cy="369331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a:p>
            <a:pPr marL="342900" indent="-342900">
              <a:buAutoNum type="arabicPeriod"/>
            </a:pPr>
            <a:r>
              <a:rPr lang="en-US" dirty="0"/>
              <a:t>Prerequisites</a:t>
            </a:r>
          </a:p>
          <a:p>
            <a:pPr marL="342900" indent="-342900">
              <a:buAutoNum type="arabicPeriod"/>
            </a:pPr>
            <a:r>
              <a:rPr lang="en-US" dirty="0"/>
              <a:t>About the Project </a:t>
            </a:r>
          </a:p>
          <a:p>
            <a:pPr marL="342900" indent="-342900">
              <a:buAutoNum type="arabicPeriod"/>
            </a:pPr>
            <a:r>
              <a:rPr lang="en-US" dirty="0">
                <a:ea typeface="+mn-lt"/>
                <a:cs typeface="+mn-lt"/>
              </a:rPr>
              <a:t>Technicalities </a:t>
            </a:r>
            <a:endParaRPr lang="en-US" dirty="0"/>
          </a:p>
          <a:p>
            <a:pPr marL="342900" indent="-342900">
              <a:buAutoNum type="arabicPeriod"/>
            </a:pPr>
            <a:r>
              <a:rPr lang="en-US" dirty="0"/>
              <a:t>GUI Display with Code Snippets</a:t>
            </a:r>
          </a:p>
          <a:p>
            <a:pPr marL="342900" indent="-342900">
              <a:buAutoNum type="arabicPeriod"/>
            </a:pPr>
            <a:r>
              <a:rPr lang="en-US" dirty="0"/>
              <a:t>Working Model of GUI</a:t>
            </a:r>
          </a:p>
          <a:p>
            <a:pPr marL="342900" indent="-342900">
              <a:buAutoNum type="arabicPeriod"/>
            </a:pPr>
            <a:r>
              <a:rPr lang="en-US" dirty="0"/>
              <a:t>Classes and Interfaces</a:t>
            </a:r>
          </a:p>
          <a:p>
            <a:pPr marL="342900" indent="-342900">
              <a:buAutoNum type="arabicPeriod"/>
            </a:pPr>
            <a:r>
              <a:rPr lang="en-US" dirty="0"/>
              <a:t>Insight to Methods used</a:t>
            </a:r>
          </a:p>
          <a:p>
            <a:pPr marL="342900" indent="-342900">
              <a:buAutoNum type="arabicPeriod"/>
            </a:pPr>
            <a:r>
              <a:rPr lang="en-US" dirty="0"/>
              <a:t>Exception Handling </a:t>
            </a:r>
          </a:p>
          <a:p>
            <a:pPr marL="342900" indent="-342900">
              <a:buAutoNum type="arabicPeriod"/>
            </a:pPr>
            <a:r>
              <a:rPr lang="en-US" dirty="0"/>
              <a:t>Exception Handling Code Snippets </a:t>
            </a:r>
          </a:p>
          <a:p>
            <a:pPr marL="342900" indent="-342900">
              <a:buAutoNum type="arabicPeriod"/>
            </a:pPr>
            <a:r>
              <a:rPr lang="en-US" dirty="0"/>
              <a:t>Applications</a:t>
            </a:r>
          </a:p>
          <a:p>
            <a:pPr marL="342900" indent="-342900">
              <a:buAutoNum type="arabicPeriod"/>
            </a:pPr>
            <a:r>
              <a:rPr lang="en-US" dirty="0"/>
              <a:t>References </a:t>
            </a:r>
          </a:p>
          <a:p>
            <a:pPr marL="342900" indent="-342900">
              <a:buAutoNum type="arabicPeriod"/>
            </a:pPr>
            <a:endParaRPr lang="en-US" dirty="0"/>
          </a:p>
        </p:txBody>
      </p:sp>
    </p:spTree>
    <p:extLst>
      <p:ext uri="{BB962C8B-B14F-4D97-AF65-F5344CB8AC3E}">
        <p14:creationId xmlns:p14="http://schemas.microsoft.com/office/powerpoint/2010/main" val="251792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C064-0F0A-4C7F-AA36-D6307D5C0422}"/>
              </a:ext>
            </a:extLst>
          </p:cNvPr>
          <p:cNvSpPr>
            <a:spLocks noGrp="1"/>
          </p:cNvSpPr>
          <p:nvPr>
            <p:ph type="title"/>
          </p:nvPr>
        </p:nvSpPr>
        <p:spPr/>
        <p:txBody>
          <a:bodyPr/>
          <a:lstStyle/>
          <a:p>
            <a:r>
              <a:rPr lang="en-US" b="1" dirty="0"/>
              <a:t>Prerequisites</a:t>
            </a:r>
          </a:p>
        </p:txBody>
      </p:sp>
      <p:sp>
        <p:nvSpPr>
          <p:cNvPr id="3" name="Content Placeholder 2">
            <a:extLst>
              <a:ext uri="{FF2B5EF4-FFF2-40B4-BE49-F238E27FC236}">
                <a16:creationId xmlns:a16="http://schemas.microsoft.com/office/drawing/2014/main" id="{62C891FD-B1D0-4B79-8B89-5CC1321036B3}"/>
              </a:ext>
            </a:extLst>
          </p:cNvPr>
          <p:cNvSpPr>
            <a:spLocks noGrp="1"/>
          </p:cNvSpPr>
          <p:nvPr>
            <p:ph idx="1"/>
          </p:nvPr>
        </p:nvSpPr>
        <p:spPr>
          <a:xfrm>
            <a:off x="581192" y="2276599"/>
            <a:ext cx="11029615" cy="4203690"/>
          </a:xfrm>
        </p:spPr>
        <p:txBody>
          <a:bodyPr>
            <a:normAutofit fontScale="77500" lnSpcReduction="20000"/>
          </a:bodyPr>
          <a:lstStyle/>
          <a:p>
            <a:pPr marL="305435" indent="-305435"/>
            <a:r>
              <a:rPr lang="en-US" b="1" dirty="0">
                <a:ea typeface="+mn-lt"/>
                <a:cs typeface="+mn-lt"/>
              </a:rPr>
              <a:t>What is BST?</a:t>
            </a:r>
            <a:endParaRPr lang="en-US" dirty="0">
              <a:ea typeface="+mn-lt"/>
              <a:cs typeface="+mn-lt"/>
            </a:endParaRPr>
          </a:p>
          <a:p>
            <a:pPr marL="667385" lvl="1" indent="-342900">
              <a:buAutoNum type="arabicPeriod"/>
            </a:pPr>
            <a:r>
              <a:rPr lang="en-US" dirty="0">
                <a:ea typeface="+mn-lt"/>
                <a:cs typeface="+mn-lt"/>
              </a:rPr>
              <a:t>A binary tree is a tree where the parent node has at max two children. </a:t>
            </a:r>
          </a:p>
          <a:p>
            <a:pPr marL="667385" lvl="1" indent="-342900">
              <a:buAutoNum type="arabicPeriod"/>
            </a:pPr>
            <a:r>
              <a:rPr lang="en-US" dirty="0">
                <a:ea typeface="+mn-lt"/>
                <a:cs typeface="+mn-lt"/>
              </a:rPr>
              <a:t>A Binary Search Tree (or a BST) is a binary tree with a special property. </a:t>
            </a:r>
          </a:p>
          <a:p>
            <a:pPr marL="667385" lvl="1" indent="-342900">
              <a:buAutoNum type="arabicPeriod"/>
            </a:pPr>
            <a:r>
              <a:rPr lang="en-US" dirty="0">
                <a:ea typeface="+mn-lt"/>
                <a:cs typeface="+mn-lt"/>
              </a:rPr>
              <a:t>All the elements that are less in value than parent node are placed to the left of the parent node and all those with value greater than the parent node are placed to the right of it.</a:t>
            </a:r>
            <a:endParaRPr lang="en-US"/>
          </a:p>
          <a:p>
            <a:pPr marL="305435" indent="-305435"/>
            <a:endParaRPr lang="en-US" dirty="0">
              <a:ea typeface="+mn-lt"/>
              <a:cs typeface="+mn-lt"/>
            </a:endParaRPr>
          </a:p>
          <a:p>
            <a:pPr marL="305435" indent="-305435"/>
            <a:r>
              <a:rPr lang="en-US" b="1" dirty="0">
                <a:ea typeface="+mn-lt"/>
                <a:cs typeface="+mn-lt"/>
              </a:rPr>
              <a:t>What is tree traversal?</a:t>
            </a:r>
            <a:endParaRPr lang="en-US" dirty="0">
              <a:ea typeface="+mn-lt"/>
              <a:cs typeface="+mn-lt"/>
            </a:endParaRPr>
          </a:p>
          <a:p>
            <a:pPr marL="324485" lvl="1" indent="0">
              <a:buNone/>
            </a:pPr>
            <a:r>
              <a:rPr lang="en-US" dirty="0">
                <a:ea typeface="+mn-lt"/>
                <a:cs typeface="+mn-lt"/>
              </a:rPr>
              <a:t>The way you move across the nodes of a tree so that all the nodes are covered exactly once is known as tree traversal. These traversals are classified on the basis of the order of node visiting. </a:t>
            </a:r>
          </a:p>
          <a:p>
            <a:pPr marL="324485" lvl="1" indent="0">
              <a:buNone/>
            </a:pPr>
            <a:r>
              <a:rPr lang="en-US" dirty="0">
                <a:ea typeface="+mn-lt"/>
                <a:cs typeface="+mn-lt"/>
              </a:rPr>
              <a:t>Ex. In-order, pre-order, post-order.</a:t>
            </a:r>
            <a:endParaRPr lang="en-US" dirty="0"/>
          </a:p>
          <a:p>
            <a:pPr marL="305435" indent="-305435"/>
            <a:endParaRPr lang="en-US" dirty="0">
              <a:ea typeface="+mn-lt"/>
              <a:cs typeface="+mn-lt"/>
            </a:endParaRPr>
          </a:p>
          <a:p>
            <a:pPr marL="305435" indent="-305435"/>
            <a:r>
              <a:rPr lang="en-US" b="1" dirty="0">
                <a:ea typeface="+mn-lt"/>
                <a:cs typeface="+mn-lt"/>
              </a:rPr>
              <a:t>What is in-order traversal?</a:t>
            </a:r>
            <a:endParaRPr lang="en-US" dirty="0">
              <a:ea typeface="+mn-lt"/>
              <a:cs typeface="+mn-lt"/>
            </a:endParaRPr>
          </a:p>
          <a:p>
            <a:pPr marL="0" indent="0">
              <a:buNone/>
            </a:pPr>
            <a:r>
              <a:rPr lang="en-US" dirty="0">
                <a:ea typeface="+mn-lt"/>
                <a:cs typeface="+mn-lt"/>
              </a:rPr>
              <a:t>        It is a type of tree traversal where the graph is traversed as follows: </a:t>
            </a:r>
          </a:p>
          <a:p>
            <a:pPr marL="667385" lvl="1" indent="-342900">
              <a:buAutoNum type="arabicPeriod"/>
            </a:pPr>
            <a:r>
              <a:rPr lang="en-US" dirty="0">
                <a:ea typeface="+mn-lt"/>
                <a:cs typeface="+mn-lt"/>
              </a:rPr>
              <a:t>The left sub-tree is recursively called.</a:t>
            </a:r>
          </a:p>
          <a:p>
            <a:pPr marL="667385" lvl="1" indent="-342900">
              <a:buAutoNum type="arabicPeriod"/>
            </a:pPr>
            <a:r>
              <a:rPr lang="en-US" dirty="0">
                <a:ea typeface="+mn-lt"/>
                <a:cs typeface="+mn-lt"/>
              </a:rPr>
              <a:t>The root node data is taken up.</a:t>
            </a:r>
          </a:p>
          <a:p>
            <a:pPr marL="667385" lvl="1" indent="-342900">
              <a:buAutoNum type="arabicPeriod"/>
            </a:pPr>
            <a:r>
              <a:rPr lang="en-US" dirty="0">
                <a:ea typeface="+mn-lt"/>
                <a:cs typeface="+mn-lt"/>
              </a:rPr>
              <a:t>The right sub-tree is recursively called.</a:t>
            </a:r>
          </a:p>
          <a:p>
            <a:pPr marL="305435" indent="-305435"/>
            <a:endParaRPr lang="en-US" dirty="0"/>
          </a:p>
        </p:txBody>
      </p:sp>
    </p:spTree>
    <p:extLst>
      <p:ext uri="{BB962C8B-B14F-4D97-AF65-F5344CB8AC3E}">
        <p14:creationId xmlns:p14="http://schemas.microsoft.com/office/powerpoint/2010/main" val="404900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3B0E-56EE-4AF4-A807-7FFA1CC7A115}"/>
              </a:ext>
            </a:extLst>
          </p:cNvPr>
          <p:cNvSpPr>
            <a:spLocks noGrp="1"/>
          </p:cNvSpPr>
          <p:nvPr>
            <p:ph type="title"/>
          </p:nvPr>
        </p:nvSpPr>
        <p:spPr/>
        <p:txBody>
          <a:bodyPr/>
          <a:lstStyle/>
          <a:p>
            <a:r>
              <a:rPr lang="en-US" b="1" dirty="0"/>
              <a:t>About the project</a:t>
            </a:r>
          </a:p>
        </p:txBody>
      </p:sp>
      <p:sp>
        <p:nvSpPr>
          <p:cNvPr id="3" name="Content Placeholder 2">
            <a:extLst>
              <a:ext uri="{FF2B5EF4-FFF2-40B4-BE49-F238E27FC236}">
                <a16:creationId xmlns:a16="http://schemas.microsoft.com/office/drawing/2014/main" id="{30399696-F9E4-4BE7-B4ED-46A8097AC401}"/>
              </a:ext>
            </a:extLst>
          </p:cNvPr>
          <p:cNvSpPr>
            <a:spLocks noGrp="1"/>
          </p:cNvSpPr>
          <p:nvPr>
            <p:ph idx="1"/>
          </p:nvPr>
        </p:nvSpPr>
        <p:spPr/>
        <p:txBody>
          <a:bodyPr/>
          <a:lstStyle/>
          <a:p>
            <a:pPr marL="305435" indent="-305435"/>
            <a:r>
              <a:rPr lang="en-US" dirty="0">
                <a:ea typeface="+mn-lt"/>
                <a:cs typeface="+mn-lt"/>
              </a:rPr>
              <a:t>This is a mini project wherein we have tried to create a GUI for In-order Binary Search Tree Traversal. </a:t>
            </a:r>
          </a:p>
          <a:p>
            <a:pPr marL="305435" indent="-305435"/>
            <a:r>
              <a:rPr lang="en-US" dirty="0">
                <a:ea typeface="+mn-lt"/>
                <a:cs typeface="+mn-lt"/>
              </a:rPr>
              <a:t>The GUI we made will display a frame with a text field, a button, a few text labels and a text area. </a:t>
            </a:r>
          </a:p>
          <a:p>
            <a:pPr marL="667385" lvl="1" indent="-342900">
              <a:buAutoNum type="arabicPeriod"/>
            </a:pPr>
            <a:r>
              <a:rPr lang="en-US" dirty="0">
                <a:ea typeface="+mn-lt"/>
                <a:cs typeface="+mn-lt"/>
              </a:rPr>
              <a:t>You will have to enter the numbers in the text field. </a:t>
            </a:r>
          </a:p>
          <a:p>
            <a:pPr marL="667385" lvl="1" indent="-342900">
              <a:buAutoNum type="arabicPeriod"/>
            </a:pPr>
            <a:r>
              <a:rPr lang="en-US" dirty="0">
                <a:ea typeface="+mn-lt"/>
                <a:cs typeface="+mn-lt"/>
              </a:rPr>
              <a:t>When you press the "ADD" button on the bottom left corner of the screen, you will see that the element is added in the BST. </a:t>
            </a:r>
            <a:endParaRPr lang="en-US" dirty="0"/>
          </a:p>
          <a:p>
            <a:pPr marL="667385" lvl="1" indent="-342900">
              <a:buAutoNum type="arabicPeriod"/>
            </a:pPr>
            <a:r>
              <a:rPr lang="en-US" dirty="0">
                <a:ea typeface="+mn-lt"/>
                <a:cs typeface="+mn-lt"/>
              </a:rPr>
              <a:t>The in-order tree traversal will be printed below the "ADD" button and will keep on updating as you add elements in the tree. </a:t>
            </a:r>
            <a:endParaRPr lang="en-US"/>
          </a:p>
          <a:p>
            <a:pPr marL="0" indent="0">
              <a:buNone/>
            </a:pPr>
            <a:endParaRPr lang="en-US" dirty="0">
              <a:ea typeface="+mn-lt"/>
              <a:cs typeface="+mn-lt"/>
            </a:endParaRPr>
          </a:p>
          <a:p>
            <a:pPr marL="0" indent="0">
              <a:buNone/>
            </a:pPr>
            <a:endParaRPr lang="en-US" dirty="0"/>
          </a:p>
          <a:p>
            <a:pPr marL="305435" indent="-305435"/>
            <a:endParaRPr lang="en-US" dirty="0"/>
          </a:p>
        </p:txBody>
      </p:sp>
      <p:sp>
        <p:nvSpPr>
          <p:cNvPr id="5" name="TextBox 4">
            <a:extLst>
              <a:ext uri="{FF2B5EF4-FFF2-40B4-BE49-F238E27FC236}">
                <a16:creationId xmlns:a16="http://schemas.microsoft.com/office/drawing/2014/main" id="{2C225165-EBC0-490E-AC5B-7C9E741C6961}"/>
              </a:ext>
            </a:extLst>
          </p:cNvPr>
          <p:cNvSpPr txBox="1"/>
          <p:nvPr/>
        </p:nvSpPr>
        <p:spPr>
          <a:xfrm>
            <a:off x="8883267" y="6331025"/>
            <a:ext cx="2743199" cy="43088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solidFill>
              </a:rPr>
              <a:t>*This project is only for viewing in-order traversal!</a:t>
            </a:r>
          </a:p>
        </p:txBody>
      </p:sp>
    </p:spTree>
    <p:extLst>
      <p:ext uri="{BB962C8B-B14F-4D97-AF65-F5344CB8AC3E}">
        <p14:creationId xmlns:p14="http://schemas.microsoft.com/office/powerpoint/2010/main" val="7110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0932-5DE3-44FA-8A97-DCA01F309F8D}"/>
              </a:ext>
            </a:extLst>
          </p:cNvPr>
          <p:cNvSpPr>
            <a:spLocks noGrp="1"/>
          </p:cNvSpPr>
          <p:nvPr>
            <p:ph type="title"/>
          </p:nvPr>
        </p:nvSpPr>
        <p:spPr/>
        <p:txBody>
          <a:bodyPr/>
          <a:lstStyle/>
          <a:p>
            <a:r>
              <a:rPr lang="en-US" b="1" dirty="0"/>
              <a:t>Technicalities of the project</a:t>
            </a:r>
          </a:p>
        </p:txBody>
      </p:sp>
      <p:sp>
        <p:nvSpPr>
          <p:cNvPr id="3" name="Content Placeholder 2">
            <a:extLst>
              <a:ext uri="{FF2B5EF4-FFF2-40B4-BE49-F238E27FC236}">
                <a16:creationId xmlns:a16="http://schemas.microsoft.com/office/drawing/2014/main" id="{CD0DA1D0-66E8-47EE-8EF5-4E3998E0E0F1}"/>
              </a:ext>
            </a:extLst>
          </p:cNvPr>
          <p:cNvSpPr>
            <a:spLocks noGrp="1"/>
          </p:cNvSpPr>
          <p:nvPr>
            <p:ph idx="1"/>
          </p:nvPr>
        </p:nvSpPr>
        <p:spPr/>
        <p:txBody>
          <a:bodyPr/>
          <a:lstStyle/>
          <a:p>
            <a:pPr marL="0" indent="0">
              <a:buNone/>
            </a:pPr>
            <a:r>
              <a:rPr lang="en-US" dirty="0">
                <a:ea typeface="+mn-lt"/>
                <a:cs typeface="+mn-lt"/>
              </a:rPr>
              <a:t>We have mainly used </a:t>
            </a:r>
            <a:r>
              <a:rPr lang="en-US" dirty="0" err="1">
                <a:ea typeface="+mn-lt"/>
                <a:cs typeface="+mn-lt"/>
              </a:rPr>
              <a:t>mxGraph</a:t>
            </a:r>
            <a:r>
              <a:rPr lang="en-US" dirty="0">
                <a:ea typeface="+mn-lt"/>
                <a:cs typeface="+mn-lt"/>
              </a:rPr>
              <a:t>, AWT and Swing for creating this GUI.</a:t>
            </a:r>
          </a:p>
          <a:p>
            <a:pPr marL="305435" indent="-305435"/>
            <a:endParaRPr lang="en-US" dirty="0">
              <a:ea typeface="+mn-lt"/>
              <a:cs typeface="+mn-lt"/>
            </a:endParaRPr>
          </a:p>
          <a:p>
            <a:pPr marL="305435" indent="-305435"/>
            <a:r>
              <a:rPr lang="en-US" b="1" dirty="0">
                <a:ea typeface="+mn-lt"/>
                <a:cs typeface="+mn-lt"/>
                <a:hlinkClick r:id="rId2"/>
              </a:rPr>
              <a:t>AWT</a:t>
            </a:r>
            <a:r>
              <a:rPr lang="en-US" dirty="0">
                <a:ea typeface="+mn-lt"/>
                <a:cs typeface="+mn-lt"/>
              </a:rPr>
              <a:t> (Abstract Window Toolkit) is an API to develop GUI or window-based applications in JAVA. It has Components and Container. The container (like a frame) contains buttons, labels, text fields, etc. for the user to interact with the GUI through simple means. </a:t>
            </a:r>
          </a:p>
          <a:p>
            <a:pPr marL="305435" indent="-305435"/>
            <a:endParaRPr lang="en-US" dirty="0">
              <a:ea typeface="+mn-lt"/>
              <a:cs typeface="+mn-lt"/>
            </a:endParaRPr>
          </a:p>
          <a:p>
            <a:pPr marL="305435" indent="-305435"/>
            <a:r>
              <a:rPr lang="en-US" b="1" dirty="0">
                <a:ea typeface="+mn-lt"/>
                <a:cs typeface="+mn-lt"/>
                <a:hlinkClick r:id="rId3"/>
              </a:rPr>
              <a:t>Swing</a:t>
            </a:r>
            <a:r>
              <a:rPr lang="en-US" dirty="0">
                <a:ea typeface="+mn-lt"/>
                <a:cs typeface="+mn-lt"/>
              </a:rPr>
              <a:t> is a more sophisticated version of AWT. It has advanced components such as scroll panels and trees.</a:t>
            </a:r>
          </a:p>
          <a:p>
            <a:pPr marL="305435" indent="-305435"/>
            <a:endParaRPr lang="en-US" dirty="0">
              <a:ea typeface="+mn-lt"/>
              <a:cs typeface="+mn-lt"/>
            </a:endParaRPr>
          </a:p>
          <a:p>
            <a:pPr marL="305435" indent="-305435"/>
            <a:r>
              <a:rPr lang="en-US" b="1" dirty="0">
                <a:ea typeface="+mn-lt"/>
                <a:cs typeface="+mn-lt"/>
                <a:hlinkClick r:id="rId4"/>
              </a:rPr>
              <a:t>mxGraph</a:t>
            </a:r>
            <a:r>
              <a:rPr lang="en-US" b="1" dirty="0">
                <a:ea typeface="+mn-lt"/>
                <a:cs typeface="+mn-lt"/>
              </a:rPr>
              <a:t> </a:t>
            </a:r>
            <a:r>
              <a:rPr lang="en-US" dirty="0">
                <a:ea typeface="+mn-lt"/>
                <a:cs typeface="+mn-lt"/>
              </a:rPr>
              <a:t>is an extension of </a:t>
            </a:r>
            <a:r>
              <a:rPr lang="en-US" dirty="0" err="1">
                <a:ea typeface="+mn-lt"/>
                <a:cs typeface="+mn-lt"/>
              </a:rPr>
              <a:t>mxEventSource</a:t>
            </a:r>
            <a:r>
              <a:rPr lang="en-US" dirty="0">
                <a:ea typeface="+mn-lt"/>
                <a:cs typeface="+mn-lt"/>
              </a:rPr>
              <a:t> so as to implement graph models. </a:t>
            </a:r>
          </a:p>
          <a:p>
            <a:pPr marL="305435" indent="-305435"/>
            <a:endParaRPr lang="en-US" dirty="0"/>
          </a:p>
        </p:txBody>
      </p:sp>
      <p:sp>
        <p:nvSpPr>
          <p:cNvPr id="4" name="TextBox 3">
            <a:extLst>
              <a:ext uri="{FF2B5EF4-FFF2-40B4-BE49-F238E27FC236}">
                <a16:creationId xmlns:a16="http://schemas.microsoft.com/office/drawing/2014/main" id="{086ABC66-1FA8-408D-9DB3-F24AE8D00DB4}"/>
              </a:ext>
            </a:extLst>
          </p:cNvPr>
          <p:cNvSpPr txBox="1"/>
          <p:nvPr/>
        </p:nvSpPr>
        <p:spPr>
          <a:xfrm>
            <a:off x="8883267" y="6331025"/>
            <a:ext cx="2743199" cy="30777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1"/>
                </a:solidFill>
              </a:rPr>
              <a:t>*Click on the links to know more</a:t>
            </a:r>
          </a:p>
        </p:txBody>
      </p:sp>
    </p:spTree>
    <p:extLst>
      <p:ext uri="{BB962C8B-B14F-4D97-AF65-F5344CB8AC3E}">
        <p14:creationId xmlns:p14="http://schemas.microsoft.com/office/powerpoint/2010/main" val="100909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D1025-884D-45B3-93D2-AD21F463B88C}"/>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1">
                <a:ea typeface="+mj-lt"/>
                <a:cs typeface="+mj-lt"/>
              </a:rPr>
              <a:t>GUI Display with code snippets</a:t>
            </a:r>
            <a:endParaRPr lang="en-US" b="1"/>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7B9524EE-06FA-494C-B3CF-B965E530B694}"/>
              </a:ext>
            </a:extLst>
          </p:cNvPr>
          <p:cNvPicPr>
            <a:picLocks noGrp="1" noChangeAspect="1"/>
          </p:cNvPicPr>
          <p:nvPr>
            <p:ph sz="half" idx="1"/>
          </p:nvPr>
        </p:nvPicPr>
        <p:blipFill>
          <a:blip r:embed="rId2"/>
          <a:stretch>
            <a:fillRect/>
          </a:stretch>
        </p:blipFill>
        <p:spPr>
          <a:xfrm>
            <a:off x="1324212" y="2499053"/>
            <a:ext cx="3661712" cy="3405393"/>
          </a:xfrm>
          <a:prstGeom prst="rect">
            <a:avLst/>
          </a:prstGeom>
        </p:spPr>
      </p:pic>
      <p:sp>
        <p:nvSpPr>
          <p:cNvPr id="4" name="Content Placeholder 3">
            <a:extLst>
              <a:ext uri="{FF2B5EF4-FFF2-40B4-BE49-F238E27FC236}">
                <a16:creationId xmlns:a16="http://schemas.microsoft.com/office/drawing/2014/main" id="{7D114646-BF13-4AC0-9D73-FA3CA268A797}"/>
              </a:ext>
            </a:extLst>
          </p:cNvPr>
          <p:cNvSpPr>
            <a:spLocks noGrp="1"/>
          </p:cNvSpPr>
          <p:nvPr>
            <p:ph sz="half" idx="2"/>
          </p:nvPr>
        </p:nvSpPr>
        <p:spPr>
          <a:xfrm>
            <a:off x="6335805" y="2180496"/>
            <a:ext cx="5683878" cy="4045683"/>
          </a:xfrm>
        </p:spPr>
        <p:txBody>
          <a:bodyPr vert="horz" lIns="91440" tIns="45720" rIns="91440" bIns="45720" rtlCol="0" anchor="ctr">
            <a:normAutofit/>
          </a:bodyPr>
          <a:lstStyle/>
          <a:p>
            <a:pPr marL="305435" indent="-305435" algn="just"/>
            <a:r>
              <a:rPr lang="en-US" dirty="0" err="1"/>
              <a:t>JButton</a:t>
            </a:r>
            <a:r>
              <a:rPr lang="en-US" dirty="0"/>
              <a:t>: We have used</a:t>
            </a:r>
            <a:r>
              <a:rPr lang="en-US" dirty="0">
                <a:ea typeface="+mn-lt"/>
                <a:cs typeface="+mn-lt"/>
              </a:rPr>
              <a:t> </a:t>
            </a:r>
            <a:r>
              <a:rPr lang="en-US" dirty="0">
                <a:ea typeface="+mn-lt"/>
                <a:cs typeface="+mn-lt"/>
                <a:hlinkClick r:id="rId3"/>
              </a:rPr>
              <a:t>"</a:t>
            </a:r>
            <a:r>
              <a:rPr lang="en-US" b="1" dirty="0">
                <a:ea typeface="+mn-lt"/>
                <a:cs typeface="+mn-lt"/>
                <a:hlinkClick r:id="rId3"/>
              </a:rPr>
              <a:t>JButton(String text)"</a:t>
            </a:r>
            <a:r>
              <a:rPr lang="en-US" b="1" dirty="0">
                <a:ea typeface="+mn-lt"/>
                <a:cs typeface="+mn-lt"/>
              </a:rPr>
              <a:t> </a:t>
            </a:r>
            <a:r>
              <a:rPr lang="en-US" dirty="0">
                <a:ea typeface="+mn-lt"/>
                <a:cs typeface="+mn-lt"/>
              </a:rPr>
              <a:t>which creates a button with the text.</a:t>
            </a:r>
            <a:endParaRPr lang="en-US" dirty="0"/>
          </a:p>
          <a:p>
            <a:pPr marL="305435" indent="-305435"/>
            <a:r>
              <a:rPr lang="en-US" dirty="0" err="1"/>
              <a:t>JLabel</a:t>
            </a:r>
            <a:r>
              <a:rPr lang="en-US" dirty="0"/>
              <a:t>: We have used </a:t>
            </a:r>
            <a:r>
              <a:rPr lang="en-US" dirty="0">
                <a:hlinkClick r:id="rId4"/>
              </a:rPr>
              <a:t>"</a:t>
            </a:r>
            <a:r>
              <a:rPr lang="en-US" b="1" dirty="0">
                <a:ea typeface="+mn-lt"/>
                <a:cs typeface="+mn-lt"/>
                <a:hlinkClick r:id="rId4"/>
              </a:rPr>
              <a:t>JLabel(String text)"</a:t>
            </a:r>
            <a:r>
              <a:rPr lang="en-US" b="1" dirty="0">
                <a:ea typeface="+mn-lt"/>
                <a:cs typeface="+mn-lt"/>
              </a:rPr>
              <a:t> </a:t>
            </a:r>
            <a:r>
              <a:rPr lang="en-US" dirty="0">
                <a:ea typeface="+mn-lt"/>
                <a:cs typeface="+mn-lt"/>
              </a:rPr>
              <a:t>which creates a </a:t>
            </a:r>
            <a:r>
              <a:rPr lang="en-US" dirty="0" err="1">
                <a:ea typeface="+mn-lt"/>
                <a:cs typeface="+mn-lt"/>
              </a:rPr>
              <a:t>JLabel</a:t>
            </a:r>
            <a:r>
              <a:rPr lang="en-US" dirty="0">
                <a:ea typeface="+mn-lt"/>
                <a:cs typeface="+mn-lt"/>
              </a:rPr>
              <a:t> instance with the specified text.</a:t>
            </a:r>
            <a:endParaRPr lang="en-US" dirty="0"/>
          </a:p>
          <a:p>
            <a:pPr marL="305435" indent="-305435" algn="just"/>
            <a:r>
              <a:rPr lang="en-US" dirty="0" err="1"/>
              <a:t>JTextField</a:t>
            </a:r>
            <a:r>
              <a:rPr lang="en-US" dirty="0"/>
              <a:t>: We have used </a:t>
            </a:r>
            <a:r>
              <a:rPr lang="en-US" dirty="0">
                <a:hlinkClick r:id="rId5"/>
              </a:rPr>
              <a:t>"</a:t>
            </a:r>
            <a:r>
              <a:rPr lang="en-US" b="1" dirty="0">
                <a:ea typeface="+mn-lt"/>
                <a:cs typeface="+mn-lt"/>
                <a:hlinkClick r:id="rId5"/>
              </a:rPr>
              <a:t>JTextField()"</a:t>
            </a:r>
            <a:r>
              <a:rPr lang="en-US" b="1" dirty="0">
                <a:ea typeface="+mn-lt"/>
                <a:cs typeface="+mn-lt"/>
              </a:rPr>
              <a:t> </a:t>
            </a:r>
            <a:r>
              <a:rPr lang="en-US" dirty="0">
                <a:ea typeface="+mn-lt"/>
                <a:cs typeface="+mn-lt"/>
              </a:rPr>
              <a:t>which constructs a new </a:t>
            </a:r>
            <a:r>
              <a:rPr lang="en-US" dirty="0" err="1">
                <a:ea typeface="+mn-lt"/>
                <a:cs typeface="+mn-lt"/>
              </a:rPr>
              <a:t>TextField</a:t>
            </a:r>
            <a:r>
              <a:rPr lang="en-US" dirty="0">
                <a:ea typeface="+mn-lt"/>
                <a:cs typeface="+mn-lt"/>
              </a:rPr>
              <a:t>.</a:t>
            </a:r>
            <a:endParaRPr lang="en-US" dirty="0"/>
          </a:p>
          <a:p>
            <a:pPr marL="305435" indent="-305435" algn="just"/>
            <a:r>
              <a:rPr lang="en-US" dirty="0" err="1"/>
              <a:t>JTextArea</a:t>
            </a:r>
            <a:r>
              <a:rPr lang="en-US" dirty="0"/>
              <a:t>: We have used </a:t>
            </a:r>
            <a:r>
              <a:rPr lang="en-US" dirty="0">
                <a:hlinkClick r:id="rId6"/>
              </a:rPr>
              <a:t>"</a:t>
            </a:r>
            <a:r>
              <a:rPr lang="en-US" b="1" dirty="0">
                <a:ea typeface="+mn-lt"/>
                <a:cs typeface="+mn-lt"/>
                <a:hlinkClick r:id="rId6"/>
              </a:rPr>
              <a:t>JTextArea()"</a:t>
            </a:r>
            <a:r>
              <a:rPr lang="en-US" b="1" dirty="0">
                <a:ea typeface="+mn-lt"/>
                <a:cs typeface="+mn-lt"/>
              </a:rPr>
              <a:t> </a:t>
            </a:r>
            <a:r>
              <a:rPr lang="en-US" dirty="0">
                <a:ea typeface="+mn-lt"/>
                <a:cs typeface="+mn-lt"/>
              </a:rPr>
              <a:t>which constructs a new </a:t>
            </a:r>
            <a:r>
              <a:rPr lang="en-US" dirty="0" err="1">
                <a:ea typeface="+mn-lt"/>
                <a:cs typeface="+mn-lt"/>
              </a:rPr>
              <a:t>TextArea</a:t>
            </a:r>
            <a:r>
              <a:rPr lang="en-US" dirty="0">
                <a:ea typeface="+mn-lt"/>
                <a:cs typeface="+mn-lt"/>
              </a:rPr>
              <a:t>.</a:t>
            </a:r>
            <a:endParaRPr lang="en-US" dirty="0"/>
          </a:p>
          <a:p>
            <a:pPr marL="305435" indent="-305435"/>
            <a:endParaRPr lang="en-US" dirty="0"/>
          </a:p>
          <a:p>
            <a:pPr marL="305435" indent="-305435"/>
            <a:endParaRPr lang="en-US" dirty="0"/>
          </a:p>
        </p:txBody>
      </p:sp>
      <p:sp>
        <p:nvSpPr>
          <p:cNvPr id="6" name="TextBox 5">
            <a:extLst>
              <a:ext uri="{FF2B5EF4-FFF2-40B4-BE49-F238E27FC236}">
                <a16:creationId xmlns:a16="http://schemas.microsoft.com/office/drawing/2014/main" id="{0E2474C9-C6F6-4624-BEF4-CDFADA45D72E}"/>
              </a:ext>
            </a:extLst>
          </p:cNvPr>
          <p:cNvSpPr txBox="1"/>
          <p:nvPr/>
        </p:nvSpPr>
        <p:spPr>
          <a:xfrm>
            <a:off x="8883267" y="6331025"/>
            <a:ext cx="2743199" cy="30777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1"/>
                </a:solidFill>
              </a:rPr>
              <a:t>*Click on the links to know more</a:t>
            </a:r>
          </a:p>
        </p:txBody>
      </p:sp>
    </p:spTree>
    <p:extLst>
      <p:ext uri="{BB962C8B-B14F-4D97-AF65-F5344CB8AC3E}">
        <p14:creationId xmlns:p14="http://schemas.microsoft.com/office/powerpoint/2010/main" val="395648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2976D-0AE7-49E9-B299-53CF1AE15C2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1"/>
              <a:t>GUI Display </a:t>
            </a:r>
            <a:r>
              <a:rPr lang="en-US" sz="2800" b="1">
                <a:ea typeface="+mj-lt"/>
                <a:cs typeface="+mj-lt"/>
              </a:rPr>
              <a:t>with code snippets</a:t>
            </a:r>
            <a:endParaRPr lang="en-US" sz="2800" b="1"/>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lock&#10;&#10;Description generated with very high confidence">
            <a:extLst>
              <a:ext uri="{FF2B5EF4-FFF2-40B4-BE49-F238E27FC236}">
                <a16:creationId xmlns:a16="http://schemas.microsoft.com/office/drawing/2014/main" id="{F7ED788D-6BC1-4C93-897E-09FDAEF41C75}"/>
              </a:ext>
            </a:extLst>
          </p:cNvPr>
          <p:cNvPicPr>
            <a:picLocks noGrp="1" noChangeAspect="1"/>
          </p:cNvPicPr>
          <p:nvPr>
            <p:ph sz="half" idx="1"/>
          </p:nvPr>
        </p:nvPicPr>
        <p:blipFill>
          <a:blip r:embed="rId2"/>
          <a:stretch>
            <a:fillRect/>
          </a:stretch>
        </p:blipFill>
        <p:spPr>
          <a:xfrm>
            <a:off x="1197946" y="2499053"/>
            <a:ext cx="3914244" cy="3405393"/>
          </a:xfrm>
          <a:prstGeom prst="rect">
            <a:avLst/>
          </a:prstGeom>
        </p:spPr>
      </p:pic>
      <p:sp>
        <p:nvSpPr>
          <p:cNvPr id="4" name="Content Placeholder 3">
            <a:extLst>
              <a:ext uri="{FF2B5EF4-FFF2-40B4-BE49-F238E27FC236}">
                <a16:creationId xmlns:a16="http://schemas.microsoft.com/office/drawing/2014/main" id="{EA4F8614-0D82-401B-AF45-252717F41382}"/>
              </a:ext>
            </a:extLst>
          </p:cNvPr>
          <p:cNvSpPr>
            <a:spLocks noGrp="1"/>
          </p:cNvSpPr>
          <p:nvPr>
            <p:ph sz="half" idx="2"/>
          </p:nvPr>
        </p:nvSpPr>
        <p:spPr>
          <a:xfrm>
            <a:off x="6024078" y="2180496"/>
            <a:ext cx="2997661" cy="4045683"/>
          </a:xfrm>
        </p:spPr>
        <p:txBody>
          <a:bodyPr vert="horz" lIns="91440" tIns="45720" rIns="91440" bIns="45720" rtlCol="0" anchor="ctr">
            <a:normAutofit fontScale="77500" lnSpcReduction="20000"/>
          </a:bodyPr>
          <a:lstStyle/>
          <a:p>
            <a:pPr marL="0" indent="0">
              <a:spcBef>
                <a:spcPts val="0"/>
              </a:spcBef>
              <a:spcAft>
                <a:spcPts val="100"/>
              </a:spcAft>
              <a:buNone/>
            </a:pPr>
            <a:r>
              <a:rPr lang="en-US" b="1" i="1" dirty="0">
                <a:ea typeface="+mn-lt"/>
                <a:cs typeface="+mn-lt"/>
              </a:rPr>
              <a:t>//Tree Formation code snippet</a:t>
            </a:r>
          </a:p>
          <a:p>
            <a:pPr marL="0" indent="0">
              <a:spcBef>
                <a:spcPts val="0"/>
              </a:spcBef>
              <a:spcAft>
                <a:spcPts val="100"/>
              </a:spcAft>
              <a:buNone/>
            </a:pPr>
            <a:r>
              <a:rPr lang="en-US" dirty="0">
                <a:ea typeface="+mn-lt"/>
                <a:cs typeface="+mn-lt"/>
              </a:rPr>
              <a:t>public Node </a:t>
            </a:r>
            <a:r>
              <a:rPr lang="en-US" dirty="0" err="1">
                <a:ea typeface="+mn-lt"/>
                <a:cs typeface="+mn-lt"/>
              </a:rPr>
              <a:t>insertRec</a:t>
            </a:r>
            <a:r>
              <a:rPr lang="en-US" dirty="0">
                <a:ea typeface="+mn-lt"/>
                <a:cs typeface="+mn-lt"/>
              </a:rPr>
              <a:t>(Node root, int data) </a:t>
            </a:r>
            <a:endParaRPr lang="en-US" dirty="0"/>
          </a:p>
          <a:p>
            <a:pPr marL="0" indent="0">
              <a:spcBef>
                <a:spcPts val="0"/>
              </a:spcBef>
              <a:spcAft>
                <a:spcPts val="100"/>
              </a:spcAft>
              <a:buNone/>
            </a:pPr>
            <a:r>
              <a:rPr lang="en-US" dirty="0">
                <a:ea typeface="+mn-lt"/>
                <a:cs typeface="+mn-lt"/>
              </a:rPr>
              <a:t>    { </a:t>
            </a:r>
            <a:endParaRPr lang="en-US" dirty="0"/>
          </a:p>
          <a:p>
            <a:pPr marL="0" indent="0">
              <a:spcBef>
                <a:spcPts val="0"/>
              </a:spcBef>
              <a:spcAft>
                <a:spcPts val="100"/>
              </a:spcAft>
              <a:buNone/>
            </a:pPr>
            <a:r>
              <a:rPr lang="en-US" dirty="0">
                <a:ea typeface="+mn-lt"/>
                <a:cs typeface="+mn-lt"/>
              </a:rPr>
              <a:t>        if(root==null) </a:t>
            </a:r>
            <a:endParaRPr lang="en-US" dirty="0"/>
          </a:p>
          <a:p>
            <a:pPr marL="0" indent="0">
              <a:spcBef>
                <a:spcPts val="0"/>
              </a:spcBef>
              <a:spcAft>
                <a:spcPts val="100"/>
              </a:spcAft>
              <a:buNone/>
            </a:pPr>
            <a:r>
              <a:rPr lang="en-US" dirty="0">
                <a:ea typeface="+mn-lt"/>
                <a:cs typeface="+mn-lt"/>
              </a:rPr>
              <a:t>        { </a:t>
            </a:r>
            <a:endParaRPr lang="en-US" dirty="0"/>
          </a:p>
          <a:p>
            <a:pPr marL="0" indent="0">
              <a:spcBef>
                <a:spcPts val="0"/>
              </a:spcBef>
              <a:spcAft>
                <a:spcPts val="100"/>
              </a:spcAft>
              <a:buNone/>
            </a:pPr>
            <a:r>
              <a:rPr lang="en-US" dirty="0">
                <a:ea typeface="+mn-lt"/>
                <a:cs typeface="+mn-lt"/>
              </a:rPr>
              <a:t>            root=new Node(data); </a:t>
            </a:r>
            <a:endParaRPr lang="en-US" dirty="0"/>
          </a:p>
          <a:p>
            <a:pPr marL="0" indent="0">
              <a:spcBef>
                <a:spcPts val="0"/>
              </a:spcBef>
              <a:spcAft>
                <a:spcPts val="100"/>
              </a:spcAft>
              <a:buNone/>
            </a:pPr>
            <a:r>
              <a:rPr lang="en-US" dirty="0">
                <a:ea typeface="+mn-lt"/>
                <a:cs typeface="+mn-lt"/>
              </a:rPr>
              <a:t>            return root; </a:t>
            </a:r>
            <a:endParaRPr lang="en-US" dirty="0"/>
          </a:p>
          <a:p>
            <a:pPr marL="0" indent="0">
              <a:spcBef>
                <a:spcPts val="0"/>
              </a:spcBef>
              <a:spcAft>
                <a:spcPts val="100"/>
              </a:spcAft>
              <a:buNone/>
            </a:pPr>
            <a:r>
              <a:rPr lang="en-US" dirty="0">
                <a:ea typeface="+mn-lt"/>
                <a:cs typeface="+mn-lt"/>
              </a:rPr>
              <a:t>        } </a:t>
            </a:r>
            <a:endParaRPr lang="en-US" dirty="0"/>
          </a:p>
          <a:p>
            <a:pPr marL="0" indent="0">
              <a:spcBef>
                <a:spcPts val="0"/>
              </a:spcBef>
              <a:spcAft>
                <a:spcPts val="100"/>
              </a:spcAft>
              <a:buNone/>
            </a:pPr>
            <a:r>
              <a:rPr lang="en-US" dirty="0">
                <a:ea typeface="+mn-lt"/>
                <a:cs typeface="+mn-lt"/>
              </a:rPr>
              <a:t>        if(data&lt;</a:t>
            </a:r>
            <a:r>
              <a:rPr lang="en-US" dirty="0" err="1">
                <a:ea typeface="+mn-lt"/>
                <a:cs typeface="+mn-lt"/>
              </a:rPr>
              <a:t>root.data</a:t>
            </a:r>
            <a:r>
              <a:rPr lang="en-US" dirty="0">
                <a:ea typeface="+mn-lt"/>
                <a:cs typeface="+mn-lt"/>
              </a:rPr>
              <a:t>) </a:t>
            </a:r>
            <a:endParaRPr lang="en-US" dirty="0"/>
          </a:p>
          <a:p>
            <a:pPr marL="0" indent="0">
              <a:spcBef>
                <a:spcPts val="0"/>
              </a:spcBef>
              <a:spcAft>
                <a:spcPts val="100"/>
              </a:spcAft>
              <a:buNone/>
            </a:pPr>
            <a:r>
              <a:rPr lang="en-US" dirty="0">
                <a:ea typeface="+mn-lt"/>
                <a:cs typeface="+mn-lt"/>
              </a:rPr>
              <a:t>        {</a:t>
            </a:r>
            <a:endParaRPr lang="en-US" dirty="0"/>
          </a:p>
          <a:p>
            <a:pPr marL="0" indent="0">
              <a:spcBef>
                <a:spcPts val="0"/>
              </a:spcBef>
              <a:spcAft>
                <a:spcPts val="100"/>
              </a:spcAft>
              <a:buNone/>
            </a:pPr>
            <a:r>
              <a:rPr lang="en-US" dirty="0">
                <a:ea typeface="+mn-lt"/>
                <a:cs typeface="+mn-lt"/>
              </a:rPr>
              <a:t>            </a:t>
            </a:r>
            <a:r>
              <a:rPr lang="en-US" dirty="0" err="1">
                <a:ea typeface="+mn-lt"/>
                <a:cs typeface="+mn-lt"/>
              </a:rPr>
              <a:t>root.left</a:t>
            </a:r>
            <a:r>
              <a:rPr lang="en-US" dirty="0">
                <a:ea typeface="+mn-lt"/>
                <a:cs typeface="+mn-lt"/>
              </a:rPr>
              <a:t>=</a:t>
            </a:r>
            <a:r>
              <a:rPr lang="en-US" dirty="0" err="1">
                <a:ea typeface="+mn-lt"/>
                <a:cs typeface="+mn-lt"/>
              </a:rPr>
              <a:t>insertRec</a:t>
            </a:r>
            <a:r>
              <a:rPr lang="en-US" dirty="0">
                <a:ea typeface="+mn-lt"/>
                <a:cs typeface="+mn-lt"/>
              </a:rPr>
              <a:t>(</a:t>
            </a:r>
            <a:r>
              <a:rPr lang="en-US" dirty="0" err="1">
                <a:ea typeface="+mn-lt"/>
                <a:cs typeface="+mn-lt"/>
              </a:rPr>
              <a:t>root.left,data</a:t>
            </a:r>
            <a:r>
              <a:rPr lang="en-US" dirty="0">
                <a:ea typeface="+mn-lt"/>
                <a:cs typeface="+mn-lt"/>
              </a:rPr>
              <a:t>); </a:t>
            </a:r>
            <a:endParaRPr lang="en-US" dirty="0"/>
          </a:p>
          <a:p>
            <a:pPr marL="0" indent="0">
              <a:spcBef>
                <a:spcPts val="0"/>
              </a:spcBef>
              <a:spcAft>
                <a:spcPts val="100"/>
              </a:spcAft>
              <a:buNone/>
            </a:pPr>
            <a:r>
              <a:rPr lang="en-US" dirty="0">
                <a:ea typeface="+mn-lt"/>
                <a:cs typeface="+mn-lt"/>
              </a:rPr>
              <a:t>        }</a:t>
            </a:r>
            <a:endParaRPr lang="en-US" dirty="0"/>
          </a:p>
          <a:p>
            <a:pPr marL="0" indent="0">
              <a:spcBef>
                <a:spcPts val="0"/>
              </a:spcBef>
              <a:spcAft>
                <a:spcPts val="100"/>
              </a:spcAft>
              <a:buNone/>
            </a:pPr>
            <a:r>
              <a:rPr lang="en-US" dirty="0">
                <a:ea typeface="+mn-lt"/>
                <a:cs typeface="+mn-lt"/>
              </a:rPr>
              <a:t>        else if(data&gt;</a:t>
            </a:r>
            <a:r>
              <a:rPr lang="en-US" dirty="0" err="1">
                <a:ea typeface="+mn-lt"/>
                <a:cs typeface="+mn-lt"/>
              </a:rPr>
              <a:t>root.data</a:t>
            </a:r>
            <a:r>
              <a:rPr lang="en-US" dirty="0">
                <a:ea typeface="+mn-lt"/>
                <a:cs typeface="+mn-lt"/>
              </a:rPr>
              <a:t>) </a:t>
            </a:r>
            <a:endParaRPr lang="en-US" dirty="0"/>
          </a:p>
          <a:p>
            <a:pPr marL="0" indent="0">
              <a:spcBef>
                <a:spcPts val="0"/>
              </a:spcBef>
              <a:spcAft>
                <a:spcPts val="100"/>
              </a:spcAft>
              <a:buNone/>
            </a:pPr>
            <a:r>
              <a:rPr lang="en-US" dirty="0">
                <a:ea typeface="+mn-lt"/>
                <a:cs typeface="+mn-lt"/>
              </a:rPr>
              <a:t>        {</a:t>
            </a:r>
            <a:endParaRPr lang="en-US" dirty="0"/>
          </a:p>
          <a:p>
            <a:pPr marL="0" indent="0">
              <a:spcBef>
                <a:spcPts val="0"/>
              </a:spcBef>
              <a:spcAft>
                <a:spcPts val="100"/>
              </a:spcAft>
              <a:buNone/>
            </a:pPr>
            <a:r>
              <a:rPr lang="en-US" dirty="0">
                <a:ea typeface="+mn-lt"/>
                <a:cs typeface="+mn-lt"/>
              </a:rPr>
              <a:t>            </a:t>
            </a:r>
            <a:r>
              <a:rPr lang="en-US" dirty="0" err="1">
                <a:ea typeface="+mn-lt"/>
                <a:cs typeface="+mn-lt"/>
              </a:rPr>
              <a:t>root.right</a:t>
            </a:r>
            <a:r>
              <a:rPr lang="en-US" dirty="0">
                <a:ea typeface="+mn-lt"/>
                <a:cs typeface="+mn-lt"/>
              </a:rPr>
              <a:t>=</a:t>
            </a:r>
            <a:r>
              <a:rPr lang="en-US" dirty="0" err="1">
                <a:ea typeface="+mn-lt"/>
                <a:cs typeface="+mn-lt"/>
              </a:rPr>
              <a:t>insertRec</a:t>
            </a:r>
            <a:r>
              <a:rPr lang="en-US" dirty="0">
                <a:ea typeface="+mn-lt"/>
                <a:cs typeface="+mn-lt"/>
              </a:rPr>
              <a:t>(</a:t>
            </a:r>
            <a:r>
              <a:rPr lang="en-US" dirty="0" err="1">
                <a:ea typeface="+mn-lt"/>
                <a:cs typeface="+mn-lt"/>
              </a:rPr>
              <a:t>root.right,data</a:t>
            </a:r>
            <a:r>
              <a:rPr lang="en-US" dirty="0">
                <a:ea typeface="+mn-lt"/>
                <a:cs typeface="+mn-lt"/>
              </a:rPr>
              <a:t>); </a:t>
            </a:r>
            <a:endParaRPr lang="en-US" dirty="0"/>
          </a:p>
          <a:p>
            <a:pPr marL="0" indent="0">
              <a:spcBef>
                <a:spcPts val="0"/>
              </a:spcBef>
              <a:spcAft>
                <a:spcPts val="100"/>
              </a:spcAft>
              <a:buNone/>
            </a:pPr>
            <a:r>
              <a:rPr lang="en-US" dirty="0">
                <a:ea typeface="+mn-lt"/>
                <a:cs typeface="+mn-lt"/>
              </a:rPr>
              <a:t>        }</a:t>
            </a:r>
            <a:endParaRPr lang="en-US" dirty="0"/>
          </a:p>
          <a:p>
            <a:pPr marL="0" indent="0">
              <a:spcBef>
                <a:spcPts val="0"/>
              </a:spcBef>
              <a:spcAft>
                <a:spcPts val="100"/>
              </a:spcAft>
              <a:buNone/>
            </a:pPr>
            <a:r>
              <a:rPr lang="en-US" dirty="0">
                <a:ea typeface="+mn-lt"/>
                <a:cs typeface="+mn-lt"/>
              </a:rPr>
              <a:t>        return root;</a:t>
            </a:r>
            <a:endParaRPr lang="en-US" dirty="0"/>
          </a:p>
          <a:p>
            <a:pPr marL="0" indent="0">
              <a:spcBef>
                <a:spcPts val="0"/>
              </a:spcBef>
              <a:spcAft>
                <a:spcPts val="100"/>
              </a:spcAft>
              <a:buNone/>
            </a:pPr>
            <a:r>
              <a:rPr lang="en-US" dirty="0">
                <a:ea typeface="+mn-lt"/>
                <a:cs typeface="+mn-lt"/>
              </a:rPr>
              <a:t>}</a:t>
            </a:r>
            <a:endParaRPr lang="en-US" dirty="0"/>
          </a:p>
          <a:p>
            <a:pPr marL="0" indent="0">
              <a:spcBef>
                <a:spcPts val="0"/>
              </a:spcBef>
              <a:spcAft>
                <a:spcPts val="100"/>
              </a:spcAft>
              <a:buNone/>
            </a:pPr>
            <a:endParaRPr lang="en-US" dirty="0"/>
          </a:p>
          <a:p>
            <a:pPr marL="0" indent="0">
              <a:spcBef>
                <a:spcPts val="0"/>
              </a:spcBef>
              <a:spcAft>
                <a:spcPts val="100"/>
              </a:spcAft>
              <a:buNone/>
            </a:pPr>
            <a:endParaRPr lang="en-US" dirty="0"/>
          </a:p>
          <a:p>
            <a:pPr marL="305435" indent="-305435"/>
            <a:endParaRPr lang="en-US" dirty="0"/>
          </a:p>
        </p:txBody>
      </p:sp>
      <p:sp>
        <p:nvSpPr>
          <p:cNvPr id="3" name="TextBox 2">
            <a:extLst>
              <a:ext uri="{FF2B5EF4-FFF2-40B4-BE49-F238E27FC236}">
                <a16:creationId xmlns:a16="http://schemas.microsoft.com/office/drawing/2014/main" id="{027E28C6-5C9D-4326-92BA-D2660FA0EA03}"/>
              </a:ext>
            </a:extLst>
          </p:cNvPr>
          <p:cNvSpPr txBox="1"/>
          <p:nvPr/>
        </p:nvSpPr>
        <p:spPr>
          <a:xfrm>
            <a:off x="9019310" y="1840923"/>
            <a:ext cx="3037608" cy="4731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Aft>
                <a:spcPts val="100"/>
              </a:spcAft>
            </a:pPr>
            <a:r>
              <a:rPr lang="en-US" sz="1200" b="1" i="1" dirty="0">
                <a:ea typeface="+mn-lt"/>
                <a:cs typeface="+mn-lt"/>
              </a:rPr>
              <a:t>//in-order printing code snippet</a:t>
            </a:r>
            <a:endParaRPr lang="en-US" sz="1200" dirty="0">
              <a:ea typeface="+mn-lt"/>
              <a:cs typeface="+mn-lt"/>
            </a:endParaRPr>
          </a:p>
          <a:p>
            <a:pPr marL="305435" indent="-305435">
              <a:lnSpc>
                <a:spcPct val="120000"/>
              </a:lnSpc>
              <a:spcAft>
                <a:spcPts val="100"/>
              </a:spcAft>
            </a:pPr>
            <a:r>
              <a:rPr lang="en-US" sz="1200" dirty="0">
                <a:ea typeface="+mn-lt"/>
                <a:cs typeface="+mn-lt"/>
              </a:rPr>
              <a:t>public void </a:t>
            </a:r>
            <a:r>
              <a:rPr lang="en-US" sz="1200" dirty="0" err="1">
                <a:ea typeface="+mn-lt"/>
                <a:cs typeface="+mn-lt"/>
              </a:rPr>
              <a:t>inorder</a:t>
            </a:r>
            <a:r>
              <a:rPr lang="en-US" sz="1200" dirty="0">
                <a:ea typeface="+mn-lt"/>
                <a:cs typeface="+mn-lt"/>
              </a:rPr>
              <a:t>() </a:t>
            </a:r>
          </a:p>
          <a:p>
            <a:pPr marL="305435" indent="-305435">
              <a:lnSpc>
                <a:spcPct val="120000"/>
              </a:lnSpc>
              <a:spcAft>
                <a:spcPts val="100"/>
              </a:spcAft>
            </a:pPr>
            <a:r>
              <a:rPr lang="en-US" sz="1200" dirty="0">
                <a:ea typeface="+mn-lt"/>
                <a:cs typeface="+mn-lt"/>
              </a:rPr>
              <a:t>    { </a:t>
            </a:r>
          </a:p>
          <a:p>
            <a:pPr marL="305435" indent="-305435">
              <a:lnSpc>
                <a:spcPct val="120000"/>
              </a:lnSpc>
              <a:spcAft>
                <a:spcPts val="100"/>
              </a:spcAft>
            </a:pPr>
            <a:r>
              <a:rPr lang="en-US" sz="1200" dirty="0">
                <a:ea typeface="+mn-lt"/>
                <a:cs typeface="+mn-lt"/>
              </a:rPr>
              <a:t>        </a:t>
            </a:r>
            <a:r>
              <a:rPr lang="en-US" sz="1200" dirty="0" err="1">
                <a:ea typeface="+mn-lt"/>
                <a:cs typeface="+mn-lt"/>
              </a:rPr>
              <a:t>inorderRec</a:t>
            </a:r>
            <a:r>
              <a:rPr lang="en-US" sz="1200" dirty="0">
                <a:ea typeface="+mn-lt"/>
                <a:cs typeface="+mn-lt"/>
              </a:rPr>
              <a:t>(root); </a:t>
            </a:r>
          </a:p>
          <a:p>
            <a:pPr marL="305435" indent="-305435">
              <a:lnSpc>
                <a:spcPct val="120000"/>
              </a:lnSpc>
              <a:spcAft>
                <a:spcPts val="100"/>
              </a:spcAft>
            </a:pPr>
            <a:r>
              <a:rPr lang="en-US" sz="1200" dirty="0">
                <a:ea typeface="+mn-lt"/>
                <a:cs typeface="+mn-lt"/>
              </a:rPr>
              <a:t>    } </a:t>
            </a:r>
          </a:p>
          <a:p>
            <a:pPr marL="305435" indent="-305435">
              <a:lnSpc>
                <a:spcPct val="120000"/>
              </a:lnSpc>
              <a:spcAft>
                <a:spcPts val="100"/>
              </a:spcAft>
            </a:pPr>
            <a:r>
              <a:rPr lang="en-US" sz="1200" dirty="0">
                <a:ea typeface="+mn-lt"/>
                <a:cs typeface="+mn-lt"/>
              </a:rPr>
              <a:t>    public void clear()</a:t>
            </a:r>
          </a:p>
          <a:p>
            <a:pPr marL="305435" indent="-305435">
              <a:lnSpc>
                <a:spcPct val="120000"/>
              </a:lnSpc>
              <a:spcAft>
                <a:spcPts val="100"/>
              </a:spcAft>
            </a:pPr>
            <a:r>
              <a:rPr lang="en-US" sz="1200" dirty="0">
                <a:ea typeface="+mn-lt"/>
                <a:cs typeface="+mn-lt"/>
              </a:rPr>
              <a:t>    {</a:t>
            </a:r>
          </a:p>
          <a:p>
            <a:pPr marL="305435" indent="-305435">
              <a:lnSpc>
                <a:spcPct val="120000"/>
              </a:lnSpc>
              <a:spcAft>
                <a:spcPts val="100"/>
              </a:spcAft>
            </a:pPr>
            <a:r>
              <a:rPr lang="en-US" sz="1200" dirty="0">
                <a:ea typeface="+mn-lt"/>
                <a:cs typeface="+mn-lt"/>
              </a:rPr>
              <a:t>        s="";</a:t>
            </a:r>
          </a:p>
          <a:p>
            <a:pPr marL="305435" indent="-305435">
              <a:lnSpc>
                <a:spcPct val="120000"/>
              </a:lnSpc>
              <a:spcAft>
                <a:spcPts val="100"/>
              </a:spcAft>
            </a:pPr>
            <a:r>
              <a:rPr lang="en-US" sz="1200" dirty="0">
                <a:ea typeface="+mn-lt"/>
                <a:cs typeface="+mn-lt"/>
              </a:rPr>
              <a:t>    }</a:t>
            </a:r>
          </a:p>
          <a:p>
            <a:pPr marL="305435" indent="-305435">
              <a:lnSpc>
                <a:spcPct val="120000"/>
              </a:lnSpc>
              <a:spcAft>
                <a:spcPts val="100"/>
              </a:spcAft>
            </a:pPr>
            <a:r>
              <a:rPr lang="en-US" sz="1200" dirty="0">
                <a:ea typeface="+mn-lt"/>
                <a:cs typeface="+mn-lt"/>
              </a:rPr>
              <a:t>    public void </a:t>
            </a:r>
            <a:r>
              <a:rPr lang="en-US" sz="1200" dirty="0" err="1">
                <a:ea typeface="+mn-lt"/>
                <a:cs typeface="+mn-lt"/>
              </a:rPr>
              <a:t>inorderRec</a:t>
            </a:r>
            <a:r>
              <a:rPr lang="en-US" sz="1200" dirty="0">
                <a:ea typeface="+mn-lt"/>
                <a:cs typeface="+mn-lt"/>
              </a:rPr>
              <a:t>(Node root)</a:t>
            </a:r>
          </a:p>
          <a:p>
            <a:pPr marL="305435" indent="-305435">
              <a:lnSpc>
                <a:spcPct val="120000"/>
              </a:lnSpc>
              <a:spcAft>
                <a:spcPts val="100"/>
              </a:spcAft>
            </a:pPr>
            <a:r>
              <a:rPr lang="en-US" sz="1200" dirty="0">
                <a:ea typeface="+mn-lt"/>
                <a:cs typeface="+mn-lt"/>
              </a:rPr>
              <a:t>     { </a:t>
            </a:r>
          </a:p>
          <a:p>
            <a:pPr marL="305435" indent="-305435">
              <a:lnSpc>
                <a:spcPct val="120000"/>
              </a:lnSpc>
              <a:spcAft>
                <a:spcPts val="100"/>
              </a:spcAft>
            </a:pPr>
            <a:r>
              <a:rPr lang="en-US" sz="1200" dirty="0">
                <a:ea typeface="+mn-lt"/>
                <a:cs typeface="+mn-lt"/>
              </a:rPr>
              <a:t>        if(root!=null) </a:t>
            </a:r>
          </a:p>
          <a:p>
            <a:pPr marL="305435" indent="-305435">
              <a:lnSpc>
                <a:spcPct val="120000"/>
              </a:lnSpc>
              <a:spcAft>
                <a:spcPts val="100"/>
              </a:spcAft>
            </a:pPr>
            <a:r>
              <a:rPr lang="en-US" sz="1200" dirty="0">
                <a:ea typeface="+mn-lt"/>
                <a:cs typeface="+mn-lt"/>
              </a:rPr>
              <a:t>        { </a:t>
            </a:r>
          </a:p>
          <a:p>
            <a:pPr marL="305435" indent="-305435">
              <a:lnSpc>
                <a:spcPct val="120000"/>
              </a:lnSpc>
              <a:spcAft>
                <a:spcPts val="100"/>
              </a:spcAft>
            </a:pPr>
            <a:r>
              <a:rPr lang="en-US" sz="1200" dirty="0">
                <a:ea typeface="+mn-lt"/>
                <a:cs typeface="+mn-lt"/>
              </a:rPr>
              <a:t>            </a:t>
            </a:r>
          </a:p>
          <a:p>
            <a:pPr marL="305435" indent="-305435">
              <a:lnSpc>
                <a:spcPct val="120000"/>
              </a:lnSpc>
              <a:spcAft>
                <a:spcPts val="100"/>
              </a:spcAft>
            </a:pPr>
            <a:r>
              <a:rPr lang="en-US" sz="1200" dirty="0">
                <a:ea typeface="+mn-lt"/>
                <a:cs typeface="+mn-lt"/>
              </a:rPr>
              <a:t>            </a:t>
            </a:r>
            <a:r>
              <a:rPr lang="en-US" sz="1200" dirty="0" err="1">
                <a:ea typeface="+mn-lt"/>
                <a:cs typeface="+mn-lt"/>
              </a:rPr>
              <a:t>inorderRec</a:t>
            </a:r>
            <a:r>
              <a:rPr lang="en-US" sz="1200" dirty="0">
                <a:ea typeface="+mn-lt"/>
                <a:cs typeface="+mn-lt"/>
              </a:rPr>
              <a:t>(</a:t>
            </a:r>
            <a:r>
              <a:rPr lang="en-US" sz="1200" dirty="0" err="1">
                <a:ea typeface="+mn-lt"/>
                <a:cs typeface="+mn-lt"/>
              </a:rPr>
              <a:t>root.left</a:t>
            </a:r>
            <a:r>
              <a:rPr lang="en-US" sz="1200" dirty="0">
                <a:ea typeface="+mn-lt"/>
                <a:cs typeface="+mn-lt"/>
              </a:rPr>
              <a:t>); </a:t>
            </a:r>
          </a:p>
          <a:p>
            <a:pPr marL="305435" indent="-305435">
              <a:lnSpc>
                <a:spcPct val="120000"/>
              </a:lnSpc>
              <a:spcAft>
                <a:spcPts val="100"/>
              </a:spcAft>
            </a:pPr>
            <a:r>
              <a:rPr lang="en-US" sz="1200" dirty="0">
                <a:ea typeface="+mn-lt"/>
                <a:cs typeface="+mn-lt"/>
              </a:rPr>
              <a:t>            s=s+(</a:t>
            </a:r>
            <a:r>
              <a:rPr lang="en-US" sz="1200" dirty="0" err="1">
                <a:ea typeface="+mn-lt"/>
                <a:cs typeface="+mn-lt"/>
              </a:rPr>
              <a:t>Integer.toString</a:t>
            </a:r>
            <a:r>
              <a:rPr lang="en-US" sz="1200" dirty="0">
                <a:ea typeface="+mn-lt"/>
                <a:cs typeface="+mn-lt"/>
              </a:rPr>
              <a:t>(</a:t>
            </a:r>
            <a:r>
              <a:rPr lang="en-US" sz="1200" dirty="0" err="1">
                <a:ea typeface="+mn-lt"/>
                <a:cs typeface="+mn-lt"/>
              </a:rPr>
              <a:t>root.data</a:t>
            </a:r>
            <a:r>
              <a:rPr lang="en-US" sz="1200" dirty="0">
                <a:ea typeface="+mn-lt"/>
                <a:cs typeface="+mn-lt"/>
              </a:rPr>
              <a:t>)+" ");</a:t>
            </a:r>
          </a:p>
          <a:p>
            <a:pPr marL="305435" indent="-305435">
              <a:lnSpc>
                <a:spcPct val="120000"/>
              </a:lnSpc>
              <a:spcAft>
                <a:spcPts val="100"/>
              </a:spcAft>
            </a:pPr>
            <a:r>
              <a:rPr lang="en-US" sz="1200" dirty="0">
                <a:ea typeface="+mn-lt"/>
                <a:cs typeface="+mn-lt"/>
              </a:rPr>
              <a:t>            </a:t>
            </a:r>
            <a:r>
              <a:rPr lang="en-US" sz="1200" dirty="0" err="1">
                <a:ea typeface="+mn-lt"/>
                <a:cs typeface="+mn-lt"/>
              </a:rPr>
              <a:t>inorderRec</a:t>
            </a:r>
            <a:r>
              <a:rPr lang="en-US" sz="1200" dirty="0">
                <a:ea typeface="+mn-lt"/>
                <a:cs typeface="+mn-lt"/>
              </a:rPr>
              <a:t>(</a:t>
            </a:r>
            <a:r>
              <a:rPr lang="en-US" sz="1200" dirty="0" err="1">
                <a:ea typeface="+mn-lt"/>
                <a:cs typeface="+mn-lt"/>
              </a:rPr>
              <a:t>root.right</a:t>
            </a:r>
            <a:r>
              <a:rPr lang="en-US" sz="1200" dirty="0">
                <a:ea typeface="+mn-lt"/>
                <a:cs typeface="+mn-lt"/>
              </a:rPr>
              <a:t>); </a:t>
            </a:r>
          </a:p>
          <a:p>
            <a:pPr marL="305435" indent="-305435">
              <a:lnSpc>
                <a:spcPct val="120000"/>
              </a:lnSpc>
              <a:spcAft>
                <a:spcPts val="100"/>
              </a:spcAft>
            </a:pPr>
            <a:r>
              <a:rPr lang="en-US" sz="1200" dirty="0">
                <a:ea typeface="+mn-lt"/>
                <a:cs typeface="+mn-lt"/>
              </a:rPr>
              <a:t>        } </a:t>
            </a:r>
          </a:p>
          <a:p>
            <a:pPr marL="305435" indent="-305435">
              <a:lnSpc>
                <a:spcPct val="120000"/>
              </a:lnSpc>
              <a:spcAft>
                <a:spcPts val="100"/>
              </a:spcAft>
            </a:pPr>
            <a:r>
              <a:rPr lang="en-US" sz="1200" dirty="0">
                <a:ea typeface="+mn-lt"/>
                <a:cs typeface="+mn-lt"/>
              </a:rPr>
              <a:t>    }</a:t>
            </a:r>
          </a:p>
          <a:p>
            <a:pPr algn="l"/>
            <a:endParaRPr lang="en-US" sz="1200" dirty="0"/>
          </a:p>
        </p:txBody>
      </p:sp>
      <p:cxnSp>
        <p:nvCxnSpPr>
          <p:cNvPr id="7" name="Straight Arrow Connector 6">
            <a:extLst>
              <a:ext uri="{FF2B5EF4-FFF2-40B4-BE49-F238E27FC236}">
                <a16:creationId xmlns:a16="http://schemas.microsoft.com/office/drawing/2014/main" id="{8E89C013-E7D4-433F-958E-8FBDE3F7623D}"/>
              </a:ext>
            </a:extLst>
          </p:cNvPr>
          <p:cNvCxnSpPr/>
          <p:nvPr/>
        </p:nvCxnSpPr>
        <p:spPr>
          <a:xfrm flipH="1">
            <a:off x="8963890" y="1889412"/>
            <a:ext cx="17317" cy="4442113"/>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59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44F3F8-F326-4978-A6B1-11C8119F4AAF}"/>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1" kern="1200" cap="all">
                <a:latin typeface="+mj-lt"/>
                <a:ea typeface="+mj-ea"/>
                <a:cs typeface="+mj-cs"/>
              </a:rPr>
              <a:t>GUI Display</a:t>
            </a:r>
            <a:r>
              <a:rPr lang="en-US" sz="2800" b="1"/>
              <a:t> </a:t>
            </a:r>
            <a:r>
              <a:rPr lang="en-US" sz="2800" b="1">
                <a:ea typeface="+mj-lt"/>
                <a:cs typeface="+mj-lt"/>
              </a:rPr>
              <a:t>with code snippets</a:t>
            </a:r>
            <a:endParaRPr lang="en-US" sz="2800" b="1" kern="1200" cap="all">
              <a:latin typeface="+mj-lt"/>
            </a:endParaRP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map&#10;&#10;Description generated with high confidence">
            <a:extLst>
              <a:ext uri="{FF2B5EF4-FFF2-40B4-BE49-F238E27FC236}">
                <a16:creationId xmlns:a16="http://schemas.microsoft.com/office/drawing/2014/main" id="{433DC6F5-7B9E-44C7-B03D-1704D8BF4B38}"/>
              </a:ext>
            </a:extLst>
          </p:cNvPr>
          <p:cNvPicPr>
            <a:picLocks noGrp="1" noChangeAspect="1"/>
          </p:cNvPicPr>
          <p:nvPr>
            <p:ph sz="half" idx="1"/>
          </p:nvPr>
        </p:nvPicPr>
        <p:blipFill rotWithShape="1">
          <a:blip r:embed="rId2"/>
          <a:srcRect t="6356" r="-2" b="4971"/>
          <a:stretch/>
        </p:blipFill>
        <p:spPr>
          <a:xfrm>
            <a:off x="611392" y="2347105"/>
            <a:ext cx="5074920" cy="3712464"/>
          </a:xfrm>
          <a:prstGeom prst="rect">
            <a:avLst/>
          </a:prstGeom>
        </p:spPr>
      </p:pic>
      <p:sp>
        <p:nvSpPr>
          <p:cNvPr id="8" name="Content Placeholder 7">
            <a:extLst>
              <a:ext uri="{FF2B5EF4-FFF2-40B4-BE49-F238E27FC236}">
                <a16:creationId xmlns:a16="http://schemas.microsoft.com/office/drawing/2014/main" id="{C03F3B09-CD5A-4B6C-B3D2-56B61F585B61}"/>
              </a:ext>
            </a:extLst>
          </p:cNvPr>
          <p:cNvSpPr>
            <a:spLocks noGrp="1"/>
          </p:cNvSpPr>
          <p:nvPr>
            <p:ph sz="half" idx="2"/>
          </p:nvPr>
        </p:nvSpPr>
        <p:spPr/>
        <p:txBody>
          <a:bodyPr>
            <a:normAutofit/>
          </a:bodyPr>
          <a:lstStyle/>
          <a:p>
            <a:pPr marL="0" indent="0">
              <a:spcBef>
                <a:spcPts val="0"/>
              </a:spcBef>
              <a:spcAft>
                <a:spcPts val="100"/>
              </a:spcAft>
              <a:buNone/>
            </a:pPr>
            <a:r>
              <a:rPr lang="en-US" b="1" i="1" dirty="0">
                <a:ea typeface="+mn-lt"/>
                <a:cs typeface="+mn-lt"/>
              </a:rPr>
              <a:t>//New node formation code snippet</a:t>
            </a:r>
          </a:p>
          <a:p>
            <a:pPr marL="0" indent="0">
              <a:spcBef>
                <a:spcPts val="0"/>
              </a:spcBef>
              <a:spcAft>
                <a:spcPts val="100"/>
              </a:spcAft>
              <a:buNone/>
            </a:pPr>
            <a:r>
              <a:rPr lang="en-US" dirty="0">
                <a:ea typeface="+mn-lt"/>
                <a:cs typeface="+mn-lt"/>
              </a:rPr>
              <a:t>class Node </a:t>
            </a:r>
            <a:endParaRPr lang="en-US" dirty="0"/>
          </a:p>
          <a:p>
            <a:pPr marL="0" indent="0">
              <a:spcBef>
                <a:spcPts val="0"/>
              </a:spcBef>
              <a:spcAft>
                <a:spcPts val="100"/>
              </a:spcAft>
              <a:buNone/>
            </a:pPr>
            <a:r>
              <a:rPr lang="en-US" dirty="0">
                <a:ea typeface="+mn-lt"/>
                <a:cs typeface="+mn-lt"/>
              </a:rPr>
              <a:t>{ </a:t>
            </a:r>
            <a:endParaRPr lang="en-US" dirty="0"/>
          </a:p>
          <a:p>
            <a:pPr marL="0" indent="0">
              <a:spcBef>
                <a:spcPts val="0"/>
              </a:spcBef>
              <a:spcAft>
                <a:spcPts val="100"/>
              </a:spcAft>
              <a:buNone/>
            </a:pPr>
            <a:r>
              <a:rPr lang="en-US" dirty="0">
                <a:ea typeface="+mn-lt"/>
                <a:cs typeface="+mn-lt"/>
              </a:rPr>
              <a:t>    int data; </a:t>
            </a:r>
            <a:endParaRPr lang="en-US" dirty="0"/>
          </a:p>
          <a:p>
            <a:pPr marL="0" indent="0">
              <a:spcBef>
                <a:spcPts val="0"/>
              </a:spcBef>
              <a:spcAft>
                <a:spcPts val="100"/>
              </a:spcAft>
              <a:buNone/>
            </a:pPr>
            <a:r>
              <a:rPr lang="en-US" dirty="0">
                <a:ea typeface="+mn-lt"/>
                <a:cs typeface="+mn-lt"/>
              </a:rPr>
              <a:t>    Node left, right; </a:t>
            </a:r>
            <a:endParaRPr lang="en-US" dirty="0"/>
          </a:p>
          <a:p>
            <a:pPr marL="0" indent="0">
              <a:spcBef>
                <a:spcPts val="0"/>
              </a:spcBef>
              <a:spcAft>
                <a:spcPts val="100"/>
              </a:spcAft>
              <a:buNone/>
            </a:pPr>
            <a:r>
              <a:rPr lang="en-US" dirty="0">
                <a:ea typeface="+mn-lt"/>
                <a:cs typeface="+mn-lt"/>
              </a:rPr>
              <a:t>    public Node(int item) </a:t>
            </a:r>
            <a:endParaRPr lang="en-US" dirty="0"/>
          </a:p>
          <a:p>
            <a:pPr marL="0" indent="0">
              <a:spcBef>
                <a:spcPts val="0"/>
              </a:spcBef>
              <a:spcAft>
                <a:spcPts val="100"/>
              </a:spcAft>
              <a:buNone/>
            </a:pPr>
            <a:r>
              <a:rPr lang="en-US" dirty="0">
                <a:ea typeface="+mn-lt"/>
                <a:cs typeface="+mn-lt"/>
              </a:rPr>
              <a:t>    { </a:t>
            </a:r>
            <a:endParaRPr lang="en-US" dirty="0"/>
          </a:p>
          <a:p>
            <a:pPr marL="0" indent="0">
              <a:spcBef>
                <a:spcPts val="0"/>
              </a:spcBef>
              <a:spcAft>
                <a:spcPts val="100"/>
              </a:spcAft>
              <a:buNone/>
            </a:pPr>
            <a:r>
              <a:rPr lang="en-US" dirty="0">
                <a:ea typeface="+mn-lt"/>
                <a:cs typeface="+mn-lt"/>
              </a:rPr>
              <a:t>        data=item; </a:t>
            </a:r>
            <a:endParaRPr lang="en-US" dirty="0"/>
          </a:p>
          <a:p>
            <a:pPr marL="0" indent="0">
              <a:spcBef>
                <a:spcPts val="0"/>
              </a:spcBef>
              <a:spcAft>
                <a:spcPts val="100"/>
              </a:spcAft>
              <a:buNone/>
            </a:pPr>
            <a:r>
              <a:rPr lang="en-US" dirty="0">
                <a:ea typeface="+mn-lt"/>
                <a:cs typeface="+mn-lt"/>
              </a:rPr>
              <a:t>        left=right=null; </a:t>
            </a:r>
            <a:endParaRPr lang="en-US" dirty="0"/>
          </a:p>
          <a:p>
            <a:pPr marL="0" indent="0">
              <a:spcBef>
                <a:spcPts val="0"/>
              </a:spcBef>
              <a:spcAft>
                <a:spcPts val="100"/>
              </a:spcAft>
              <a:buNone/>
            </a:pPr>
            <a:r>
              <a:rPr lang="en-US" dirty="0">
                <a:ea typeface="+mn-lt"/>
                <a:cs typeface="+mn-lt"/>
              </a:rPr>
              <a:t>    } </a:t>
            </a:r>
            <a:endParaRPr lang="en-US" dirty="0"/>
          </a:p>
          <a:p>
            <a:pPr marL="0" indent="0">
              <a:spcBef>
                <a:spcPts val="0"/>
              </a:spcBef>
              <a:spcAft>
                <a:spcPts val="100"/>
              </a:spcAft>
              <a:buNone/>
            </a:pPr>
            <a:r>
              <a:rPr lang="en-US" dirty="0">
                <a:ea typeface="+mn-lt"/>
                <a:cs typeface="+mn-lt"/>
              </a:rPr>
              <a:t>}</a:t>
            </a:r>
            <a:endParaRPr lang="en-US" dirty="0"/>
          </a:p>
          <a:p>
            <a:pPr marL="0" indent="0">
              <a:spcBef>
                <a:spcPts val="0"/>
              </a:spcBef>
              <a:spcAft>
                <a:spcPts val="100"/>
              </a:spcAft>
              <a:buNone/>
            </a:pPr>
            <a:endParaRPr lang="en-US" dirty="0"/>
          </a:p>
        </p:txBody>
      </p:sp>
    </p:spTree>
    <p:extLst>
      <p:ext uri="{BB962C8B-B14F-4D97-AF65-F5344CB8AC3E}">
        <p14:creationId xmlns:p14="http://schemas.microsoft.com/office/powerpoint/2010/main" val="390253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0FF53A-BA8B-4BA4-8B3A-783C760FC6D6}"/>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1" kern="1200" cap="all">
                <a:latin typeface="+mj-lt"/>
                <a:ea typeface="+mj-ea"/>
                <a:cs typeface="+mj-cs"/>
              </a:rPr>
              <a:t>GUI display</a:t>
            </a:r>
            <a:r>
              <a:rPr lang="en-US" sz="2800" b="1"/>
              <a:t> </a:t>
            </a:r>
            <a:r>
              <a:rPr lang="en-US" sz="2800" b="1">
                <a:ea typeface="+mj-lt"/>
                <a:cs typeface="+mj-lt"/>
              </a:rPr>
              <a:t>with code snippets</a:t>
            </a:r>
            <a:endParaRPr lang="en-US" sz="2800" b="1" kern="1200" cap="all">
              <a:latin typeface="+mj-lt"/>
            </a:endParaRP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text on a black background&#10;&#10;Description generated with high confidence">
            <a:extLst>
              <a:ext uri="{FF2B5EF4-FFF2-40B4-BE49-F238E27FC236}">
                <a16:creationId xmlns:a16="http://schemas.microsoft.com/office/drawing/2014/main" id="{21E98CEA-2C84-4012-B9DE-825B5F4152FE}"/>
              </a:ext>
            </a:extLst>
          </p:cNvPr>
          <p:cNvPicPr>
            <a:picLocks noGrp="1" noChangeAspect="1"/>
          </p:cNvPicPr>
          <p:nvPr>
            <p:ph sz="half" idx="1"/>
          </p:nvPr>
        </p:nvPicPr>
        <p:blipFill rotWithShape="1">
          <a:blip r:embed="rId2"/>
          <a:srcRect t="13172" r="-2" b="-2"/>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ABB3D65F-0385-4057-BD00-C0EBDEFC6878}"/>
              </a:ext>
            </a:extLst>
          </p:cNvPr>
          <p:cNvSpPr>
            <a:spLocks noGrp="1"/>
          </p:cNvSpPr>
          <p:nvPr>
            <p:ph sz="half" idx="2"/>
          </p:nvPr>
        </p:nvSpPr>
        <p:spPr>
          <a:xfrm>
            <a:off x="6340830" y="2011820"/>
            <a:ext cx="5269977" cy="4751506"/>
          </a:xfrm>
        </p:spPr>
        <p:txBody>
          <a:bodyPr vert="horz" lIns="91440" tIns="45720" rIns="91440" bIns="45720" rtlCol="0" anchor="ctr">
            <a:noAutofit/>
          </a:bodyPr>
          <a:lstStyle/>
          <a:p>
            <a:pPr marL="0" indent="0">
              <a:spcBef>
                <a:spcPts val="0"/>
              </a:spcBef>
              <a:spcAft>
                <a:spcPts val="100"/>
              </a:spcAft>
              <a:buNone/>
            </a:pPr>
            <a:r>
              <a:rPr lang="en-US" sz="950" b="1" i="1" dirty="0">
                <a:ea typeface="+mn-lt"/>
                <a:cs typeface="+mn-lt"/>
              </a:rPr>
              <a:t>//Tree and in-order traversal </a:t>
            </a:r>
            <a:r>
              <a:rPr lang="en-US" sz="950" b="1" i="1" dirty="0" err="1">
                <a:ea typeface="+mn-lt"/>
                <a:cs typeface="+mn-lt"/>
              </a:rPr>
              <a:t>updation</a:t>
            </a:r>
            <a:r>
              <a:rPr lang="en-US" sz="950" b="1" i="1" dirty="0">
                <a:ea typeface="+mn-lt"/>
                <a:cs typeface="+mn-lt"/>
              </a:rPr>
              <a:t> code snippet</a:t>
            </a:r>
          </a:p>
          <a:p>
            <a:pPr marL="0" indent="0">
              <a:spcBef>
                <a:spcPts val="0"/>
              </a:spcBef>
              <a:spcAft>
                <a:spcPts val="100"/>
              </a:spcAft>
              <a:buNone/>
            </a:pPr>
            <a:r>
              <a:rPr lang="en-US" sz="950" dirty="0">
                <a:ea typeface="+mn-lt"/>
                <a:cs typeface="+mn-lt"/>
              </a:rPr>
              <a:t>void </a:t>
            </a:r>
            <a:r>
              <a:rPr lang="en-US" sz="950" dirty="0" err="1">
                <a:ea typeface="+mn-lt"/>
                <a:cs typeface="+mn-lt"/>
              </a:rPr>
              <a:t>upd_graph</a:t>
            </a:r>
            <a:r>
              <a:rPr lang="en-US" sz="950" dirty="0">
                <a:ea typeface="+mn-lt"/>
                <a:cs typeface="+mn-lt"/>
              </a:rPr>
              <a:t>(Node root, Object par, int x, int y)</a:t>
            </a:r>
            <a:endParaRPr lang="en-US" sz="95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if(</a:t>
            </a:r>
            <a:r>
              <a:rPr lang="en-US" sz="950" dirty="0" err="1">
                <a:ea typeface="+mn-lt"/>
                <a:cs typeface="+mn-lt"/>
              </a:rPr>
              <a:t>root.left</a:t>
            </a:r>
            <a:r>
              <a:rPr lang="en-US" sz="950" dirty="0">
                <a:ea typeface="+mn-lt"/>
                <a:cs typeface="+mn-lt"/>
              </a:rPr>
              <a:t>!=null &amp;&amp; </a:t>
            </a:r>
            <a:r>
              <a:rPr lang="en-US" sz="950" dirty="0" err="1">
                <a:ea typeface="+mn-lt"/>
                <a:cs typeface="+mn-lt"/>
              </a:rPr>
              <a:t>root.right</a:t>
            </a:r>
            <a:r>
              <a:rPr lang="en-US" sz="950" dirty="0">
                <a:ea typeface="+mn-lt"/>
                <a:cs typeface="+mn-lt"/>
              </a:rPr>
              <a:t>!=null)</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Object v1=</a:t>
            </a:r>
            <a:r>
              <a:rPr lang="en-US" sz="950" dirty="0" err="1">
                <a:ea typeface="+mn-lt"/>
                <a:cs typeface="+mn-lt"/>
              </a:rPr>
              <a:t>bst.insertVertex</a:t>
            </a:r>
            <a:r>
              <a:rPr lang="en-US" sz="950" dirty="0">
                <a:ea typeface="+mn-lt"/>
                <a:cs typeface="+mn-lt"/>
              </a:rPr>
              <a:t>(</a:t>
            </a:r>
            <a:r>
              <a:rPr lang="en-US" sz="950" dirty="0" err="1">
                <a:ea typeface="+mn-lt"/>
                <a:cs typeface="+mn-lt"/>
              </a:rPr>
              <a:t>parent,null,Integer.toString</a:t>
            </a:r>
            <a:r>
              <a:rPr lang="en-US" sz="950" dirty="0">
                <a:ea typeface="+mn-lt"/>
                <a:cs typeface="+mn-lt"/>
              </a:rPr>
              <a:t>(</a:t>
            </a:r>
            <a:r>
              <a:rPr lang="en-US" sz="950" dirty="0" err="1">
                <a:ea typeface="+mn-lt"/>
                <a:cs typeface="+mn-lt"/>
              </a:rPr>
              <a:t>root.left.data</a:t>
            </a:r>
            <a:r>
              <a:rPr lang="en-US" sz="950" dirty="0">
                <a:ea typeface="+mn-lt"/>
                <a:cs typeface="+mn-lt"/>
              </a:rPr>
              <a:t>),x-70,y+30,35,20);</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bst.insertEdge</a:t>
            </a:r>
            <a:r>
              <a:rPr lang="en-US" sz="950" dirty="0">
                <a:ea typeface="+mn-lt"/>
                <a:cs typeface="+mn-lt"/>
              </a:rPr>
              <a:t>(par,null,"",par,v1);</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upd_graph</a:t>
            </a:r>
            <a:r>
              <a:rPr lang="en-US" sz="950" dirty="0">
                <a:ea typeface="+mn-lt"/>
                <a:cs typeface="+mn-lt"/>
              </a:rPr>
              <a:t>(root.left,v1,x-70,y+30);</a:t>
            </a:r>
            <a:endParaRPr lang="en-US" sz="950" dirty="0"/>
          </a:p>
          <a:p>
            <a:pPr marL="0" indent="0">
              <a:spcBef>
                <a:spcPts val="0"/>
              </a:spcBef>
              <a:spcAft>
                <a:spcPts val="100"/>
              </a:spcAft>
              <a:buNone/>
            </a:pPr>
            <a:r>
              <a:rPr lang="en-US" sz="950" dirty="0">
                <a:ea typeface="+mn-lt"/>
                <a:cs typeface="+mn-lt"/>
              </a:rPr>
              <a:t>            Object v2=</a:t>
            </a:r>
            <a:r>
              <a:rPr lang="en-US" sz="950" dirty="0" err="1">
                <a:ea typeface="+mn-lt"/>
                <a:cs typeface="+mn-lt"/>
              </a:rPr>
              <a:t>bst.insertVertex</a:t>
            </a:r>
            <a:r>
              <a:rPr lang="en-US" sz="950" dirty="0">
                <a:ea typeface="+mn-lt"/>
                <a:cs typeface="+mn-lt"/>
              </a:rPr>
              <a:t>(</a:t>
            </a:r>
            <a:r>
              <a:rPr lang="en-US" sz="950" dirty="0" err="1">
                <a:ea typeface="+mn-lt"/>
                <a:cs typeface="+mn-lt"/>
              </a:rPr>
              <a:t>parent,null,Integer.toString</a:t>
            </a:r>
            <a:r>
              <a:rPr lang="en-US" sz="950" dirty="0">
                <a:ea typeface="+mn-lt"/>
                <a:cs typeface="+mn-lt"/>
              </a:rPr>
              <a:t>(</a:t>
            </a:r>
            <a:r>
              <a:rPr lang="en-US" sz="950" dirty="0" err="1">
                <a:ea typeface="+mn-lt"/>
                <a:cs typeface="+mn-lt"/>
              </a:rPr>
              <a:t>root.right.data</a:t>
            </a:r>
            <a:r>
              <a:rPr lang="en-US" sz="950" dirty="0">
                <a:ea typeface="+mn-lt"/>
                <a:cs typeface="+mn-lt"/>
              </a:rPr>
              <a:t>),x+50,y+30,35,20);</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bst.insertEdge</a:t>
            </a:r>
            <a:r>
              <a:rPr lang="en-US" sz="950" dirty="0">
                <a:ea typeface="+mn-lt"/>
                <a:cs typeface="+mn-lt"/>
              </a:rPr>
              <a:t>(par,null,"",par,v2);</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upd_graph</a:t>
            </a:r>
            <a:r>
              <a:rPr lang="en-US" sz="950" dirty="0">
                <a:ea typeface="+mn-lt"/>
                <a:cs typeface="+mn-lt"/>
              </a:rPr>
              <a:t>(root.right,v2,x+50,y+30);</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else if(</a:t>
            </a:r>
            <a:r>
              <a:rPr lang="en-US" sz="950" dirty="0" err="1">
                <a:ea typeface="+mn-lt"/>
                <a:cs typeface="+mn-lt"/>
              </a:rPr>
              <a:t>root.left</a:t>
            </a:r>
            <a:r>
              <a:rPr lang="en-US" sz="950" dirty="0">
                <a:ea typeface="+mn-lt"/>
                <a:cs typeface="+mn-lt"/>
              </a:rPr>
              <a:t>!=null)</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Object v1=</a:t>
            </a:r>
            <a:r>
              <a:rPr lang="en-US" sz="950" dirty="0" err="1">
                <a:ea typeface="+mn-lt"/>
                <a:cs typeface="+mn-lt"/>
              </a:rPr>
              <a:t>bst.insertVertex</a:t>
            </a:r>
            <a:r>
              <a:rPr lang="en-US" sz="950" dirty="0">
                <a:ea typeface="+mn-lt"/>
                <a:cs typeface="+mn-lt"/>
              </a:rPr>
              <a:t>(</a:t>
            </a:r>
            <a:r>
              <a:rPr lang="en-US" sz="950" dirty="0" err="1">
                <a:ea typeface="+mn-lt"/>
                <a:cs typeface="+mn-lt"/>
              </a:rPr>
              <a:t>parent,null,Integer.toString</a:t>
            </a:r>
            <a:r>
              <a:rPr lang="en-US" sz="950" dirty="0">
                <a:ea typeface="+mn-lt"/>
                <a:cs typeface="+mn-lt"/>
              </a:rPr>
              <a:t>(</a:t>
            </a:r>
            <a:r>
              <a:rPr lang="en-US" sz="950" dirty="0" err="1">
                <a:ea typeface="+mn-lt"/>
                <a:cs typeface="+mn-lt"/>
              </a:rPr>
              <a:t>root.left.data</a:t>
            </a:r>
            <a:r>
              <a:rPr lang="en-US" sz="950" dirty="0">
                <a:ea typeface="+mn-lt"/>
                <a:cs typeface="+mn-lt"/>
              </a:rPr>
              <a:t>),x-70,y+30,35,20);</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bst.insertEdge</a:t>
            </a:r>
            <a:r>
              <a:rPr lang="en-US" sz="950" dirty="0">
                <a:ea typeface="+mn-lt"/>
                <a:cs typeface="+mn-lt"/>
              </a:rPr>
              <a:t>(</a:t>
            </a:r>
            <a:r>
              <a:rPr lang="en-US" sz="950" dirty="0" err="1">
                <a:ea typeface="+mn-lt"/>
                <a:cs typeface="+mn-lt"/>
              </a:rPr>
              <a:t>par,null,"",par</a:t>
            </a:r>
            <a:r>
              <a:rPr lang="en-US" sz="950" dirty="0">
                <a:ea typeface="+mn-lt"/>
                <a:cs typeface="+mn-lt"/>
              </a:rPr>
              <a:t>, v1);</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upd_graph</a:t>
            </a:r>
            <a:r>
              <a:rPr lang="en-US" sz="950" dirty="0">
                <a:ea typeface="+mn-lt"/>
                <a:cs typeface="+mn-lt"/>
              </a:rPr>
              <a:t>(root.left,v1,x-70,y+30);</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else if(</a:t>
            </a:r>
            <a:r>
              <a:rPr lang="en-US" sz="950" dirty="0" err="1">
                <a:ea typeface="+mn-lt"/>
                <a:cs typeface="+mn-lt"/>
              </a:rPr>
              <a:t>root.right</a:t>
            </a:r>
            <a:r>
              <a:rPr lang="en-US" sz="950" dirty="0">
                <a:ea typeface="+mn-lt"/>
                <a:cs typeface="+mn-lt"/>
              </a:rPr>
              <a:t>!=null)</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Object v2=</a:t>
            </a:r>
            <a:r>
              <a:rPr lang="en-US" sz="950" dirty="0" err="1">
                <a:ea typeface="+mn-lt"/>
                <a:cs typeface="+mn-lt"/>
              </a:rPr>
              <a:t>bst.insertVertex</a:t>
            </a:r>
            <a:r>
              <a:rPr lang="en-US" sz="950" dirty="0">
                <a:ea typeface="+mn-lt"/>
                <a:cs typeface="+mn-lt"/>
              </a:rPr>
              <a:t>(</a:t>
            </a:r>
            <a:r>
              <a:rPr lang="en-US" sz="950" dirty="0" err="1">
                <a:ea typeface="+mn-lt"/>
                <a:cs typeface="+mn-lt"/>
              </a:rPr>
              <a:t>parent,null,Integer.toString</a:t>
            </a:r>
            <a:r>
              <a:rPr lang="en-US" sz="950" dirty="0">
                <a:ea typeface="+mn-lt"/>
                <a:cs typeface="+mn-lt"/>
              </a:rPr>
              <a:t>(</a:t>
            </a:r>
            <a:r>
              <a:rPr lang="en-US" sz="950" dirty="0" err="1">
                <a:ea typeface="+mn-lt"/>
                <a:cs typeface="+mn-lt"/>
              </a:rPr>
              <a:t>root.right.data</a:t>
            </a:r>
            <a:r>
              <a:rPr lang="en-US" sz="950" dirty="0">
                <a:ea typeface="+mn-lt"/>
                <a:cs typeface="+mn-lt"/>
              </a:rPr>
              <a:t>),x+50,y+30,35,20);</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bst.insertEdge</a:t>
            </a:r>
            <a:r>
              <a:rPr lang="en-US" sz="950" dirty="0">
                <a:ea typeface="+mn-lt"/>
                <a:cs typeface="+mn-lt"/>
              </a:rPr>
              <a:t>(par,null,"",par,v2);</a:t>
            </a:r>
            <a:endParaRPr lang="en-US" sz="950" dirty="0"/>
          </a:p>
          <a:p>
            <a:pPr marL="0" indent="0">
              <a:spcBef>
                <a:spcPts val="0"/>
              </a:spcBef>
              <a:spcAft>
                <a:spcPts val="100"/>
              </a:spcAft>
              <a:buNone/>
            </a:pPr>
            <a:r>
              <a:rPr lang="en-US" sz="950" dirty="0">
                <a:ea typeface="+mn-lt"/>
                <a:cs typeface="+mn-lt"/>
              </a:rPr>
              <a:t>            </a:t>
            </a:r>
            <a:r>
              <a:rPr lang="en-US" sz="950" dirty="0" err="1">
                <a:ea typeface="+mn-lt"/>
                <a:cs typeface="+mn-lt"/>
              </a:rPr>
              <a:t>upd_graph</a:t>
            </a:r>
            <a:r>
              <a:rPr lang="en-US" sz="950" dirty="0">
                <a:ea typeface="+mn-lt"/>
                <a:cs typeface="+mn-lt"/>
              </a:rPr>
              <a:t>(root.right,v2,x+70,y+30);</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r>
              <a:rPr lang="en-US" sz="950" dirty="0">
                <a:ea typeface="+mn-lt"/>
                <a:cs typeface="+mn-lt"/>
              </a:rPr>
              <a:t>    }</a:t>
            </a:r>
            <a:endParaRPr lang="en-US" sz="950" dirty="0"/>
          </a:p>
          <a:p>
            <a:pPr marL="0" indent="0">
              <a:spcBef>
                <a:spcPts val="0"/>
              </a:spcBef>
              <a:spcAft>
                <a:spcPts val="100"/>
              </a:spcAft>
              <a:buNone/>
            </a:pPr>
            <a:endParaRPr lang="en-US" dirty="0"/>
          </a:p>
        </p:txBody>
      </p:sp>
    </p:spTree>
    <p:extLst>
      <p:ext uri="{BB962C8B-B14F-4D97-AF65-F5344CB8AC3E}">
        <p14:creationId xmlns:p14="http://schemas.microsoft.com/office/powerpoint/2010/main" val="196521055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428</Words>
  <Application>Microsoft Office PowerPoint</Application>
  <PresentationFormat>Widescreen</PresentationFormat>
  <Paragraphs>174</Paragraphs>
  <Slides>17</Slides>
  <Notes>0</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In-order BST Traversal</vt:lpstr>
      <vt:lpstr>Index</vt:lpstr>
      <vt:lpstr>Prerequisites</vt:lpstr>
      <vt:lpstr>About the project</vt:lpstr>
      <vt:lpstr>Technicalities of the project</vt:lpstr>
      <vt:lpstr>GUI Display with code snippets</vt:lpstr>
      <vt:lpstr>GUI Display with code snippets</vt:lpstr>
      <vt:lpstr>GUI Display with code snippets</vt:lpstr>
      <vt:lpstr>GUI display with code snippets</vt:lpstr>
      <vt:lpstr>Working model of our gui</vt:lpstr>
      <vt:lpstr>Classes and interfaces</vt:lpstr>
      <vt:lpstr>Insight to some methods used</vt:lpstr>
      <vt:lpstr>Exception handling</vt:lpstr>
      <vt:lpstr>Exception handling code snippets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805</cp:revision>
  <dcterms:created xsi:type="dcterms:W3CDTF">2020-05-23T05:52:09Z</dcterms:created>
  <dcterms:modified xsi:type="dcterms:W3CDTF">2020-05-23T10:55:55Z</dcterms:modified>
</cp:coreProperties>
</file>