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5" r:id="rId13"/>
    <p:sldId id="266" r:id="rId14"/>
    <p:sldId id="264" r:id="rId15"/>
    <p:sldId id="271" r:id="rId16"/>
    <p:sldId id="272" r:id="rId17"/>
    <p:sldId id="273" r:id="rId18"/>
    <p:sldId id="269"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947A8C-DBB6-4ACF-8C2B-507983304247}"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ADBFEE-E9C3-4791-B4B3-47FEE951D33D}" type="slidenum">
              <a:rPr lang="en-IN" smtClean="0"/>
              <a:t>‹#›</a:t>
            </a:fld>
            <a:endParaRPr lang="en-IN"/>
          </a:p>
        </p:txBody>
      </p:sp>
    </p:spTree>
    <p:extLst>
      <p:ext uri="{BB962C8B-B14F-4D97-AF65-F5344CB8AC3E}">
        <p14:creationId xmlns:p14="http://schemas.microsoft.com/office/powerpoint/2010/main" val="930522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47A8C-DBB6-4ACF-8C2B-507983304247}"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ADBFEE-E9C3-4791-B4B3-47FEE951D33D}" type="slidenum">
              <a:rPr lang="en-IN" smtClean="0"/>
              <a:t>‹#›</a:t>
            </a:fld>
            <a:endParaRPr lang="en-IN"/>
          </a:p>
        </p:txBody>
      </p:sp>
    </p:spTree>
    <p:extLst>
      <p:ext uri="{BB962C8B-B14F-4D97-AF65-F5344CB8AC3E}">
        <p14:creationId xmlns:p14="http://schemas.microsoft.com/office/powerpoint/2010/main" val="590109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47A8C-DBB6-4ACF-8C2B-507983304247}"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ADBFEE-E9C3-4791-B4B3-47FEE951D33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2606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47A8C-DBB6-4ACF-8C2B-507983304247}"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ADBFEE-E9C3-4791-B4B3-47FEE951D33D}" type="slidenum">
              <a:rPr lang="en-IN" smtClean="0"/>
              <a:t>‹#›</a:t>
            </a:fld>
            <a:endParaRPr lang="en-IN"/>
          </a:p>
        </p:txBody>
      </p:sp>
    </p:spTree>
    <p:extLst>
      <p:ext uri="{BB962C8B-B14F-4D97-AF65-F5344CB8AC3E}">
        <p14:creationId xmlns:p14="http://schemas.microsoft.com/office/powerpoint/2010/main" val="7029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47A8C-DBB6-4ACF-8C2B-507983304247}"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ADBFEE-E9C3-4791-B4B3-47FEE951D33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0324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47A8C-DBB6-4ACF-8C2B-507983304247}"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ADBFEE-E9C3-4791-B4B3-47FEE951D33D}" type="slidenum">
              <a:rPr lang="en-IN" smtClean="0"/>
              <a:t>‹#›</a:t>
            </a:fld>
            <a:endParaRPr lang="en-IN"/>
          </a:p>
        </p:txBody>
      </p:sp>
    </p:spTree>
    <p:extLst>
      <p:ext uri="{BB962C8B-B14F-4D97-AF65-F5344CB8AC3E}">
        <p14:creationId xmlns:p14="http://schemas.microsoft.com/office/powerpoint/2010/main" val="3231254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947A8C-DBB6-4ACF-8C2B-507983304247}"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ADBFEE-E9C3-4791-B4B3-47FEE951D33D}" type="slidenum">
              <a:rPr lang="en-IN" smtClean="0"/>
              <a:t>‹#›</a:t>
            </a:fld>
            <a:endParaRPr lang="en-IN"/>
          </a:p>
        </p:txBody>
      </p:sp>
    </p:spTree>
    <p:extLst>
      <p:ext uri="{BB962C8B-B14F-4D97-AF65-F5344CB8AC3E}">
        <p14:creationId xmlns:p14="http://schemas.microsoft.com/office/powerpoint/2010/main" val="815353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947A8C-DBB6-4ACF-8C2B-507983304247}"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ADBFEE-E9C3-4791-B4B3-47FEE951D33D}" type="slidenum">
              <a:rPr lang="en-IN" smtClean="0"/>
              <a:t>‹#›</a:t>
            </a:fld>
            <a:endParaRPr lang="en-IN"/>
          </a:p>
        </p:txBody>
      </p:sp>
    </p:spTree>
    <p:extLst>
      <p:ext uri="{BB962C8B-B14F-4D97-AF65-F5344CB8AC3E}">
        <p14:creationId xmlns:p14="http://schemas.microsoft.com/office/powerpoint/2010/main" val="146731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947A8C-DBB6-4ACF-8C2B-507983304247}"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ADBFEE-E9C3-4791-B4B3-47FEE951D33D}" type="slidenum">
              <a:rPr lang="en-IN" smtClean="0"/>
              <a:t>‹#›</a:t>
            </a:fld>
            <a:endParaRPr lang="en-IN"/>
          </a:p>
        </p:txBody>
      </p:sp>
    </p:spTree>
    <p:extLst>
      <p:ext uri="{BB962C8B-B14F-4D97-AF65-F5344CB8AC3E}">
        <p14:creationId xmlns:p14="http://schemas.microsoft.com/office/powerpoint/2010/main" val="62792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47A8C-DBB6-4ACF-8C2B-507983304247}" type="datetimeFigureOut">
              <a:rPr lang="en-IN" smtClean="0"/>
              <a:t>15-12-2020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ADBFEE-E9C3-4791-B4B3-47FEE951D33D}" type="slidenum">
              <a:rPr lang="en-IN" smtClean="0"/>
              <a:t>‹#›</a:t>
            </a:fld>
            <a:endParaRPr lang="en-IN"/>
          </a:p>
        </p:txBody>
      </p:sp>
    </p:spTree>
    <p:extLst>
      <p:ext uri="{BB962C8B-B14F-4D97-AF65-F5344CB8AC3E}">
        <p14:creationId xmlns:p14="http://schemas.microsoft.com/office/powerpoint/2010/main" val="125551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947A8C-DBB6-4ACF-8C2B-507983304247}" type="datetimeFigureOut">
              <a:rPr lang="en-IN" smtClean="0"/>
              <a:t>15-12-2020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ADBFEE-E9C3-4791-B4B3-47FEE951D33D}" type="slidenum">
              <a:rPr lang="en-IN" smtClean="0"/>
              <a:t>‹#›</a:t>
            </a:fld>
            <a:endParaRPr lang="en-IN"/>
          </a:p>
        </p:txBody>
      </p:sp>
    </p:spTree>
    <p:extLst>
      <p:ext uri="{BB962C8B-B14F-4D97-AF65-F5344CB8AC3E}">
        <p14:creationId xmlns:p14="http://schemas.microsoft.com/office/powerpoint/2010/main" val="371205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947A8C-DBB6-4ACF-8C2B-507983304247}" type="datetimeFigureOut">
              <a:rPr lang="en-IN" smtClean="0"/>
              <a:t>15-12-2020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ADBFEE-E9C3-4791-B4B3-47FEE951D33D}" type="slidenum">
              <a:rPr lang="en-IN" smtClean="0"/>
              <a:t>‹#›</a:t>
            </a:fld>
            <a:endParaRPr lang="en-IN"/>
          </a:p>
        </p:txBody>
      </p:sp>
    </p:spTree>
    <p:extLst>
      <p:ext uri="{BB962C8B-B14F-4D97-AF65-F5344CB8AC3E}">
        <p14:creationId xmlns:p14="http://schemas.microsoft.com/office/powerpoint/2010/main" val="136615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947A8C-DBB6-4ACF-8C2B-507983304247}" type="datetimeFigureOut">
              <a:rPr lang="en-IN" smtClean="0"/>
              <a:t>15-12-2020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ADBFEE-E9C3-4791-B4B3-47FEE951D33D}" type="slidenum">
              <a:rPr lang="en-IN" smtClean="0"/>
              <a:t>‹#›</a:t>
            </a:fld>
            <a:endParaRPr lang="en-IN"/>
          </a:p>
        </p:txBody>
      </p:sp>
    </p:spTree>
    <p:extLst>
      <p:ext uri="{BB962C8B-B14F-4D97-AF65-F5344CB8AC3E}">
        <p14:creationId xmlns:p14="http://schemas.microsoft.com/office/powerpoint/2010/main" val="3527395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47A8C-DBB6-4ACF-8C2B-507983304247}" type="datetimeFigureOut">
              <a:rPr lang="en-IN" smtClean="0"/>
              <a:t>15-12-2020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ADBFEE-E9C3-4791-B4B3-47FEE951D33D}" type="slidenum">
              <a:rPr lang="en-IN" smtClean="0"/>
              <a:t>‹#›</a:t>
            </a:fld>
            <a:endParaRPr lang="en-IN"/>
          </a:p>
        </p:txBody>
      </p:sp>
    </p:spTree>
    <p:extLst>
      <p:ext uri="{BB962C8B-B14F-4D97-AF65-F5344CB8AC3E}">
        <p14:creationId xmlns:p14="http://schemas.microsoft.com/office/powerpoint/2010/main" val="80592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947A8C-DBB6-4ACF-8C2B-507983304247}" type="datetimeFigureOut">
              <a:rPr lang="en-IN" smtClean="0"/>
              <a:t>15-12-2020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ADBFEE-E9C3-4791-B4B3-47FEE951D33D}" type="slidenum">
              <a:rPr lang="en-IN" smtClean="0"/>
              <a:t>‹#›</a:t>
            </a:fld>
            <a:endParaRPr lang="en-IN"/>
          </a:p>
        </p:txBody>
      </p:sp>
    </p:spTree>
    <p:extLst>
      <p:ext uri="{BB962C8B-B14F-4D97-AF65-F5344CB8AC3E}">
        <p14:creationId xmlns:p14="http://schemas.microsoft.com/office/powerpoint/2010/main" val="4159692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947A8C-DBB6-4ACF-8C2B-507983304247}" type="datetimeFigureOut">
              <a:rPr lang="en-IN" smtClean="0"/>
              <a:t>15-12-2020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ADBFEE-E9C3-4791-B4B3-47FEE951D33D}" type="slidenum">
              <a:rPr lang="en-IN" smtClean="0"/>
              <a:t>‹#›</a:t>
            </a:fld>
            <a:endParaRPr lang="en-IN"/>
          </a:p>
        </p:txBody>
      </p:sp>
    </p:spTree>
    <p:extLst>
      <p:ext uri="{BB962C8B-B14F-4D97-AF65-F5344CB8AC3E}">
        <p14:creationId xmlns:p14="http://schemas.microsoft.com/office/powerpoint/2010/main" val="2128059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947A8C-DBB6-4ACF-8C2B-507983304247}" type="datetimeFigureOut">
              <a:rPr lang="en-IN" smtClean="0"/>
              <a:t>15-12-2020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ADBFEE-E9C3-4791-B4B3-47FEE951D33D}" type="slidenum">
              <a:rPr lang="en-IN" smtClean="0"/>
              <a:t>‹#›</a:t>
            </a:fld>
            <a:endParaRPr lang="en-IN"/>
          </a:p>
        </p:txBody>
      </p:sp>
    </p:spTree>
    <p:extLst>
      <p:ext uri="{BB962C8B-B14F-4D97-AF65-F5344CB8AC3E}">
        <p14:creationId xmlns:p14="http://schemas.microsoft.com/office/powerpoint/2010/main" val="818504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BFB5-E680-4139-9ED1-AB41BB7F9539}"/>
              </a:ext>
            </a:extLst>
          </p:cNvPr>
          <p:cNvSpPr>
            <a:spLocks noGrp="1"/>
          </p:cNvSpPr>
          <p:nvPr>
            <p:ph type="ctrTitle"/>
          </p:nvPr>
        </p:nvSpPr>
        <p:spPr/>
        <p:txBody>
          <a:bodyPr/>
          <a:lstStyle/>
          <a:p>
            <a:r>
              <a:rPr lang="en-IN" sz="6000" dirty="0"/>
              <a:t>Exchange Rate</a:t>
            </a:r>
          </a:p>
        </p:txBody>
      </p:sp>
      <p:sp>
        <p:nvSpPr>
          <p:cNvPr id="3" name="Subtitle 2">
            <a:extLst>
              <a:ext uri="{FF2B5EF4-FFF2-40B4-BE49-F238E27FC236}">
                <a16:creationId xmlns:a16="http://schemas.microsoft.com/office/drawing/2014/main" id="{16ADA71D-4E5D-4DAE-83C6-B2D4E8477B69}"/>
              </a:ext>
            </a:extLst>
          </p:cNvPr>
          <p:cNvSpPr>
            <a:spLocks noGrp="1"/>
          </p:cNvSpPr>
          <p:nvPr>
            <p:ph type="subTitle" idx="1"/>
          </p:nvPr>
        </p:nvSpPr>
        <p:spPr/>
        <p:txBody>
          <a:bodyPr>
            <a:normAutofit/>
          </a:bodyPr>
          <a:lstStyle/>
          <a:p>
            <a:r>
              <a:rPr lang="en-IN" sz="2400" dirty="0"/>
              <a:t>Gopal Maliwal</a:t>
            </a:r>
          </a:p>
        </p:txBody>
      </p:sp>
    </p:spTree>
    <p:extLst>
      <p:ext uri="{BB962C8B-B14F-4D97-AF65-F5344CB8AC3E}">
        <p14:creationId xmlns:p14="http://schemas.microsoft.com/office/powerpoint/2010/main" val="1826165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A56-93C5-4C5F-A991-845064C32F60}"/>
              </a:ext>
            </a:extLst>
          </p:cNvPr>
          <p:cNvSpPr>
            <a:spLocks noGrp="1"/>
          </p:cNvSpPr>
          <p:nvPr>
            <p:ph type="title"/>
          </p:nvPr>
        </p:nvSpPr>
        <p:spPr/>
        <p:txBody>
          <a:bodyPr/>
          <a:lstStyle/>
          <a:p>
            <a:r>
              <a:rPr lang="en-IN" u="sng" dirty="0"/>
              <a:t>Supply of foreign currency is created in following ways:</a:t>
            </a:r>
          </a:p>
        </p:txBody>
      </p:sp>
      <p:sp>
        <p:nvSpPr>
          <p:cNvPr id="3" name="Content Placeholder 2">
            <a:extLst>
              <a:ext uri="{FF2B5EF4-FFF2-40B4-BE49-F238E27FC236}">
                <a16:creationId xmlns:a16="http://schemas.microsoft.com/office/drawing/2014/main" id="{48F9C72B-81CB-45B1-8B22-0638185B3749}"/>
              </a:ext>
            </a:extLst>
          </p:cNvPr>
          <p:cNvSpPr>
            <a:spLocks noGrp="1"/>
          </p:cNvSpPr>
          <p:nvPr>
            <p:ph idx="1"/>
          </p:nvPr>
        </p:nvSpPr>
        <p:spPr/>
        <p:txBody>
          <a:bodyPr>
            <a:normAutofit/>
          </a:bodyPr>
          <a:lstStyle/>
          <a:p>
            <a:pPr marL="571500" indent="-571500" algn="just">
              <a:buAutoNum type="romanLcParenBoth"/>
            </a:pPr>
            <a:r>
              <a:rPr lang="en-US" sz="2400" b="0" i="0" dirty="0">
                <a:solidFill>
                  <a:srgbClr val="000000"/>
                </a:solidFill>
                <a:effectLst/>
                <a:latin typeface="Lato"/>
              </a:rPr>
              <a:t>Indian </a:t>
            </a:r>
            <a:r>
              <a:rPr lang="en-US" sz="2400" dirty="0">
                <a:solidFill>
                  <a:srgbClr val="000000"/>
                </a:solidFill>
                <a:latin typeface="Lato"/>
              </a:rPr>
              <a:t>Exporters sells</a:t>
            </a:r>
            <a:r>
              <a:rPr lang="en-US" sz="2400" b="0" i="0" dirty="0">
                <a:solidFill>
                  <a:srgbClr val="000000"/>
                </a:solidFill>
                <a:effectLst/>
                <a:latin typeface="Lato"/>
              </a:rPr>
              <a:t> to goods to USA receives payment in dollars.</a:t>
            </a:r>
          </a:p>
          <a:p>
            <a:pPr marL="571500" indent="-571500" algn="just">
              <a:buAutoNum type="romanLcParenBoth"/>
            </a:pPr>
            <a:r>
              <a:rPr lang="en-US" sz="2400" b="0" i="0" dirty="0">
                <a:solidFill>
                  <a:srgbClr val="000000"/>
                </a:solidFill>
                <a:effectLst/>
                <a:latin typeface="Lato"/>
              </a:rPr>
              <a:t>Residents of India who provide services to foreign companies are paid in non rupee currency. When they want to spend in India they convert their income into Indian rupees, providing India with supply of foreign exchange. </a:t>
            </a:r>
            <a:endParaRPr lang="en-US" sz="2400" i="0" dirty="0">
              <a:solidFill>
                <a:srgbClr val="000000"/>
              </a:solidFill>
              <a:latin typeface="Lato"/>
            </a:endParaRPr>
          </a:p>
          <a:p>
            <a:pPr marL="571500" indent="-571500" algn="just">
              <a:buAutoNum type="romanLcParenBoth"/>
            </a:pPr>
            <a:r>
              <a:rPr lang="en-US" sz="2400" b="0" dirty="0">
                <a:solidFill>
                  <a:srgbClr val="000000"/>
                </a:solidFill>
                <a:effectLst/>
                <a:latin typeface="Lato"/>
              </a:rPr>
              <a:t> Indian companies that set up production outside India will send profits to India in dollar terms, which is part of supply of dollars.</a:t>
            </a:r>
            <a:endParaRPr lang="en-US" sz="2400" b="0" i="0" dirty="0">
              <a:solidFill>
                <a:srgbClr val="000000"/>
              </a:solidFill>
              <a:effectLst/>
              <a:latin typeface="Lato"/>
            </a:endParaRPr>
          </a:p>
        </p:txBody>
      </p:sp>
    </p:spTree>
    <p:extLst>
      <p:ext uri="{BB962C8B-B14F-4D97-AF65-F5344CB8AC3E}">
        <p14:creationId xmlns:p14="http://schemas.microsoft.com/office/powerpoint/2010/main" val="1973405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11420A-5E09-421F-A114-05C60231307F}"/>
              </a:ext>
            </a:extLst>
          </p:cNvPr>
          <p:cNvSpPr>
            <a:spLocks noGrp="1"/>
          </p:cNvSpPr>
          <p:nvPr>
            <p:ph idx="1"/>
          </p:nvPr>
        </p:nvSpPr>
        <p:spPr>
          <a:xfrm>
            <a:off x="838200" y="772731"/>
            <a:ext cx="8692166" cy="5404231"/>
          </a:xfrm>
        </p:spPr>
        <p:txBody>
          <a:bodyPr>
            <a:normAutofit/>
          </a:bodyPr>
          <a:lstStyle/>
          <a:p>
            <a:pPr marL="0" indent="0" algn="just">
              <a:buNone/>
            </a:pPr>
            <a:r>
              <a:rPr lang="en-US" sz="2400" b="1" i="0" dirty="0">
                <a:solidFill>
                  <a:srgbClr val="92D050"/>
                </a:solidFill>
                <a:effectLst/>
                <a:latin typeface="Lato"/>
              </a:rPr>
              <a:t>(iv) </a:t>
            </a:r>
            <a:r>
              <a:rPr lang="en-US" sz="2400" b="0" i="0" dirty="0">
                <a:solidFill>
                  <a:srgbClr val="000000"/>
                </a:solidFill>
                <a:effectLst/>
                <a:latin typeface="Lato"/>
              </a:rPr>
              <a:t>If </a:t>
            </a:r>
            <a:r>
              <a:rPr lang="en-US" sz="2400" dirty="0">
                <a:solidFill>
                  <a:srgbClr val="000000"/>
                </a:solidFill>
                <a:latin typeface="Lato"/>
              </a:rPr>
              <a:t>foreign </a:t>
            </a:r>
            <a:r>
              <a:rPr lang="en-US" sz="2400" b="0" i="0" dirty="0">
                <a:solidFill>
                  <a:srgbClr val="000000"/>
                </a:solidFill>
                <a:effectLst/>
                <a:latin typeface="Lato"/>
              </a:rPr>
              <a:t>parents want to send money to their children studying in the India, </a:t>
            </a:r>
            <a:r>
              <a:rPr lang="en-US" sz="2400" dirty="0">
                <a:solidFill>
                  <a:srgbClr val="000000"/>
                </a:solidFill>
                <a:latin typeface="Lato"/>
              </a:rPr>
              <a:t>they </a:t>
            </a:r>
            <a:r>
              <a:rPr lang="en-US" sz="2400" b="0" i="0" dirty="0">
                <a:solidFill>
                  <a:srgbClr val="000000"/>
                </a:solidFill>
                <a:effectLst/>
                <a:latin typeface="Lato"/>
              </a:rPr>
              <a:t>need to conver</a:t>
            </a:r>
            <a:r>
              <a:rPr lang="en-US" sz="2400" dirty="0">
                <a:solidFill>
                  <a:srgbClr val="000000"/>
                </a:solidFill>
                <a:latin typeface="Lato"/>
              </a:rPr>
              <a:t>t the foreign currency into INR.</a:t>
            </a:r>
          </a:p>
          <a:p>
            <a:pPr marL="0" indent="0" algn="just">
              <a:buNone/>
            </a:pPr>
            <a:endParaRPr lang="en-US" sz="2400" dirty="0">
              <a:solidFill>
                <a:srgbClr val="000000"/>
              </a:solidFill>
              <a:latin typeface="Lato"/>
            </a:endParaRPr>
          </a:p>
          <a:p>
            <a:pPr marL="0" indent="0" algn="just">
              <a:buNone/>
            </a:pPr>
            <a:r>
              <a:rPr lang="en-US" sz="2400" b="1" i="0" dirty="0">
                <a:solidFill>
                  <a:srgbClr val="92D050"/>
                </a:solidFill>
                <a:effectLst/>
                <a:latin typeface="Lato"/>
              </a:rPr>
              <a:t>(</a:t>
            </a:r>
            <a:r>
              <a:rPr lang="en-US" sz="2400" b="1" dirty="0">
                <a:solidFill>
                  <a:srgbClr val="92D050"/>
                </a:solidFill>
                <a:latin typeface="Lato"/>
              </a:rPr>
              <a:t>v) </a:t>
            </a:r>
            <a:r>
              <a:rPr lang="en-US" sz="2400" b="0" i="0" dirty="0">
                <a:solidFill>
                  <a:srgbClr val="000000"/>
                </a:solidFill>
                <a:effectLst/>
                <a:latin typeface="Lato"/>
              </a:rPr>
              <a:t>If a foreigner or (from USA) wants to buy shares of an Indian company she will have to pay in rupee terms, creating a supply of dollars. This kind of investment is also possible in Indian mu­tual funds, stock markets and other financial instruments. This financial investment by non-residents of India generates a supply of dollars.</a:t>
            </a:r>
            <a:endParaRPr lang="en-IN" sz="2400" dirty="0">
              <a:latin typeface="Lato"/>
            </a:endParaRPr>
          </a:p>
        </p:txBody>
      </p:sp>
    </p:spTree>
    <p:extLst>
      <p:ext uri="{BB962C8B-B14F-4D97-AF65-F5344CB8AC3E}">
        <p14:creationId xmlns:p14="http://schemas.microsoft.com/office/powerpoint/2010/main" val="238670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ADFAE7-37F3-4039-B355-5082C205CA14}"/>
              </a:ext>
            </a:extLst>
          </p:cNvPr>
          <p:cNvSpPr>
            <a:spLocks noGrp="1"/>
          </p:cNvSpPr>
          <p:nvPr>
            <p:ph sz="half" idx="1"/>
          </p:nvPr>
        </p:nvSpPr>
        <p:spPr>
          <a:xfrm>
            <a:off x="123825" y="390524"/>
            <a:ext cx="6486525" cy="6105525"/>
          </a:xfrm>
        </p:spPr>
        <p:txBody>
          <a:bodyPr>
            <a:normAutofit/>
          </a:bodyPr>
          <a:lstStyle/>
          <a:p>
            <a:pPr algn="just" fontAlgn="base"/>
            <a:r>
              <a:rPr lang="en-US" sz="2000" b="0" dirty="0">
                <a:solidFill>
                  <a:srgbClr val="000000"/>
                </a:solidFill>
                <a:effectLst/>
                <a:latin typeface="Lato"/>
              </a:rPr>
              <a:t>In figure 5.1, on the X axis we have quantity of foreign exchange (or Dollars, as we treat it as the foreign currency as compared to domestic currency Rupee). The Y axis denotes the price of 1 dollar in Rs. terms. The commodity depicted here is ‘foreign exchange’ (dollars in this case).</a:t>
            </a:r>
            <a:endParaRPr lang="en-US" sz="2000" dirty="0">
              <a:solidFill>
                <a:srgbClr val="424142"/>
              </a:solidFill>
              <a:latin typeface="Lato"/>
            </a:endParaRPr>
          </a:p>
          <a:p>
            <a:pPr marL="0" indent="0" algn="just" fontAlgn="base">
              <a:buNone/>
            </a:pPr>
            <a:br>
              <a:rPr lang="en-US" sz="2000" dirty="0">
                <a:latin typeface="Lato"/>
              </a:rPr>
            </a:br>
            <a:r>
              <a:rPr lang="en-US" sz="2000" b="0" i="0" dirty="0">
                <a:solidFill>
                  <a:srgbClr val="000000"/>
                </a:solidFill>
                <a:effectLst/>
                <a:latin typeface="Lato"/>
              </a:rPr>
              <a:t>As shown we have a downward sloping demand curve for dollars. This implies that as the price of a dollar in Rs. terms falls the demand for dollars will rise. This is the same logic that we use for any other good. The law of demand gives us an inverse relation between price and quantity of any good, represented as a down sloping demand curve.</a:t>
            </a:r>
            <a:endParaRPr lang="en-US" sz="2000" b="0" dirty="0">
              <a:solidFill>
                <a:srgbClr val="424142"/>
              </a:solidFill>
              <a:effectLst/>
              <a:latin typeface="Lato"/>
            </a:endParaRPr>
          </a:p>
        </p:txBody>
      </p:sp>
      <p:pic>
        <p:nvPicPr>
          <p:cNvPr id="5" name="Picture 2">
            <a:extLst>
              <a:ext uri="{FF2B5EF4-FFF2-40B4-BE49-F238E27FC236}">
                <a16:creationId xmlns:a16="http://schemas.microsoft.com/office/drawing/2014/main" id="{E7531568-3881-4C69-9DA4-08BA85AD304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255970" y="1545465"/>
            <a:ext cx="4656988" cy="3843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007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ADFAE7-37F3-4039-B355-5082C205CA14}"/>
              </a:ext>
            </a:extLst>
          </p:cNvPr>
          <p:cNvSpPr>
            <a:spLocks noGrp="1"/>
          </p:cNvSpPr>
          <p:nvPr>
            <p:ph sz="half" idx="1"/>
          </p:nvPr>
        </p:nvSpPr>
        <p:spPr>
          <a:xfrm>
            <a:off x="838200" y="342900"/>
            <a:ext cx="5181600" cy="5786438"/>
          </a:xfrm>
        </p:spPr>
        <p:txBody>
          <a:bodyPr>
            <a:normAutofit/>
          </a:bodyPr>
          <a:lstStyle/>
          <a:p>
            <a:pPr algn="just" fontAlgn="base"/>
            <a:r>
              <a:rPr lang="en-US" sz="2400" b="0" i="0" dirty="0">
                <a:solidFill>
                  <a:srgbClr val="000000"/>
                </a:solidFill>
                <a:effectLst/>
                <a:latin typeface="Lato"/>
              </a:rPr>
              <a:t>The supply curve is upward sloping, implying that as price of $ 1 rises its supply will increase. Equilibrium is found at the point where demand= supply. At E, $ 1 = Rs.70 and this is the market determined equilibrium Exchange Rate for dollars.</a:t>
            </a:r>
            <a:endParaRPr lang="en-US" sz="2400" b="0" dirty="0">
              <a:solidFill>
                <a:srgbClr val="000000"/>
              </a:solidFill>
              <a:effectLst/>
              <a:latin typeface="Lato"/>
            </a:endParaRPr>
          </a:p>
          <a:p>
            <a:pPr algn="just" fontAlgn="base"/>
            <a:r>
              <a:rPr lang="en-US" sz="2400" b="0" dirty="0">
                <a:solidFill>
                  <a:srgbClr val="000000"/>
                </a:solidFill>
                <a:effectLst/>
                <a:latin typeface="Lato"/>
              </a:rPr>
              <a:t>A model as shown in figure 5.1 lies at the core of flexible exchange rate model.</a:t>
            </a:r>
            <a:endParaRPr lang="en-US" sz="2400" b="0" dirty="0">
              <a:solidFill>
                <a:srgbClr val="424142"/>
              </a:solidFill>
              <a:effectLst/>
              <a:latin typeface="Lato"/>
            </a:endParaRPr>
          </a:p>
        </p:txBody>
      </p:sp>
      <p:pic>
        <p:nvPicPr>
          <p:cNvPr id="5" name="Picture 2">
            <a:extLst>
              <a:ext uri="{FF2B5EF4-FFF2-40B4-BE49-F238E27FC236}">
                <a16:creationId xmlns:a16="http://schemas.microsoft.com/office/drawing/2014/main" id="{E7531568-3881-4C69-9DA4-08BA85AD304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972635" y="1429555"/>
            <a:ext cx="4785776" cy="3714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021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ADFAE7-37F3-4039-B355-5082C205CA14}"/>
              </a:ext>
            </a:extLst>
          </p:cNvPr>
          <p:cNvSpPr>
            <a:spLocks noGrp="1"/>
          </p:cNvSpPr>
          <p:nvPr>
            <p:ph sz="half" idx="1"/>
          </p:nvPr>
        </p:nvSpPr>
        <p:spPr>
          <a:xfrm>
            <a:off x="266700" y="390525"/>
            <a:ext cx="5753100" cy="5786438"/>
          </a:xfrm>
        </p:spPr>
        <p:txBody>
          <a:bodyPr>
            <a:normAutofit/>
          </a:bodyPr>
          <a:lstStyle/>
          <a:p>
            <a:pPr algn="just" fontAlgn="base"/>
            <a:r>
              <a:rPr lang="en-US" sz="2000" b="0" dirty="0">
                <a:solidFill>
                  <a:srgbClr val="000000"/>
                </a:solidFill>
                <a:effectLst/>
                <a:latin typeface="Lato"/>
              </a:rPr>
              <a:t>As the name suggests, in this model the exchange rate is flexible, as it changes in response to changes in demand and supply of foreign cur­rency. Any factor that directly or indirectly affects demand/supply will cause exchange rate to change.</a:t>
            </a:r>
            <a:endParaRPr lang="en-US" sz="2000" b="0" dirty="0">
              <a:solidFill>
                <a:srgbClr val="424142"/>
              </a:solidFill>
              <a:effectLst/>
              <a:latin typeface="Lato"/>
            </a:endParaRPr>
          </a:p>
          <a:p>
            <a:pPr algn="just" fontAlgn="base"/>
            <a:r>
              <a:rPr lang="en-US" sz="2000" b="0" dirty="0">
                <a:solidFill>
                  <a:srgbClr val="000000"/>
                </a:solidFill>
                <a:effectLst/>
                <a:latin typeface="Lato"/>
              </a:rPr>
              <a:t>There is no government intervention in this model.</a:t>
            </a:r>
          </a:p>
          <a:p>
            <a:pPr algn="just" fontAlgn="base"/>
            <a:r>
              <a:rPr lang="en-US" sz="2000" b="0" dirty="0">
                <a:solidFill>
                  <a:srgbClr val="000000"/>
                </a:solidFill>
                <a:effectLst/>
                <a:latin typeface="Lato"/>
              </a:rPr>
              <a:t>Buyers and sellers are ‘free’ to buy and sell any quantity of foreign exchange – there is no limit on this quantity.</a:t>
            </a:r>
            <a:endParaRPr lang="en-US" sz="2000" b="0" dirty="0">
              <a:solidFill>
                <a:srgbClr val="424142"/>
              </a:solidFill>
              <a:effectLst/>
              <a:latin typeface="Lato"/>
            </a:endParaRPr>
          </a:p>
        </p:txBody>
      </p:sp>
      <p:pic>
        <p:nvPicPr>
          <p:cNvPr id="5" name="Picture 2">
            <a:extLst>
              <a:ext uri="{FF2B5EF4-FFF2-40B4-BE49-F238E27FC236}">
                <a16:creationId xmlns:a16="http://schemas.microsoft.com/office/drawing/2014/main" id="{E7531568-3881-4C69-9DA4-08BA85AD304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766573" y="1223493"/>
            <a:ext cx="4450926" cy="3596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728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60F9-02F7-4ABE-A6FE-5D2DABBCAF84}"/>
              </a:ext>
            </a:extLst>
          </p:cNvPr>
          <p:cNvSpPr>
            <a:spLocks noGrp="1"/>
          </p:cNvSpPr>
          <p:nvPr>
            <p:ph type="title"/>
          </p:nvPr>
        </p:nvSpPr>
        <p:spPr/>
        <p:txBody>
          <a:bodyPr/>
          <a:lstStyle/>
          <a:p>
            <a:r>
              <a:rPr lang="en-IN" dirty="0"/>
              <a:t>Depreciation &amp; Appreciation of Exchange Rate</a:t>
            </a:r>
          </a:p>
        </p:txBody>
      </p:sp>
      <p:sp>
        <p:nvSpPr>
          <p:cNvPr id="3" name="Content Placeholder 2">
            <a:extLst>
              <a:ext uri="{FF2B5EF4-FFF2-40B4-BE49-F238E27FC236}">
                <a16:creationId xmlns:a16="http://schemas.microsoft.com/office/drawing/2014/main" id="{92CFC46A-89B9-4A2D-8416-900ADA494496}"/>
              </a:ext>
            </a:extLst>
          </p:cNvPr>
          <p:cNvSpPr>
            <a:spLocks noGrp="1"/>
          </p:cNvSpPr>
          <p:nvPr>
            <p:ph idx="1"/>
          </p:nvPr>
        </p:nvSpPr>
        <p:spPr/>
        <p:txBody>
          <a:bodyPr>
            <a:normAutofit/>
          </a:bodyPr>
          <a:lstStyle/>
          <a:p>
            <a:pPr algn="l" fontAlgn="base"/>
            <a:r>
              <a:rPr lang="en-US" sz="2400" b="0" dirty="0">
                <a:solidFill>
                  <a:srgbClr val="000000"/>
                </a:solidFill>
                <a:effectLst/>
                <a:latin typeface="Lato"/>
              </a:rPr>
              <a:t>Depreciation of domestic currency refers to an increase in the domestic price of foreign exchange.</a:t>
            </a:r>
            <a:endParaRPr lang="en-US" sz="2400" b="0" dirty="0">
              <a:solidFill>
                <a:srgbClr val="424142"/>
              </a:solidFill>
              <a:effectLst/>
              <a:latin typeface="Lato"/>
            </a:endParaRPr>
          </a:p>
          <a:p>
            <a:pPr algn="l" fontAlgn="base"/>
            <a:r>
              <a:rPr lang="en-US" sz="2400" b="0" dirty="0">
                <a:solidFill>
                  <a:srgbClr val="000000"/>
                </a:solidFill>
                <a:effectLst/>
                <a:latin typeface="Lato"/>
              </a:rPr>
              <a:t>Appreciation of domestic currency refers to a fall in the domestic price of foreign exchange.</a:t>
            </a:r>
            <a:endParaRPr lang="en-US" sz="2400" b="0" dirty="0">
              <a:solidFill>
                <a:srgbClr val="424142"/>
              </a:solidFill>
              <a:effectLst/>
              <a:latin typeface="Lato"/>
            </a:endParaRPr>
          </a:p>
        </p:txBody>
      </p:sp>
    </p:spTree>
    <p:extLst>
      <p:ext uri="{BB962C8B-B14F-4D97-AF65-F5344CB8AC3E}">
        <p14:creationId xmlns:p14="http://schemas.microsoft.com/office/powerpoint/2010/main" val="3825057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F1AB-4C80-4179-9F0A-BD5D61770DDC}"/>
              </a:ext>
            </a:extLst>
          </p:cNvPr>
          <p:cNvSpPr>
            <a:spLocks noGrp="1"/>
          </p:cNvSpPr>
          <p:nvPr>
            <p:ph type="title"/>
          </p:nvPr>
        </p:nvSpPr>
        <p:spPr/>
        <p:txBody>
          <a:bodyPr>
            <a:normAutofit/>
          </a:bodyPr>
          <a:lstStyle/>
          <a:p>
            <a:r>
              <a:rPr lang="en-US" sz="4000" b="1" i="0" dirty="0">
                <a:solidFill>
                  <a:srgbClr val="92D050"/>
                </a:solidFill>
                <a:effectLst/>
              </a:rPr>
              <a:t>A. Increase in Demand for Dollars</a:t>
            </a:r>
            <a:endParaRPr lang="en-IN" sz="4000" dirty="0">
              <a:solidFill>
                <a:srgbClr val="92D050"/>
              </a:solidFill>
            </a:endParaRPr>
          </a:p>
        </p:txBody>
      </p:sp>
      <p:sp>
        <p:nvSpPr>
          <p:cNvPr id="3" name="Content Placeholder 2">
            <a:extLst>
              <a:ext uri="{FF2B5EF4-FFF2-40B4-BE49-F238E27FC236}">
                <a16:creationId xmlns:a16="http://schemas.microsoft.com/office/drawing/2014/main" id="{2895EC69-BD94-4284-BEC2-F5D586CDD8D1}"/>
              </a:ext>
            </a:extLst>
          </p:cNvPr>
          <p:cNvSpPr>
            <a:spLocks noGrp="1"/>
          </p:cNvSpPr>
          <p:nvPr>
            <p:ph sz="half" idx="1"/>
          </p:nvPr>
        </p:nvSpPr>
        <p:spPr>
          <a:xfrm>
            <a:off x="381000" y="2163651"/>
            <a:ext cx="5638800" cy="3992450"/>
          </a:xfrm>
        </p:spPr>
        <p:txBody>
          <a:bodyPr>
            <a:normAutofit fontScale="92500"/>
          </a:bodyPr>
          <a:lstStyle/>
          <a:p>
            <a:pPr marL="0" indent="0" algn="just">
              <a:buNone/>
            </a:pPr>
            <a:r>
              <a:rPr lang="en-US" sz="2400" b="0" i="0" dirty="0">
                <a:solidFill>
                  <a:srgbClr val="000000"/>
                </a:solidFill>
                <a:effectLst/>
                <a:latin typeface="Lato"/>
              </a:rPr>
              <a:t>Let us start at equilibrium at point E1 where demand = supply of foreign exchange and equilibrium exchange rate is 1 $ = Rs.70 in figure 5.2. A rise in demand for dollars is shown as a rightward shift of demand curve from D1 to D2. The new equilibrium is now at E2, where exchange rate is Rs.75 for $ 1. This may happen when imports rise and importers need dollars to pay for goods bought from abroad. This change is also called depreciation of the Rupee.</a:t>
            </a:r>
            <a:endParaRPr lang="en-IN" sz="2400" dirty="0">
              <a:latin typeface="Lato"/>
            </a:endParaRPr>
          </a:p>
        </p:txBody>
      </p:sp>
      <p:pic>
        <p:nvPicPr>
          <p:cNvPr id="3074" name="Picture 2">
            <a:extLst>
              <a:ext uri="{FF2B5EF4-FFF2-40B4-BE49-F238E27FC236}">
                <a16:creationId xmlns:a16="http://schemas.microsoft.com/office/drawing/2014/main" id="{A54F6027-919E-4012-9DE5-A8DA86DBC7D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853930" y="2432310"/>
            <a:ext cx="4957069" cy="3633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063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F24A-5DC1-496F-AF13-155CF037B680}"/>
              </a:ext>
            </a:extLst>
          </p:cNvPr>
          <p:cNvSpPr>
            <a:spLocks noGrp="1"/>
          </p:cNvSpPr>
          <p:nvPr>
            <p:ph type="title"/>
          </p:nvPr>
        </p:nvSpPr>
        <p:spPr>
          <a:xfrm>
            <a:off x="677334" y="609600"/>
            <a:ext cx="8596668" cy="897228"/>
          </a:xfrm>
        </p:spPr>
        <p:txBody>
          <a:bodyPr/>
          <a:lstStyle/>
          <a:p>
            <a:r>
              <a:rPr lang="en-US" b="1" i="0" dirty="0">
                <a:solidFill>
                  <a:srgbClr val="92D050"/>
                </a:solidFill>
                <a:effectLst/>
              </a:rPr>
              <a:t>B. Increase in Supply of Dollars</a:t>
            </a:r>
            <a:endParaRPr lang="en-IN" dirty="0">
              <a:solidFill>
                <a:srgbClr val="92D050"/>
              </a:solidFill>
            </a:endParaRPr>
          </a:p>
        </p:txBody>
      </p:sp>
      <p:sp>
        <p:nvSpPr>
          <p:cNvPr id="3" name="Content Placeholder 2">
            <a:extLst>
              <a:ext uri="{FF2B5EF4-FFF2-40B4-BE49-F238E27FC236}">
                <a16:creationId xmlns:a16="http://schemas.microsoft.com/office/drawing/2014/main" id="{A5749639-2FA3-4029-A78A-8BC1554DE854}"/>
              </a:ext>
            </a:extLst>
          </p:cNvPr>
          <p:cNvSpPr>
            <a:spLocks noGrp="1"/>
          </p:cNvSpPr>
          <p:nvPr>
            <p:ph sz="half" idx="1"/>
          </p:nvPr>
        </p:nvSpPr>
        <p:spPr>
          <a:xfrm>
            <a:off x="257175" y="1825625"/>
            <a:ext cx="6062662" cy="4775200"/>
          </a:xfrm>
        </p:spPr>
        <p:txBody>
          <a:bodyPr>
            <a:normAutofit/>
          </a:bodyPr>
          <a:lstStyle/>
          <a:p>
            <a:pPr algn="just" fontAlgn="base"/>
            <a:r>
              <a:rPr lang="en-US" sz="2000" b="0" dirty="0">
                <a:solidFill>
                  <a:srgbClr val="000000"/>
                </a:solidFill>
                <a:effectLst/>
                <a:latin typeface="Lato"/>
              </a:rPr>
              <a:t>Let us start again at equilibrium at point E1 where demand = supply of foreign exchange and equilibrium exchange rate is 1 $ = Rs.70 in figure 5.3. An increase in supply of dollars is shown as a rightward shift of supply curve from SI to S2. The new equilibrium is now at E3, where exchange rate is Rs.65 for $1.</a:t>
            </a:r>
            <a:endParaRPr lang="en-US" sz="2000" b="0" dirty="0">
              <a:solidFill>
                <a:srgbClr val="424142"/>
              </a:solidFill>
              <a:effectLst/>
              <a:latin typeface="Lato"/>
            </a:endParaRPr>
          </a:p>
          <a:p>
            <a:pPr algn="just" fontAlgn="base"/>
            <a:r>
              <a:rPr lang="en-US" sz="2000" b="0" dirty="0">
                <a:solidFill>
                  <a:srgbClr val="000000"/>
                </a:solidFill>
                <a:effectLst/>
                <a:latin typeface="Lato"/>
              </a:rPr>
              <a:t>This may happen when exports rise and sellers from abroad need to pay Indian exporters in Rupee terms. To do so they must supply more foreign ex­change to Indian banks in return for Rupees. This change from Rs.70 to Rs.65 is also called appreciation of the Rupee.</a:t>
            </a:r>
            <a:endParaRPr lang="en-US" sz="2000" b="0" dirty="0">
              <a:solidFill>
                <a:srgbClr val="424142"/>
              </a:solidFill>
              <a:effectLst/>
              <a:latin typeface="Lato"/>
            </a:endParaRPr>
          </a:p>
        </p:txBody>
      </p:sp>
      <p:pic>
        <p:nvPicPr>
          <p:cNvPr id="7170" name="Picture 2">
            <a:extLst>
              <a:ext uri="{FF2B5EF4-FFF2-40B4-BE49-F238E27FC236}">
                <a16:creationId xmlns:a16="http://schemas.microsoft.com/office/drawing/2014/main" id="{8986AED1-0EF6-4908-B9BB-AB0167062C8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93983" y="1690689"/>
            <a:ext cx="5340842" cy="4001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16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E8F66-362C-4857-B27E-CB1F65FC5650}"/>
              </a:ext>
            </a:extLst>
          </p:cNvPr>
          <p:cNvSpPr>
            <a:spLocks noGrp="1"/>
          </p:cNvSpPr>
          <p:nvPr>
            <p:ph type="title"/>
          </p:nvPr>
        </p:nvSpPr>
        <p:spPr/>
        <p:txBody>
          <a:bodyPr/>
          <a:lstStyle/>
          <a:p>
            <a:r>
              <a:rPr lang="en-US" b="1" i="0" dirty="0">
                <a:solidFill>
                  <a:srgbClr val="92D050"/>
                </a:solidFill>
                <a:effectLst/>
              </a:rPr>
              <a:t>C. Simultaneous Increase in Demand and Supply of Dollars</a:t>
            </a:r>
            <a:endParaRPr lang="en-IN" dirty="0">
              <a:solidFill>
                <a:srgbClr val="92D050"/>
              </a:solidFill>
            </a:endParaRPr>
          </a:p>
        </p:txBody>
      </p:sp>
      <p:sp>
        <p:nvSpPr>
          <p:cNvPr id="3" name="Content Placeholder 2">
            <a:extLst>
              <a:ext uri="{FF2B5EF4-FFF2-40B4-BE49-F238E27FC236}">
                <a16:creationId xmlns:a16="http://schemas.microsoft.com/office/drawing/2014/main" id="{F9FC4E94-BECE-4F04-8202-AFA6E94B6AA5}"/>
              </a:ext>
            </a:extLst>
          </p:cNvPr>
          <p:cNvSpPr>
            <a:spLocks noGrp="1"/>
          </p:cNvSpPr>
          <p:nvPr>
            <p:ph sz="half" idx="1"/>
          </p:nvPr>
        </p:nvSpPr>
        <p:spPr>
          <a:xfrm>
            <a:off x="838200" y="1930399"/>
            <a:ext cx="8596668" cy="4246563"/>
          </a:xfrm>
        </p:spPr>
        <p:txBody>
          <a:bodyPr>
            <a:normAutofit/>
          </a:bodyPr>
          <a:lstStyle/>
          <a:p>
            <a:pPr algn="just"/>
            <a:r>
              <a:rPr lang="en-US" sz="2000" b="0" i="0" dirty="0">
                <a:solidFill>
                  <a:srgbClr val="000000"/>
                </a:solidFill>
                <a:effectLst/>
                <a:latin typeface="Lato"/>
              </a:rPr>
              <a:t>Let us start at equilibrium at point E1 where demand = supply of foreign exchange and equilibrium exchange rate is 1 $ = Rs.70 in figures 5.4A, 5.4B and 5.4B. We now allow both demand and supply to change. This is shown by a simultaneous move from D1 to D2 (depicting increase in demand for foreign exchange) and from S1 to S2 (depicting increase in supply for foreign exchange).</a:t>
            </a:r>
            <a:endParaRPr lang="en-IN" sz="2000" dirty="0">
              <a:latin typeface="Lato"/>
            </a:endParaRPr>
          </a:p>
        </p:txBody>
      </p:sp>
    </p:spTree>
    <p:extLst>
      <p:ext uri="{BB962C8B-B14F-4D97-AF65-F5344CB8AC3E}">
        <p14:creationId xmlns:p14="http://schemas.microsoft.com/office/powerpoint/2010/main" val="571962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129E-C977-4485-B7EB-72567FEA0674}"/>
              </a:ext>
            </a:extLst>
          </p:cNvPr>
          <p:cNvSpPr>
            <a:spLocks noGrp="1"/>
          </p:cNvSpPr>
          <p:nvPr>
            <p:ph type="title"/>
          </p:nvPr>
        </p:nvSpPr>
        <p:spPr>
          <a:xfrm>
            <a:off x="838200" y="357981"/>
            <a:ext cx="10515600" cy="1325563"/>
          </a:xfrm>
        </p:spPr>
        <p:txBody>
          <a:bodyPr/>
          <a:lstStyle/>
          <a:p>
            <a:r>
              <a:rPr lang="en-IN" dirty="0"/>
              <a:t>When Change in demand is more than change in supply</a:t>
            </a:r>
          </a:p>
        </p:txBody>
      </p:sp>
      <p:sp>
        <p:nvSpPr>
          <p:cNvPr id="3" name="Content Placeholder 2">
            <a:extLst>
              <a:ext uri="{FF2B5EF4-FFF2-40B4-BE49-F238E27FC236}">
                <a16:creationId xmlns:a16="http://schemas.microsoft.com/office/drawing/2014/main" id="{47BE15E2-B0D6-4BFF-A1A8-A5AEFC1C3817}"/>
              </a:ext>
            </a:extLst>
          </p:cNvPr>
          <p:cNvSpPr>
            <a:spLocks noGrp="1"/>
          </p:cNvSpPr>
          <p:nvPr>
            <p:ph sz="half" idx="1"/>
          </p:nvPr>
        </p:nvSpPr>
        <p:spPr>
          <a:xfrm>
            <a:off x="180975" y="1825625"/>
            <a:ext cx="5838825" cy="4674394"/>
          </a:xfrm>
        </p:spPr>
        <p:txBody>
          <a:bodyPr>
            <a:normAutofit fontScale="92500"/>
          </a:bodyPr>
          <a:lstStyle/>
          <a:p>
            <a:pPr algn="just"/>
            <a:r>
              <a:rPr lang="en-US" sz="2400" b="0" i="0" dirty="0">
                <a:solidFill>
                  <a:srgbClr val="000000"/>
                </a:solidFill>
                <a:effectLst/>
                <a:latin typeface="Lato"/>
              </a:rPr>
              <a:t>Figure 5.4A- A move from E1 to E5, causing an depreciation of the Rupee. This happens if increase in demand of Dollar is more than the increase in supply of Dollar . This is clearly shown as the amount of shift of D1</a:t>
            </a:r>
            <a:r>
              <a:rPr lang="en-US" sz="2400" b="0" i="0" dirty="0">
                <a:solidFill>
                  <a:srgbClr val="000000"/>
                </a:solidFill>
                <a:effectLst/>
                <a:latin typeface="Lato"/>
                <a:sym typeface="Wingdings" panose="05000000000000000000" pitchFamily="2" charset="2"/>
              </a:rPr>
              <a:t></a:t>
            </a:r>
            <a:r>
              <a:rPr lang="en-US" sz="2400" b="0" i="0" dirty="0">
                <a:solidFill>
                  <a:srgbClr val="000000"/>
                </a:solidFill>
                <a:effectLst/>
                <a:latin typeface="Lato"/>
              </a:rPr>
              <a:t>D2 exceeds the shift of  S1</a:t>
            </a:r>
            <a:r>
              <a:rPr lang="en-US" sz="2400" b="0" i="0" dirty="0">
                <a:solidFill>
                  <a:srgbClr val="000000"/>
                </a:solidFill>
                <a:effectLst/>
                <a:latin typeface="Lato"/>
                <a:sym typeface="Wingdings" panose="05000000000000000000" pitchFamily="2" charset="2"/>
              </a:rPr>
              <a:t>S2.</a:t>
            </a:r>
          </a:p>
          <a:p>
            <a:pPr algn="just"/>
            <a:endParaRPr lang="en-US" sz="2400" dirty="0">
              <a:solidFill>
                <a:srgbClr val="000000"/>
              </a:solidFill>
              <a:latin typeface="Lato"/>
              <a:sym typeface="Wingdings" panose="05000000000000000000" pitchFamily="2" charset="2"/>
            </a:endParaRPr>
          </a:p>
          <a:p>
            <a:pPr algn="just"/>
            <a:r>
              <a:rPr lang="en-US" sz="2400" dirty="0">
                <a:solidFill>
                  <a:srgbClr val="000000"/>
                </a:solidFill>
                <a:latin typeface="Lato"/>
                <a:sym typeface="Wingdings" panose="05000000000000000000" pitchFamily="2" charset="2"/>
              </a:rPr>
              <a:t>Refer : https://www.yourarticlelibrary.com/macro-economics/balance-of-payment/changes-in-exchange-rate-change-in-demand-and-change-in-supply/30430</a:t>
            </a:r>
            <a:endParaRPr lang="en-IN" sz="2400" dirty="0">
              <a:latin typeface="Lato"/>
            </a:endParaRPr>
          </a:p>
        </p:txBody>
      </p:sp>
      <p:pic>
        <p:nvPicPr>
          <p:cNvPr id="6" name="Picture 5">
            <a:extLst>
              <a:ext uri="{FF2B5EF4-FFF2-40B4-BE49-F238E27FC236}">
                <a16:creationId xmlns:a16="http://schemas.microsoft.com/office/drawing/2014/main" id="{FD7C969A-F2DA-46DD-B924-D2960148DA5E}"/>
              </a:ext>
            </a:extLst>
          </p:cNvPr>
          <p:cNvPicPr>
            <a:picLocks noChangeAspect="1"/>
          </p:cNvPicPr>
          <p:nvPr/>
        </p:nvPicPr>
        <p:blipFill rotWithShape="1">
          <a:blip r:embed="rId2">
            <a:extLst>
              <a:ext uri="{28A0092B-C50C-407E-A947-70E740481C1C}">
                <a14:useLocalDpi xmlns:a14="http://schemas.microsoft.com/office/drawing/2010/main" val="0"/>
              </a:ext>
            </a:extLst>
          </a:blip>
          <a:srcRect b="11975"/>
          <a:stretch/>
        </p:blipFill>
        <p:spPr>
          <a:xfrm>
            <a:off x="6210420" y="1683544"/>
            <a:ext cx="5981580" cy="311927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0747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3901-0CA1-401D-8679-B4A68CCA8780}"/>
              </a:ext>
            </a:extLst>
          </p:cNvPr>
          <p:cNvSpPr>
            <a:spLocks noGrp="1"/>
          </p:cNvSpPr>
          <p:nvPr>
            <p:ph type="title"/>
          </p:nvPr>
        </p:nvSpPr>
        <p:spPr/>
        <p:txBody>
          <a:bodyPr>
            <a:normAutofit/>
          </a:bodyPr>
          <a:lstStyle/>
          <a:p>
            <a:r>
              <a:rPr lang="en-IN" sz="4400" u="sng" dirty="0"/>
              <a:t>Meaning &amp; Introduction</a:t>
            </a:r>
          </a:p>
        </p:txBody>
      </p:sp>
      <p:sp>
        <p:nvSpPr>
          <p:cNvPr id="3" name="Content Placeholder 2">
            <a:extLst>
              <a:ext uri="{FF2B5EF4-FFF2-40B4-BE49-F238E27FC236}">
                <a16:creationId xmlns:a16="http://schemas.microsoft.com/office/drawing/2014/main" id="{E80FA1A0-B34C-4BEE-9D3D-E491CF46E1D8}"/>
              </a:ext>
            </a:extLst>
          </p:cNvPr>
          <p:cNvSpPr>
            <a:spLocks noGrp="1"/>
          </p:cNvSpPr>
          <p:nvPr>
            <p:ph idx="1"/>
          </p:nvPr>
        </p:nvSpPr>
        <p:spPr/>
        <p:txBody>
          <a:bodyPr>
            <a:normAutofit/>
          </a:bodyPr>
          <a:lstStyle/>
          <a:p>
            <a:pPr algn="just"/>
            <a:r>
              <a:rPr lang="en-US" sz="2400" b="0" i="0" dirty="0">
                <a:solidFill>
                  <a:srgbClr val="222222"/>
                </a:solidFill>
                <a:effectLst/>
                <a:latin typeface="Lato"/>
              </a:rPr>
              <a:t>Exchange rate refers to the price of a nation’s currency in terms of another nation’s currency. In other words, the domestic currency is expressed in terms of the foreign currency. </a:t>
            </a:r>
          </a:p>
          <a:p>
            <a:pPr algn="just"/>
            <a:r>
              <a:rPr lang="en-US" sz="2400" b="0" i="0" dirty="0">
                <a:solidFill>
                  <a:srgbClr val="222222"/>
                </a:solidFill>
                <a:effectLst/>
                <a:latin typeface="Lato"/>
              </a:rPr>
              <a:t>For example, on 1</a:t>
            </a:r>
            <a:r>
              <a:rPr lang="en-US" sz="2400" b="0" i="0" baseline="30000" dirty="0">
                <a:solidFill>
                  <a:srgbClr val="222222"/>
                </a:solidFill>
                <a:effectLst/>
                <a:latin typeface="Lato"/>
              </a:rPr>
              <a:t>st</a:t>
            </a:r>
            <a:r>
              <a:rPr lang="en-US" sz="2400" b="0" i="0" dirty="0">
                <a:solidFill>
                  <a:srgbClr val="222222"/>
                </a:solidFill>
                <a:effectLst/>
                <a:latin typeface="Lato"/>
              </a:rPr>
              <a:t> December 2020, 1 Dollar was equal to Rs.73.66. This means that a person can buy goods worth Rs. 73.66 using 1 U.S. Dollar (USD) or vice versa.</a:t>
            </a:r>
            <a:endParaRPr lang="en-IN" sz="2400" dirty="0"/>
          </a:p>
        </p:txBody>
      </p:sp>
    </p:spTree>
    <p:extLst>
      <p:ext uri="{BB962C8B-B14F-4D97-AF65-F5344CB8AC3E}">
        <p14:creationId xmlns:p14="http://schemas.microsoft.com/office/powerpoint/2010/main" val="619240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B6DC-DD91-46A6-9F08-76B6EA16D4D3}"/>
              </a:ext>
            </a:extLst>
          </p:cNvPr>
          <p:cNvSpPr>
            <a:spLocks noGrp="1"/>
          </p:cNvSpPr>
          <p:nvPr>
            <p:ph type="title"/>
          </p:nvPr>
        </p:nvSpPr>
        <p:spPr/>
        <p:txBody>
          <a:bodyPr/>
          <a:lstStyle/>
          <a:p>
            <a:r>
              <a:rPr lang="en-IN" dirty="0"/>
              <a:t>When Change in Supply is more than change in Demand</a:t>
            </a:r>
          </a:p>
        </p:txBody>
      </p:sp>
      <p:sp>
        <p:nvSpPr>
          <p:cNvPr id="3" name="Content Placeholder 2">
            <a:extLst>
              <a:ext uri="{FF2B5EF4-FFF2-40B4-BE49-F238E27FC236}">
                <a16:creationId xmlns:a16="http://schemas.microsoft.com/office/drawing/2014/main" id="{DB0B56D1-8140-46A7-B753-7F5E5018898E}"/>
              </a:ext>
            </a:extLst>
          </p:cNvPr>
          <p:cNvSpPr>
            <a:spLocks noGrp="1"/>
          </p:cNvSpPr>
          <p:nvPr>
            <p:ph sz="half" idx="1"/>
          </p:nvPr>
        </p:nvSpPr>
        <p:spPr/>
        <p:txBody>
          <a:bodyPr>
            <a:normAutofit fontScale="77500" lnSpcReduction="20000"/>
          </a:bodyPr>
          <a:lstStyle/>
          <a:p>
            <a:pPr fontAlgn="base"/>
            <a:r>
              <a:rPr lang="en-US" sz="2400" b="0" dirty="0">
                <a:solidFill>
                  <a:srgbClr val="000000"/>
                </a:solidFill>
                <a:effectLst/>
                <a:latin typeface="Lato"/>
              </a:rPr>
              <a:t>Figure 5.4B- A move from E1 to E4, causing Appreciation of the Rupee. </a:t>
            </a:r>
            <a:r>
              <a:rPr lang="en-US" sz="2400" b="0" i="0" dirty="0">
                <a:solidFill>
                  <a:srgbClr val="000000"/>
                </a:solidFill>
                <a:effectLst/>
                <a:latin typeface="Lato"/>
              </a:rPr>
              <a:t>This happens if increase in supply of Dollar is more than the increase in Demand of Dollar. . This is clearly shown as the amount of shift of D1</a:t>
            </a:r>
            <a:r>
              <a:rPr lang="en-US" sz="2400" b="0" i="0" dirty="0">
                <a:solidFill>
                  <a:srgbClr val="000000"/>
                </a:solidFill>
                <a:effectLst/>
                <a:latin typeface="Lato"/>
                <a:sym typeface="Wingdings" panose="05000000000000000000" pitchFamily="2" charset="2"/>
              </a:rPr>
              <a:t></a:t>
            </a:r>
            <a:r>
              <a:rPr lang="en-US" sz="2400" b="0" i="0" dirty="0">
                <a:solidFill>
                  <a:srgbClr val="000000"/>
                </a:solidFill>
                <a:effectLst/>
                <a:latin typeface="Lato"/>
              </a:rPr>
              <a:t>D2 exceeds the shift of  S1</a:t>
            </a:r>
            <a:r>
              <a:rPr lang="en-US" sz="2400" b="0" i="0" dirty="0">
                <a:solidFill>
                  <a:srgbClr val="000000"/>
                </a:solidFill>
                <a:effectLst/>
                <a:latin typeface="Lato"/>
                <a:sym typeface="Wingdings" panose="05000000000000000000" pitchFamily="2" charset="2"/>
              </a:rPr>
              <a:t>S2.</a:t>
            </a:r>
          </a:p>
          <a:p>
            <a:pPr marL="0" indent="0" algn="l" fontAlgn="base">
              <a:buNone/>
            </a:pPr>
            <a:endParaRPr lang="en-US" sz="2400" b="0" i="0" dirty="0">
              <a:solidFill>
                <a:srgbClr val="000000"/>
              </a:solidFill>
              <a:effectLst/>
              <a:latin typeface="Lato"/>
            </a:endParaRPr>
          </a:p>
          <a:p>
            <a:pPr algn="l" fontAlgn="base"/>
            <a:r>
              <a:rPr lang="en-US" sz="2400" b="0" i="0" dirty="0">
                <a:solidFill>
                  <a:srgbClr val="000000"/>
                </a:solidFill>
                <a:effectLst/>
                <a:latin typeface="Lato"/>
              </a:rPr>
              <a:t> Refer : </a:t>
            </a:r>
            <a:r>
              <a:rPr lang="en-US" sz="2400" dirty="0">
                <a:solidFill>
                  <a:srgbClr val="000000"/>
                </a:solidFill>
                <a:latin typeface="Lato"/>
                <a:sym typeface="Wingdings" panose="05000000000000000000" pitchFamily="2" charset="2"/>
              </a:rPr>
              <a:t>https://www.yourarticlelibrary.com/macro-economics/balance-of-payment/changes-in-exchange-rate-change-in-demand-and-change-in-supply/30430</a:t>
            </a:r>
            <a:endParaRPr lang="en-IN" sz="2400" dirty="0">
              <a:latin typeface="Lato"/>
            </a:endParaRPr>
          </a:p>
        </p:txBody>
      </p:sp>
      <p:pic>
        <p:nvPicPr>
          <p:cNvPr id="7" name="Picture 6">
            <a:extLst>
              <a:ext uri="{FF2B5EF4-FFF2-40B4-BE49-F238E27FC236}">
                <a16:creationId xmlns:a16="http://schemas.microsoft.com/office/drawing/2014/main" id="{E0265B83-1883-4CCB-92DA-F9D6BF19C531}"/>
              </a:ext>
            </a:extLst>
          </p:cNvPr>
          <p:cNvPicPr>
            <a:picLocks noChangeAspect="1"/>
          </p:cNvPicPr>
          <p:nvPr/>
        </p:nvPicPr>
        <p:blipFill rotWithShape="1">
          <a:blip r:embed="rId2">
            <a:extLst>
              <a:ext uri="{28A0092B-C50C-407E-A947-70E740481C1C}">
                <a14:useLocalDpi xmlns:a14="http://schemas.microsoft.com/office/drawing/2010/main" val="0"/>
              </a:ext>
            </a:extLst>
          </a:blip>
          <a:srcRect b="12378"/>
          <a:stretch/>
        </p:blipFill>
        <p:spPr>
          <a:xfrm>
            <a:off x="6096000" y="1649760"/>
            <a:ext cx="5610225" cy="459864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57368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81EABB-A4F5-4404-B69F-64598E27BAEA}"/>
              </a:ext>
            </a:extLst>
          </p:cNvPr>
          <p:cNvSpPr>
            <a:spLocks noGrp="1"/>
          </p:cNvSpPr>
          <p:nvPr>
            <p:ph idx="1"/>
          </p:nvPr>
        </p:nvSpPr>
        <p:spPr>
          <a:xfrm>
            <a:off x="677334" y="1387857"/>
            <a:ext cx="8596668" cy="3880773"/>
          </a:xfrm>
        </p:spPr>
        <p:txBody>
          <a:bodyPr>
            <a:normAutofit/>
          </a:bodyPr>
          <a:lstStyle/>
          <a:p>
            <a:pPr algn="just"/>
            <a:r>
              <a:rPr lang="en-US" sz="2400" b="0" i="0" dirty="0">
                <a:solidFill>
                  <a:srgbClr val="222222"/>
                </a:solidFill>
                <a:effectLst/>
                <a:latin typeface="Lato"/>
              </a:rPr>
              <a:t>Exchange rate is an important factor that determines the country’s economic condition. It allows the country to trade with other countries. When the value of the foreign currency increases, imports become expensive and exports become cheaper. </a:t>
            </a:r>
          </a:p>
          <a:p>
            <a:pPr algn="just"/>
            <a:r>
              <a:rPr lang="en-US" sz="2400" b="0" i="0" dirty="0">
                <a:solidFill>
                  <a:srgbClr val="222222"/>
                </a:solidFill>
                <a:effectLst/>
                <a:latin typeface="Lato"/>
              </a:rPr>
              <a:t>Similarly, when the price of the foreign currency reduces, the imports become cheaper and exports become expensive. </a:t>
            </a:r>
          </a:p>
          <a:p>
            <a:pPr algn="just"/>
            <a:r>
              <a:rPr lang="en-US" sz="2400" b="0" i="0" dirty="0">
                <a:solidFill>
                  <a:srgbClr val="222222"/>
                </a:solidFill>
                <a:effectLst/>
                <a:latin typeface="Lato"/>
              </a:rPr>
              <a:t>Therefore, a higher exchange rate can lower the country’s balance of trade and a lower exchange rate can improve it.</a:t>
            </a:r>
            <a:endParaRPr lang="en-IN" sz="2400" dirty="0"/>
          </a:p>
        </p:txBody>
      </p:sp>
    </p:spTree>
    <p:extLst>
      <p:ext uri="{BB962C8B-B14F-4D97-AF65-F5344CB8AC3E}">
        <p14:creationId xmlns:p14="http://schemas.microsoft.com/office/powerpoint/2010/main" val="1241949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4D38CB-AAFD-4FE1-8203-95A815203B72}"/>
              </a:ext>
            </a:extLst>
          </p:cNvPr>
          <p:cNvSpPr>
            <a:spLocks noGrp="1"/>
          </p:cNvSpPr>
          <p:nvPr>
            <p:ph idx="1"/>
          </p:nvPr>
        </p:nvSpPr>
        <p:spPr>
          <a:xfrm>
            <a:off x="677334" y="1481071"/>
            <a:ext cx="8596668" cy="4560292"/>
          </a:xfrm>
        </p:spPr>
        <p:txBody>
          <a:bodyPr>
            <a:normAutofit/>
          </a:bodyPr>
          <a:lstStyle/>
          <a:p>
            <a:r>
              <a:rPr lang="en-US" sz="2400" b="0" i="0" dirty="0">
                <a:solidFill>
                  <a:srgbClr val="000000"/>
                </a:solidFill>
                <a:effectLst/>
                <a:latin typeface="Lato"/>
              </a:rPr>
              <a:t>In theory terms exchange rate determination is explained by two main models: </a:t>
            </a:r>
          </a:p>
          <a:p>
            <a:pPr>
              <a:buAutoNum type="arabicPeriod"/>
            </a:pPr>
            <a:r>
              <a:rPr lang="en-US" sz="2400" b="0" i="0" dirty="0">
                <a:solidFill>
                  <a:srgbClr val="000000"/>
                </a:solidFill>
                <a:effectLst/>
                <a:latin typeface="Lato"/>
              </a:rPr>
              <a:t>Flexible/floating exchange rate model  </a:t>
            </a:r>
          </a:p>
          <a:p>
            <a:pPr>
              <a:buAutoNum type="arabicPeriod"/>
            </a:pPr>
            <a:r>
              <a:rPr lang="en-US" sz="2400" b="0" i="0" dirty="0">
                <a:solidFill>
                  <a:srgbClr val="424142"/>
                </a:solidFill>
                <a:effectLst/>
                <a:latin typeface="Lato"/>
              </a:rPr>
              <a:t>2. </a:t>
            </a:r>
            <a:r>
              <a:rPr lang="en-US" sz="2400" b="0" i="0" dirty="0">
                <a:solidFill>
                  <a:srgbClr val="000000"/>
                </a:solidFill>
                <a:effectLst/>
                <a:latin typeface="Lato"/>
              </a:rPr>
              <a:t>Fixed/pegged exchange model</a:t>
            </a:r>
            <a:endParaRPr lang="en-IN" sz="2400" dirty="0">
              <a:latin typeface="Lato"/>
            </a:endParaRPr>
          </a:p>
        </p:txBody>
      </p:sp>
    </p:spTree>
    <p:extLst>
      <p:ext uri="{BB962C8B-B14F-4D97-AF65-F5344CB8AC3E}">
        <p14:creationId xmlns:p14="http://schemas.microsoft.com/office/powerpoint/2010/main" val="1136577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423A-5971-4633-BCF9-BD08EA11E3AE}"/>
              </a:ext>
            </a:extLst>
          </p:cNvPr>
          <p:cNvSpPr>
            <a:spLocks noGrp="1"/>
          </p:cNvSpPr>
          <p:nvPr>
            <p:ph type="title"/>
          </p:nvPr>
        </p:nvSpPr>
        <p:spPr/>
        <p:txBody>
          <a:bodyPr>
            <a:normAutofit/>
          </a:bodyPr>
          <a:lstStyle/>
          <a:p>
            <a:r>
              <a:rPr lang="en-IN" sz="4400" u="sng" dirty="0"/>
              <a:t>Flexible Exchange Rate Model</a:t>
            </a:r>
          </a:p>
        </p:txBody>
      </p:sp>
      <p:sp>
        <p:nvSpPr>
          <p:cNvPr id="3" name="Content Placeholder 2">
            <a:extLst>
              <a:ext uri="{FF2B5EF4-FFF2-40B4-BE49-F238E27FC236}">
                <a16:creationId xmlns:a16="http://schemas.microsoft.com/office/drawing/2014/main" id="{8F614271-AFB6-422E-8E47-8D40BA08A6EF}"/>
              </a:ext>
            </a:extLst>
          </p:cNvPr>
          <p:cNvSpPr>
            <a:spLocks noGrp="1"/>
          </p:cNvSpPr>
          <p:nvPr>
            <p:ph idx="1"/>
          </p:nvPr>
        </p:nvSpPr>
        <p:spPr/>
        <p:txBody>
          <a:bodyPr>
            <a:normAutofit fontScale="92500"/>
          </a:bodyPr>
          <a:lstStyle/>
          <a:p>
            <a:r>
              <a:rPr lang="en-US" sz="2400" b="0" i="0" dirty="0">
                <a:solidFill>
                  <a:srgbClr val="222222"/>
                </a:solidFill>
                <a:effectLst/>
                <a:latin typeface="Lato"/>
              </a:rPr>
              <a:t> In a flexible exchange rate system, the currency’s value is allowed to fluctuate according to the foreign exchange market. There is no intervention by the government or the central bank. </a:t>
            </a:r>
            <a:endParaRPr lang="en-US" sz="2400" dirty="0">
              <a:solidFill>
                <a:srgbClr val="222222"/>
              </a:solidFill>
              <a:latin typeface="Lato"/>
            </a:endParaRPr>
          </a:p>
          <a:p>
            <a:r>
              <a:rPr lang="en-US" sz="2400" b="0" i="0" dirty="0">
                <a:solidFill>
                  <a:srgbClr val="000000"/>
                </a:solidFill>
                <a:effectLst/>
                <a:latin typeface="Lato"/>
              </a:rPr>
              <a:t>When we treat exchange as a price of any foreign currency, then we can use the tools of demand and supply to determine this ‘price’.</a:t>
            </a:r>
            <a:endParaRPr lang="en-US" sz="2400" b="0" i="0" dirty="0">
              <a:solidFill>
                <a:srgbClr val="222222"/>
              </a:solidFill>
              <a:effectLst/>
              <a:latin typeface="Lato"/>
            </a:endParaRPr>
          </a:p>
          <a:p>
            <a:r>
              <a:rPr lang="en-US" sz="2400" b="0" i="0" dirty="0">
                <a:solidFill>
                  <a:srgbClr val="000000"/>
                </a:solidFill>
                <a:effectLst/>
                <a:latin typeface="Lato"/>
              </a:rPr>
              <a:t>Foreign exchange is treated as a ‘good’ with its own demand and supply curves as we learnt in Micro­economics course. Any shifts in each or both of these curves will deter­mine the changes in price of foreign exchange.</a:t>
            </a:r>
            <a:endParaRPr lang="en-IN" sz="2400" dirty="0">
              <a:latin typeface="Lato"/>
            </a:endParaRPr>
          </a:p>
        </p:txBody>
      </p:sp>
    </p:spTree>
    <p:extLst>
      <p:ext uri="{BB962C8B-B14F-4D97-AF65-F5344CB8AC3E}">
        <p14:creationId xmlns:p14="http://schemas.microsoft.com/office/powerpoint/2010/main" val="1930237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5DD2-5C11-47A6-86FC-98A3E51FBAB5}"/>
              </a:ext>
            </a:extLst>
          </p:cNvPr>
          <p:cNvSpPr>
            <a:spLocks noGrp="1"/>
          </p:cNvSpPr>
          <p:nvPr>
            <p:ph type="title"/>
          </p:nvPr>
        </p:nvSpPr>
        <p:spPr/>
        <p:txBody>
          <a:bodyPr>
            <a:normAutofit/>
          </a:bodyPr>
          <a:lstStyle/>
          <a:p>
            <a:r>
              <a:rPr lang="en-IN" sz="4000" b="1" i="0" u="sng" dirty="0">
                <a:solidFill>
                  <a:srgbClr val="92D050"/>
                </a:solidFill>
                <a:effectLst/>
              </a:rPr>
              <a:t>Demand for Foreign Exchange:</a:t>
            </a:r>
            <a:endParaRPr lang="en-IN" sz="4000" u="sng" dirty="0">
              <a:solidFill>
                <a:srgbClr val="92D050"/>
              </a:solidFill>
            </a:endParaRPr>
          </a:p>
        </p:txBody>
      </p:sp>
      <p:sp>
        <p:nvSpPr>
          <p:cNvPr id="3" name="Content Placeholder 2">
            <a:extLst>
              <a:ext uri="{FF2B5EF4-FFF2-40B4-BE49-F238E27FC236}">
                <a16:creationId xmlns:a16="http://schemas.microsoft.com/office/drawing/2014/main" id="{7D87C78A-F839-4EE5-A3B1-9664DB1D2859}"/>
              </a:ext>
            </a:extLst>
          </p:cNvPr>
          <p:cNvSpPr>
            <a:spLocks noGrp="1"/>
          </p:cNvSpPr>
          <p:nvPr>
            <p:ph idx="1"/>
          </p:nvPr>
        </p:nvSpPr>
        <p:spPr/>
        <p:txBody>
          <a:bodyPr>
            <a:normAutofit/>
          </a:bodyPr>
          <a:lstStyle/>
          <a:p>
            <a:pPr algn="just"/>
            <a:r>
              <a:rPr lang="en-US" sz="2400" b="0" i="0" dirty="0">
                <a:solidFill>
                  <a:srgbClr val="000000"/>
                </a:solidFill>
                <a:effectLst/>
                <a:latin typeface="Lato"/>
              </a:rPr>
              <a:t>Any transaction that leads to outflow of foreign exchange from India will create a demand for it.</a:t>
            </a:r>
          </a:p>
          <a:p>
            <a:pPr algn="just"/>
            <a:r>
              <a:rPr lang="en-US" sz="2400" b="0" i="0" dirty="0">
                <a:solidFill>
                  <a:srgbClr val="000000"/>
                </a:solidFill>
                <a:effectLst/>
                <a:latin typeface="Lato"/>
              </a:rPr>
              <a:t>Foreign exchange is demanded when residents of India (in terms of in­dividuals or private companies) and government want to spend in terms of foreign currency, instead of Rupees. </a:t>
            </a:r>
          </a:p>
          <a:p>
            <a:pPr algn="just"/>
            <a:r>
              <a:rPr lang="en-US" sz="2400" b="0" i="0" dirty="0">
                <a:solidFill>
                  <a:srgbClr val="000000"/>
                </a:solidFill>
                <a:effectLst/>
                <a:latin typeface="Lato"/>
              </a:rPr>
              <a:t>If a non-resident provides any service, </a:t>
            </a:r>
            <a:r>
              <a:rPr lang="en-US" sz="2400" b="0" i="0" dirty="0" err="1">
                <a:solidFill>
                  <a:srgbClr val="000000"/>
                </a:solidFill>
                <a:effectLst/>
                <a:latin typeface="Lato"/>
              </a:rPr>
              <a:t>He/She</a:t>
            </a:r>
            <a:r>
              <a:rPr lang="en-US" sz="2400" b="0" i="0" dirty="0">
                <a:solidFill>
                  <a:srgbClr val="000000"/>
                </a:solidFill>
                <a:effectLst/>
                <a:latin typeface="Lato"/>
              </a:rPr>
              <a:t> must be paid dollars by the Indian employer, which adds to demand for dollars.</a:t>
            </a:r>
            <a:endParaRPr lang="en-IN" sz="2400" dirty="0">
              <a:latin typeface="Lato"/>
            </a:endParaRPr>
          </a:p>
        </p:txBody>
      </p:sp>
    </p:spTree>
    <p:extLst>
      <p:ext uri="{BB962C8B-B14F-4D97-AF65-F5344CB8AC3E}">
        <p14:creationId xmlns:p14="http://schemas.microsoft.com/office/powerpoint/2010/main" val="436033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533A-68DF-40A5-9C58-E8F9AC296586}"/>
              </a:ext>
            </a:extLst>
          </p:cNvPr>
          <p:cNvSpPr>
            <a:spLocks noGrp="1"/>
          </p:cNvSpPr>
          <p:nvPr>
            <p:ph type="title"/>
          </p:nvPr>
        </p:nvSpPr>
        <p:spPr/>
        <p:txBody>
          <a:bodyPr>
            <a:normAutofit/>
          </a:bodyPr>
          <a:lstStyle/>
          <a:p>
            <a:r>
              <a:rPr lang="en-IN" sz="4000" u="sng" dirty="0"/>
              <a:t>Demand of foreign currency is created in following ways:</a:t>
            </a:r>
          </a:p>
        </p:txBody>
      </p:sp>
      <p:sp>
        <p:nvSpPr>
          <p:cNvPr id="3" name="Content Placeholder 2">
            <a:extLst>
              <a:ext uri="{FF2B5EF4-FFF2-40B4-BE49-F238E27FC236}">
                <a16:creationId xmlns:a16="http://schemas.microsoft.com/office/drawing/2014/main" id="{E7CF9247-A8E5-4325-AFCE-825259BA598C}"/>
              </a:ext>
            </a:extLst>
          </p:cNvPr>
          <p:cNvSpPr>
            <a:spLocks noGrp="1"/>
          </p:cNvSpPr>
          <p:nvPr>
            <p:ph idx="1"/>
          </p:nvPr>
        </p:nvSpPr>
        <p:spPr/>
        <p:txBody>
          <a:bodyPr>
            <a:normAutofit/>
          </a:bodyPr>
          <a:lstStyle/>
          <a:p>
            <a:pPr marL="571500" indent="-571500" algn="just">
              <a:buAutoNum type="romanLcParenBoth"/>
            </a:pPr>
            <a:r>
              <a:rPr lang="en-US" sz="2400" b="0" i="0" dirty="0">
                <a:solidFill>
                  <a:srgbClr val="000000"/>
                </a:solidFill>
                <a:effectLst/>
                <a:latin typeface="Lato"/>
              </a:rPr>
              <a:t>Indian importers who want to buy capital goods from USA must pay the manufacturers in dollars.</a:t>
            </a:r>
          </a:p>
          <a:p>
            <a:pPr marL="571500" indent="-571500" algn="just">
              <a:buAutoNum type="romanLcParenBoth"/>
            </a:pPr>
            <a:r>
              <a:rPr lang="en-US" sz="2400" b="0" dirty="0">
                <a:solidFill>
                  <a:srgbClr val="000000"/>
                </a:solidFill>
                <a:effectLst/>
                <a:latin typeface="Lato"/>
              </a:rPr>
              <a:t>Non-residents who provide services in India must be paid in dol­lars. For example, </a:t>
            </a:r>
            <a:r>
              <a:rPr lang="en-US" sz="2400" dirty="0">
                <a:solidFill>
                  <a:srgbClr val="000000"/>
                </a:solidFill>
                <a:latin typeface="Lato"/>
              </a:rPr>
              <a:t>when you buy premium service of ZOOM then you must have to pay in dollars.</a:t>
            </a:r>
          </a:p>
          <a:p>
            <a:pPr marL="571500" indent="-571500" algn="just">
              <a:buAutoNum type="romanLcParenBoth"/>
            </a:pPr>
            <a:r>
              <a:rPr lang="en-US" sz="2400" b="0" i="0" dirty="0">
                <a:solidFill>
                  <a:srgbClr val="000000"/>
                </a:solidFill>
                <a:effectLst/>
                <a:latin typeface="Lato"/>
              </a:rPr>
              <a:t>Foreign companies that set up production in India will send profits to home country in dollar terms. This is also called profit repatriation.</a:t>
            </a:r>
            <a:endParaRPr lang="en-IN" sz="2400" dirty="0">
              <a:latin typeface="Lato"/>
            </a:endParaRPr>
          </a:p>
        </p:txBody>
      </p:sp>
    </p:spTree>
    <p:extLst>
      <p:ext uri="{BB962C8B-B14F-4D97-AF65-F5344CB8AC3E}">
        <p14:creationId xmlns:p14="http://schemas.microsoft.com/office/powerpoint/2010/main" val="300460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1362B-3D38-4AFC-AE1D-592274B9214E}"/>
              </a:ext>
            </a:extLst>
          </p:cNvPr>
          <p:cNvSpPr>
            <a:spLocks noGrp="1"/>
          </p:cNvSpPr>
          <p:nvPr>
            <p:ph idx="1"/>
          </p:nvPr>
        </p:nvSpPr>
        <p:spPr>
          <a:xfrm>
            <a:off x="677334" y="978795"/>
            <a:ext cx="8596668" cy="5062568"/>
          </a:xfrm>
        </p:spPr>
        <p:txBody>
          <a:bodyPr>
            <a:normAutofit/>
          </a:bodyPr>
          <a:lstStyle/>
          <a:p>
            <a:pPr marL="0" indent="0" algn="just">
              <a:buNone/>
            </a:pPr>
            <a:r>
              <a:rPr lang="en-US" sz="2800" b="0" i="0" dirty="0">
                <a:solidFill>
                  <a:srgbClr val="92D050"/>
                </a:solidFill>
                <a:effectLst/>
                <a:latin typeface="Lato"/>
              </a:rPr>
              <a:t>(iv) </a:t>
            </a:r>
            <a:r>
              <a:rPr lang="en-US" sz="2800" b="0" i="0" dirty="0">
                <a:solidFill>
                  <a:srgbClr val="000000"/>
                </a:solidFill>
                <a:effectLst/>
                <a:latin typeface="Lato"/>
              </a:rPr>
              <a:t>If an Indian parent wants to send money to their children studying in the US, </a:t>
            </a:r>
            <a:r>
              <a:rPr lang="en-US" sz="2800" dirty="0">
                <a:solidFill>
                  <a:srgbClr val="000000"/>
                </a:solidFill>
                <a:latin typeface="Lato"/>
              </a:rPr>
              <a:t>they </a:t>
            </a:r>
            <a:r>
              <a:rPr lang="en-US" sz="2800" b="0" i="0" dirty="0">
                <a:solidFill>
                  <a:srgbClr val="000000"/>
                </a:solidFill>
                <a:effectLst/>
                <a:latin typeface="Lato"/>
              </a:rPr>
              <a:t>need dollars.</a:t>
            </a:r>
          </a:p>
          <a:p>
            <a:pPr marL="0" indent="0" algn="just">
              <a:buNone/>
            </a:pPr>
            <a:r>
              <a:rPr lang="en-US" sz="2800" dirty="0">
                <a:solidFill>
                  <a:srgbClr val="92D050"/>
                </a:solidFill>
                <a:latin typeface="Lato"/>
              </a:rPr>
              <a:t>(v) </a:t>
            </a:r>
            <a:r>
              <a:rPr lang="en-US" sz="2800" dirty="0">
                <a:solidFill>
                  <a:srgbClr val="000000"/>
                </a:solidFill>
                <a:latin typeface="Lato"/>
              </a:rPr>
              <a:t>NRI’s withdraw the money from the special account where they deposited money in foreign currency.</a:t>
            </a:r>
          </a:p>
          <a:p>
            <a:pPr marL="0" indent="0" algn="just">
              <a:buNone/>
            </a:pPr>
            <a:r>
              <a:rPr lang="en-US" sz="2800" b="0" i="0" dirty="0">
                <a:solidFill>
                  <a:srgbClr val="92D050"/>
                </a:solidFill>
                <a:effectLst/>
                <a:latin typeface="Lato"/>
              </a:rPr>
              <a:t>(vii) </a:t>
            </a:r>
            <a:r>
              <a:rPr lang="en-US" sz="2800" b="0" i="0" dirty="0">
                <a:solidFill>
                  <a:srgbClr val="000000"/>
                </a:solidFill>
                <a:effectLst/>
                <a:latin typeface="Lato"/>
              </a:rPr>
              <a:t>Indian citizen invest in fore</a:t>
            </a:r>
            <a:r>
              <a:rPr lang="en-US" sz="2800" dirty="0">
                <a:solidFill>
                  <a:srgbClr val="000000"/>
                </a:solidFill>
                <a:latin typeface="Lato"/>
              </a:rPr>
              <a:t>ign capital/money market.</a:t>
            </a:r>
          </a:p>
        </p:txBody>
      </p:sp>
    </p:spTree>
    <p:extLst>
      <p:ext uri="{BB962C8B-B14F-4D97-AF65-F5344CB8AC3E}">
        <p14:creationId xmlns:p14="http://schemas.microsoft.com/office/powerpoint/2010/main" val="263592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7ACAF-0966-4588-9F41-A1B2A190E2B3}"/>
              </a:ext>
            </a:extLst>
          </p:cNvPr>
          <p:cNvSpPr>
            <a:spLocks noGrp="1"/>
          </p:cNvSpPr>
          <p:nvPr>
            <p:ph type="title"/>
          </p:nvPr>
        </p:nvSpPr>
        <p:spPr/>
        <p:txBody>
          <a:bodyPr>
            <a:normAutofit/>
          </a:bodyPr>
          <a:lstStyle/>
          <a:p>
            <a:r>
              <a:rPr lang="en-IN" sz="4000" b="1" i="0" u="sng" dirty="0">
                <a:solidFill>
                  <a:srgbClr val="92D050"/>
                </a:solidFill>
              </a:rPr>
              <a:t>Supply of Foreign Exchange:</a:t>
            </a:r>
            <a:endParaRPr lang="en-IN" sz="4000" u="sng" dirty="0">
              <a:solidFill>
                <a:srgbClr val="92D050"/>
              </a:solidFill>
            </a:endParaRPr>
          </a:p>
        </p:txBody>
      </p:sp>
      <p:sp>
        <p:nvSpPr>
          <p:cNvPr id="3" name="Content Placeholder 2">
            <a:extLst>
              <a:ext uri="{FF2B5EF4-FFF2-40B4-BE49-F238E27FC236}">
                <a16:creationId xmlns:a16="http://schemas.microsoft.com/office/drawing/2014/main" id="{B8B7B2EC-F996-42C5-84BC-CAD1DB965F27}"/>
              </a:ext>
            </a:extLst>
          </p:cNvPr>
          <p:cNvSpPr>
            <a:spLocks noGrp="1"/>
          </p:cNvSpPr>
          <p:nvPr>
            <p:ph idx="1"/>
          </p:nvPr>
        </p:nvSpPr>
        <p:spPr/>
        <p:txBody>
          <a:bodyPr>
            <a:normAutofit/>
          </a:bodyPr>
          <a:lstStyle/>
          <a:p>
            <a:pPr algn="just"/>
            <a:r>
              <a:rPr lang="en-US" sz="2400" b="0" i="0" dirty="0">
                <a:solidFill>
                  <a:srgbClr val="000000"/>
                </a:solidFill>
                <a:effectLst/>
                <a:latin typeface="Lato"/>
              </a:rPr>
              <a:t>Any transaction that leads to an inflow of foreign exchange will gen­erate supply of it.</a:t>
            </a:r>
          </a:p>
          <a:p>
            <a:pPr algn="just"/>
            <a:r>
              <a:rPr lang="en-US" sz="2400" b="0" i="0" dirty="0">
                <a:solidFill>
                  <a:srgbClr val="000000"/>
                </a:solidFill>
                <a:effectLst/>
                <a:latin typeface="Lato"/>
              </a:rPr>
              <a:t>Foreign exchange is supplied when non-residents (in terms of individuals or private companies) and government want to spend in terms of Indi­an rupees. For this they provide supply foreign currency to banks and receive Indian rupees</a:t>
            </a:r>
            <a:endParaRPr lang="en-IN" sz="2400" dirty="0">
              <a:latin typeface="Lato"/>
            </a:endParaRPr>
          </a:p>
        </p:txBody>
      </p:sp>
    </p:spTree>
    <p:extLst>
      <p:ext uri="{BB962C8B-B14F-4D97-AF65-F5344CB8AC3E}">
        <p14:creationId xmlns:p14="http://schemas.microsoft.com/office/powerpoint/2010/main" val="36886208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735139B856254BB0082A554771DB4B" ma:contentTypeVersion="2" ma:contentTypeDescription="Create a new document." ma:contentTypeScope="" ma:versionID="01dd62ff7f0fb521fc56312c36c52365">
  <xsd:schema xmlns:xsd="http://www.w3.org/2001/XMLSchema" xmlns:xs="http://www.w3.org/2001/XMLSchema" xmlns:p="http://schemas.microsoft.com/office/2006/metadata/properties" xmlns:ns2="821cd86e-a22c-42ed-87dd-15cef3d4d7d7" targetNamespace="http://schemas.microsoft.com/office/2006/metadata/properties" ma:root="true" ma:fieldsID="822ab4ba96ad9586a405e68ad5979863" ns2:_="">
    <xsd:import namespace="821cd86e-a22c-42ed-87dd-15cef3d4d7d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1cd86e-a22c-42ed-87dd-15cef3d4d7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A729F2-C3A4-4E5A-A7C6-5F1DEC2C55D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1728750-5E14-4EAC-85AD-97A8A8B0140F}">
  <ds:schemaRefs>
    <ds:schemaRef ds:uri="http://schemas.microsoft.com/sharepoint/v3/contenttype/forms"/>
  </ds:schemaRefs>
</ds:datastoreItem>
</file>

<file path=customXml/itemProps3.xml><?xml version="1.0" encoding="utf-8"?>
<ds:datastoreItem xmlns:ds="http://schemas.openxmlformats.org/officeDocument/2006/customXml" ds:itemID="{362F2AB7-A52F-423C-B78F-5E92B1DBF9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1cd86e-a22c-42ed-87dd-15cef3d4d7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1586</Words>
  <Application>Microsoft Office PowerPoint</Application>
  <PresentationFormat>Widescreen</PresentationFormat>
  <Paragraphs>61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Lato</vt:lpstr>
      <vt:lpstr>Trebuchet MS</vt:lpstr>
      <vt:lpstr>Wingdings 3</vt:lpstr>
      <vt:lpstr>Facet</vt:lpstr>
      <vt:lpstr>Exchange Rate</vt:lpstr>
      <vt:lpstr>Meaning &amp; Introduction</vt:lpstr>
      <vt:lpstr>PowerPoint Presentation</vt:lpstr>
      <vt:lpstr>PowerPoint Presentation</vt:lpstr>
      <vt:lpstr>Flexible Exchange Rate Model</vt:lpstr>
      <vt:lpstr>Demand for Foreign Exchange:</vt:lpstr>
      <vt:lpstr>Demand of foreign currency is created in following ways:</vt:lpstr>
      <vt:lpstr>PowerPoint Presentation</vt:lpstr>
      <vt:lpstr>Supply of Foreign Exchange:</vt:lpstr>
      <vt:lpstr>Supply of foreign currency is created in following ways:</vt:lpstr>
      <vt:lpstr>PowerPoint Presentation</vt:lpstr>
      <vt:lpstr>PowerPoint Presentation</vt:lpstr>
      <vt:lpstr>PowerPoint Presentation</vt:lpstr>
      <vt:lpstr>PowerPoint Presentation</vt:lpstr>
      <vt:lpstr>Depreciation &amp; Appreciation of Exchange Rate</vt:lpstr>
      <vt:lpstr>A. Increase in Demand for Dollars</vt:lpstr>
      <vt:lpstr>B. Increase in Supply of Dollars</vt:lpstr>
      <vt:lpstr>C. Simultaneous Increase in Demand and Supply of Dollars</vt:lpstr>
      <vt:lpstr>When Change in demand is more than change in supply</vt:lpstr>
      <vt:lpstr>When Change in Supply is more than change in Demand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Exchange Rate</dc:title>
  <dc:creator>Gomsi</dc:creator>
  <cp:lastModifiedBy>TirthRaval</cp:lastModifiedBy>
  <cp:revision>24</cp:revision>
  <dcterms:created xsi:type="dcterms:W3CDTF">2020-12-08T03:28:46Z</dcterms:created>
  <dcterms:modified xsi:type="dcterms:W3CDTF">2020-12-15T15:40:47Z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0x01010071735139B856254BB0082A554771DB4B</vt:lpwstr>
  </property>
</Properties>
</file>