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uti Sharma" initials="SS" lastIdx="1" clrIdx="0">
    <p:extLst>
      <p:ext uri="{19B8F6BF-5375-455C-9EA6-DF929625EA0E}">
        <p15:presenceInfo xmlns:p15="http://schemas.microsoft.com/office/powerpoint/2012/main" userId="af6a48f04a991a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3T03:19:45.512"/>
    </inkml:context>
    <inkml:brush xml:id="br0">
      <inkml:brushProperty name="width" value="0.1" units="cm"/>
      <inkml:brushProperty name="height" value="0.1" units="cm"/>
      <inkml:brushProperty name="color" value="#E71225"/>
      <inkml:brushProperty name="ignorePressure" value="1"/>
    </inkml:brush>
  </inkml:definitions>
  <inkml:trace contextRef="#ctx0" brushRef="#br0">1247 2,'-29'-1,"-1"1,1 1,-1 2,1 0,0 3,0 0,0 2,-3 2,-94 46,3 6,-36 28,138-78,-24 15,2 1,1 2,-22 22,40-31,2 1,0 1,2 1,0 1,2 0,-8 16,8-5,1 1,2 1,2 0,-9 39,16-51,1 0,2 1,0-1,1 1,2 0,1-1,4 26,-3-39,1 1,0-1,1 0,0 0,1 0,1 0,0-1,0 0,2 0,-1 0,1-1,1-1,0 1,1-1,0-1,1 2,27 16,1-1,29 14,-7-5,-32-21,1-1,0-2,1-1,0-1,0-1,1-2,22 1,34 8,-23-6,0-3,1-3,0-3,14-3,46 0,31 6,-22-1,53-8,-164 2,0-2,-1 0,1-1,-1-2,-1 0,0-2,0 0,-1-1,0-2,89-43,-4 8,-32 14,78-24,-133 52,-1-1,0-1,-1-1,0-1,1-1,51-29,-54 34,0-1,0-1,0 0,-2-1,13-10,-21 15,-1 0,1 0,-1 0,0-1,0 1,-1-1,1 0,-1 0,-1-1,1 1,-1-1,0 1,-1-1,1 1,-1-1,-1 0,4-70,-3 0,-4-10,-1-41,5 123,-1 0,0 1,-1-1,1 0,-1 0,0 0,0 1,-1-1,1 0,-1 1,0-1,0 1,0 0,-1 0,0-2,-3 1,1 0,-1 0,0 1,0 0,0 0,0 0,-1 1,0 0,-6-2,-8-2,0 1,0 1,-1 1,1 1,-1 1,0 1,-18 1,12 0,1-1,-1-2,1 0,-13-5,-2-1,1 2,-4 1,-58-9,15 2,-1 3,1 5,-1 4,-39 5,-35-1,-38 0,-222-7,283-13,87 8,0 3,-23 2,-357 5,397-1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3T03:42:30.037"/>
    </inkml:context>
    <inkml:brush xml:id="br0">
      <inkml:brushProperty name="width" value="0.1" units="cm"/>
      <inkml:brushProperty name="height" value="0.1" units="cm"/>
      <inkml:brushProperty name="color" value="#E71225"/>
      <inkml:brushProperty name="ignorePressure" value="1"/>
    </inkml:brush>
  </inkml:definitions>
  <inkml:trace contextRef="#ctx0" brushRef="#br0">1 1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3A0B805-1743-41FD-A261-4DD1C3BD76B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CBB25F9-5C7C-4D50-970A-CF651CBD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6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B805-1743-41FD-A261-4DD1C3BD76B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25F9-5C7C-4D50-970A-CF651CBD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5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B805-1743-41FD-A261-4DD1C3BD76B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25F9-5C7C-4D50-970A-CF651CBD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14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B805-1743-41FD-A261-4DD1C3BD76B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25F9-5C7C-4D50-970A-CF651CBD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25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B805-1743-41FD-A261-4DD1C3BD76B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25F9-5C7C-4D50-970A-CF651CBD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64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B805-1743-41FD-A261-4DD1C3BD76B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25F9-5C7C-4D50-970A-CF651CBD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96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B805-1743-41FD-A261-4DD1C3BD76B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25F9-5C7C-4D50-970A-CF651CBD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29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3A0B805-1743-41FD-A261-4DD1C3BD76B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25F9-5C7C-4D50-970A-CF651CBD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7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3A0B805-1743-41FD-A261-4DD1C3BD76B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25F9-5C7C-4D50-970A-CF651CBD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6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B805-1743-41FD-A261-4DD1C3BD76B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25F9-5C7C-4D50-970A-CF651CBD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9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B805-1743-41FD-A261-4DD1C3BD76B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25F9-5C7C-4D50-970A-CF651CBD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1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B805-1743-41FD-A261-4DD1C3BD76B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25F9-5C7C-4D50-970A-CF651CBD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B805-1743-41FD-A261-4DD1C3BD76B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25F9-5C7C-4D50-970A-CF651CBD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4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B805-1743-41FD-A261-4DD1C3BD76B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25F9-5C7C-4D50-970A-CF651CBD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4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B805-1743-41FD-A261-4DD1C3BD76B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25F9-5C7C-4D50-970A-CF651CBD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4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B805-1743-41FD-A261-4DD1C3BD76B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25F9-5C7C-4D50-970A-CF651CBD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0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B805-1743-41FD-A261-4DD1C3BD76B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25F9-5C7C-4D50-970A-CF651CBD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6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3A0B805-1743-41FD-A261-4DD1C3BD76B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CBB25F9-5C7C-4D50-970A-CF651CBD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8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F3072-2B43-4625-8349-382ECB18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/>
          <a:lstStyle/>
          <a:p>
            <a:r>
              <a:rPr lang="en-US"/>
              <a:t>Blackjack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13896-6847-4420-B9FC-CDC4CFE4F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/>
          <a:lstStyle/>
          <a:p>
            <a:r>
              <a:rPr lang="en-US"/>
              <a:t>By Ben Ruelas and Shruti Sharma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986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61DCB-C52B-4F8A-A545-3DDD0C6D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/>
              <a:t>Basic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21226-BDDA-4B7A-B4E1-FAC43764E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591" y="2335237"/>
            <a:ext cx="11099409" cy="4522763"/>
          </a:xfrm>
        </p:spPr>
        <p:txBody>
          <a:bodyPr>
            <a:normAutofit/>
          </a:bodyPr>
          <a:lstStyle/>
          <a:p>
            <a:r>
              <a:rPr lang="en-US" sz="2200" dirty="0"/>
              <a:t>The goal of blackjack is to beat the dealer’s hand without going over 21.</a:t>
            </a:r>
          </a:p>
          <a:p>
            <a:r>
              <a:rPr lang="en-US" sz="2200" dirty="0"/>
              <a:t>Face cards are worth 10. Aces are worth 11.</a:t>
            </a:r>
          </a:p>
          <a:p>
            <a:r>
              <a:rPr lang="en-US" sz="2200" dirty="0"/>
              <a:t>Player starts with two cards, one of the dealer's cards is hidden until the end.</a:t>
            </a:r>
          </a:p>
          <a:p>
            <a:r>
              <a:rPr lang="en-US" sz="2200" dirty="0"/>
              <a:t>To 'Hit' is to ask for another card. To 'Stand' is to hold your total and end your turn.</a:t>
            </a:r>
          </a:p>
          <a:p>
            <a:r>
              <a:rPr lang="en-US" sz="2200" dirty="0"/>
              <a:t>If you go over 21 you bust, and the system wins regardless of the dealer's hand.</a:t>
            </a:r>
          </a:p>
          <a:p>
            <a:r>
              <a:rPr lang="en-US" sz="2200" dirty="0"/>
              <a:t>If you are dealt 21 from the start (Ace &amp; 10), you got a blackjack.</a:t>
            </a:r>
          </a:p>
          <a:p>
            <a:r>
              <a:rPr lang="en-US" sz="2200" dirty="0"/>
              <a:t>Dealer will hit until his/her cards total 17 or higher.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7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4F00B-53FE-4210-8954-C26B5151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CLS Model for our Game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02E1E2-EE42-4A96-9A9E-8DCC5DDDE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06" y="936131"/>
            <a:ext cx="7127392" cy="4775351"/>
          </a:xfrm>
          <a:prstGeom prst="roundRect">
            <a:avLst>
              <a:gd name="adj" fmla="val 1858"/>
            </a:avLst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4770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5B198-4947-49CC-B717-841F50F7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Descriptive STM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70AD42-634F-464E-B721-C934E49380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20" y="2194675"/>
            <a:ext cx="5558193" cy="3740180"/>
          </a:xfrm>
        </p:spPr>
      </p:pic>
      <p:pic>
        <p:nvPicPr>
          <p:cNvPr id="19" name="Content Placeholder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D2F8CB-EE9C-432D-A74C-9E42A5A64B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13" y="1680632"/>
            <a:ext cx="4695798" cy="437125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F7DBC0-3246-402F-A5D4-000B3FC76F3D}"/>
              </a:ext>
            </a:extLst>
          </p:cNvPr>
          <p:cNvSpPr txBox="1"/>
          <p:nvPr/>
        </p:nvSpPr>
        <p:spPr>
          <a:xfrm>
            <a:off x="421920" y="6133514"/>
            <a:ext cx="11577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Initially all the game have equal probabilities which shows an equal chance of hit or stand irrespective</a:t>
            </a:r>
          </a:p>
          <a:p>
            <a:r>
              <a:rPr lang="en-US" dirty="0"/>
              <a:t> of the dealer and player sum and its deviation from the number 21.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24F19B0-04F9-4E57-A306-36C665927431}"/>
                  </a:ext>
                </a:extLst>
              </p14:cNvPr>
              <p14:cNvContentPartPr/>
              <p14:nvPr/>
            </p14:nvContentPartPr>
            <p14:xfrm>
              <a:off x="4944501" y="5485346"/>
              <a:ext cx="981720" cy="533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24F19B0-04F9-4E57-A306-36C6659274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26501" y="5467706"/>
                <a:ext cx="1017360" cy="56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8842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60C7F-7CE6-46DD-8235-458A294A2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Final (or not) Prescriptive STM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D36DE-0914-47F0-93B8-62B5AA093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098" y="1866405"/>
            <a:ext cx="5885146" cy="4700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We go ahead and start playing, and eventually after about 5000 games, our STM seems to learn and take a more progressive shape.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However, it’s rate of progress is slow and this Prescriptive data is not final as the more it plays, the more it learns!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2448E3D-5891-4F95-8EAF-FA0B13085BA6}"/>
                  </a:ext>
                </a:extLst>
              </p14:cNvPr>
              <p14:cNvContentPartPr/>
              <p14:nvPr/>
            </p14:nvContentPartPr>
            <p14:xfrm>
              <a:off x="5504301" y="1332746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2448E3D-5891-4F95-8EAF-FA0B13085B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86661" y="1315106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769372-1877-4EA9-8D30-F8FD5DF555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77"/>
          <a:stretch/>
        </p:blipFill>
        <p:spPr>
          <a:xfrm>
            <a:off x="6655722" y="457695"/>
            <a:ext cx="2751700" cy="570456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EDC606-A91D-47FD-AE7F-F9F48B946FD4}"/>
              </a:ext>
            </a:extLst>
          </p:cNvPr>
          <p:cNvCxnSpPr>
            <a:cxnSpLocks/>
          </p:cNvCxnSpPr>
          <p:nvPr/>
        </p:nvCxnSpPr>
        <p:spPr>
          <a:xfrm flipH="1">
            <a:off x="7468712" y="3027241"/>
            <a:ext cx="2327825" cy="953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FBDD13F-A6B9-4760-A8EF-3FDE445B3C16}"/>
              </a:ext>
            </a:extLst>
          </p:cNvPr>
          <p:cNvCxnSpPr>
            <a:cxnSpLocks/>
          </p:cNvCxnSpPr>
          <p:nvPr/>
        </p:nvCxnSpPr>
        <p:spPr>
          <a:xfrm flipH="1">
            <a:off x="7566992" y="3888512"/>
            <a:ext cx="2653420" cy="723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495E532-0D77-416C-9224-26DF08495A12}"/>
              </a:ext>
            </a:extLst>
          </p:cNvPr>
          <p:cNvSpPr/>
          <p:nvPr/>
        </p:nvSpPr>
        <p:spPr>
          <a:xfrm>
            <a:off x="9708740" y="2213826"/>
            <a:ext cx="2251441" cy="2213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difference in can be seen from the collected STM data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B97A0A5-18BC-4372-A349-9BDCE4B2BD30}"/>
              </a:ext>
            </a:extLst>
          </p:cNvPr>
          <p:cNvCxnSpPr>
            <a:cxnSpLocks/>
          </p:cNvCxnSpPr>
          <p:nvPr/>
        </p:nvCxnSpPr>
        <p:spPr>
          <a:xfrm flipV="1">
            <a:off x="7291569" y="4076700"/>
            <a:ext cx="1602133" cy="5533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842EAB7-1B1E-4DB8-A53D-7D8AB78D50FF}"/>
              </a:ext>
            </a:extLst>
          </p:cNvPr>
          <p:cNvCxnSpPr>
            <a:cxnSpLocks/>
          </p:cNvCxnSpPr>
          <p:nvPr/>
        </p:nvCxnSpPr>
        <p:spPr>
          <a:xfrm>
            <a:off x="7323729" y="4762500"/>
            <a:ext cx="165400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846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B077-E67C-4D0F-83BD-32BE42EF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75861"/>
            <a:ext cx="9592559" cy="1364973"/>
          </a:xfrm>
        </p:spPr>
        <p:txBody>
          <a:bodyPr/>
          <a:lstStyle/>
          <a:p>
            <a:r>
              <a:rPr lang="en-US" dirty="0"/>
              <a:t>Final Observable Results: Strategy to Play and Win (Today is you lucky day! $$)!!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7B3AF-2D05-4E90-A3EF-4F462C2D4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51652"/>
            <a:ext cx="9791342" cy="3568148"/>
          </a:xfrm>
        </p:spPr>
        <p:txBody>
          <a:bodyPr/>
          <a:lstStyle/>
          <a:p>
            <a:r>
              <a:rPr lang="en-US" dirty="0"/>
              <a:t>First Card: Having a small high-number, i.e. from 8-11 calls for a hit irrespective of the opponent’s card. However, a big high-number from 12-16 calls for a hit only when the dealer has his show card lower than or equal to 7.</a:t>
            </a:r>
          </a:p>
          <a:p>
            <a:r>
              <a:rPr lang="en-US" dirty="0"/>
              <a:t>Second Card: Having a numbers smaller than 7 with an ace usually call for a hit, depending on the card shown by the dealer. If the dealer has a high card, the probabilities of calling a hit increase.</a:t>
            </a:r>
          </a:p>
          <a:p>
            <a:r>
              <a:rPr lang="en-US" dirty="0"/>
              <a:t>There are rare and special cases, even within the observed matrix, and so are some deviations.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83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363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Blackjack</vt:lpstr>
      <vt:lpstr>Basic Rules</vt:lpstr>
      <vt:lpstr>CLS Model for our Game</vt:lpstr>
      <vt:lpstr>Initial Descriptive STM</vt:lpstr>
      <vt:lpstr>Final (or not) Prescriptive STM</vt:lpstr>
      <vt:lpstr>Final Observable Results: Strategy to Play and Win (Today is you lucky day! $$)!!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</dc:title>
  <dc:creator>Shruti Sharma</dc:creator>
  <cp:lastModifiedBy>Shruti Sharma</cp:lastModifiedBy>
  <cp:revision>5</cp:revision>
  <dcterms:created xsi:type="dcterms:W3CDTF">2020-02-13T03:36:49Z</dcterms:created>
  <dcterms:modified xsi:type="dcterms:W3CDTF">2020-02-13T05:35:15Z</dcterms:modified>
</cp:coreProperties>
</file>