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harma" initials="SS" lastIdx="1" clrIdx="0">
    <p:extLst>
      <p:ext uri="{19B8F6BF-5375-455C-9EA6-DF929625EA0E}">
        <p15:presenceInfo xmlns:p15="http://schemas.microsoft.com/office/powerpoint/2012/main" userId="af6a48f04a991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Wins out of 500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'[Chart in Microsoft PowerPoint]Sheet1'!$A$1:$A$20</c:f>
              <c:numCache>
                <c:formatCode>General</c:formatCode>
                <c:ptCount val="20"/>
                <c:pt idx="0">
                  <c:v>132</c:v>
                </c:pt>
                <c:pt idx="1">
                  <c:v>150</c:v>
                </c:pt>
                <c:pt idx="2">
                  <c:v>153</c:v>
                </c:pt>
                <c:pt idx="3">
                  <c:v>166</c:v>
                </c:pt>
                <c:pt idx="4">
                  <c:v>168</c:v>
                </c:pt>
                <c:pt idx="5">
                  <c:v>157</c:v>
                </c:pt>
                <c:pt idx="6">
                  <c:v>187</c:v>
                </c:pt>
                <c:pt idx="7">
                  <c:v>148</c:v>
                </c:pt>
                <c:pt idx="8">
                  <c:v>148</c:v>
                </c:pt>
                <c:pt idx="9">
                  <c:v>156</c:v>
                </c:pt>
                <c:pt idx="10">
                  <c:v>153</c:v>
                </c:pt>
                <c:pt idx="11">
                  <c:v>180</c:v>
                </c:pt>
                <c:pt idx="12">
                  <c:v>156</c:v>
                </c:pt>
                <c:pt idx="13">
                  <c:v>184</c:v>
                </c:pt>
                <c:pt idx="14">
                  <c:v>161</c:v>
                </c:pt>
                <c:pt idx="15">
                  <c:v>160</c:v>
                </c:pt>
                <c:pt idx="16">
                  <c:v>158</c:v>
                </c:pt>
                <c:pt idx="17">
                  <c:v>148</c:v>
                </c:pt>
                <c:pt idx="18">
                  <c:v>161</c:v>
                </c:pt>
                <c:pt idx="1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A-964D-993E-A10CC100F8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67658608"/>
        <c:axId val="1168046176"/>
      </c:barChart>
      <c:catAx>
        <c:axId val="1167658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046176"/>
        <c:crosses val="autoZero"/>
        <c:auto val="1"/>
        <c:lblAlgn val="ctr"/>
        <c:lblOffset val="100"/>
        <c:noMultiLvlLbl val="0"/>
      </c:catAx>
      <c:valAx>
        <c:axId val="11680461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6765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3T03:42:30.037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4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A0B805-1743-41FD-A261-4DD1C3BD76B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B25F9-5C7C-4D50-970A-CF651CBD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.xml"/><Relationship Id="rId5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3072-2B43-4625-8349-382ECB18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13896-6847-4420-B9FC-CDC4CFE4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8133"/>
          </a:xfrm>
        </p:spPr>
        <p:txBody>
          <a:bodyPr/>
          <a:lstStyle/>
          <a:p>
            <a:r>
              <a:rPr lang="en-US" dirty="0"/>
              <a:t>By Ben Ruelas and Shruti Sharma</a:t>
            </a:r>
          </a:p>
        </p:txBody>
      </p:sp>
    </p:spTree>
    <p:extLst>
      <p:ext uri="{BB962C8B-B14F-4D97-AF65-F5344CB8AC3E}">
        <p14:creationId xmlns:p14="http://schemas.microsoft.com/office/powerpoint/2010/main" val="198598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B077-E67C-4D0F-83BD-32BE42EF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5861"/>
            <a:ext cx="9592559" cy="1364973"/>
          </a:xfrm>
        </p:spPr>
        <p:txBody>
          <a:bodyPr/>
          <a:lstStyle/>
          <a:p>
            <a:r>
              <a:rPr lang="en-US" dirty="0"/>
              <a:t>Final Observable Results: Strategy to Play and Win (Today is you lucky day! $$)!!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B3AF-2D05-4E90-A3EF-4F462C2D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1652"/>
            <a:ext cx="9791342" cy="3568148"/>
          </a:xfrm>
        </p:spPr>
        <p:txBody>
          <a:bodyPr/>
          <a:lstStyle/>
          <a:p>
            <a:r>
              <a:rPr lang="en-US" dirty="0"/>
              <a:t>First Card: Having a small high-number, i.e. from 8-11 calls for a hit irrespective of the opponent’s card. However, a big high-number from 12-16 calls for a hit only when the dealer has his show card lower than or equal to 7.</a:t>
            </a:r>
          </a:p>
          <a:p>
            <a:r>
              <a:rPr lang="en-US" dirty="0"/>
              <a:t>Second Card: Having a numbers smaller than 7 with an ace usually call for a hit, depending on the card shown by the dealer. If the dealer has a high card, the probabilities of calling a hit increase.</a:t>
            </a:r>
          </a:p>
          <a:p>
            <a:r>
              <a:rPr lang="en-US" dirty="0"/>
              <a:t>There are rare and special cases, even within the observed matrix, and so are some deviations.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1DCB-C52B-4F8A-A545-3DDD0C6D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Quick Recap: Basic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1226-BDDA-4B7A-B4E1-FAC4376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591" y="2335237"/>
            <a:ext cx="11099409" cy="4522763"/>
          </a:xfrm>
        </p:spPr>
        <p:txBody>
          <a:bodyPr>
            <a:normAutofit/>
          </a:bodyPr>
          <a:lstStyle/>
          <a:p>
            <a:r>
              <a:rPr lang="en-US" sz="2200" dirty="0"/>
              <a:t>The goal of blackjack is to beat the dealer’s hand without going over 21.</a:t>
            </a:r>
          </a:p>
          <a:p>
            <a:r>
              <a:rPr lang="en-US" sz="2200" dirty="0"/>
              <a:t>Face cards are worth 10. Aces are worth 11.</a:t>
            </a:r>
          </a:p>
          <a:p>
            <a:r>
              <a:rPr lang="en-US" sz="2200" dirty="0"/>
              <a:t>Player starts with two cards, one of the dealer's cards is hidden until the end.</a:t>
            </a:r>
          </a:p>
          <a:p>
            <a:r>
              <a:rPr lang="en-US" sz="2200" dirty="0"/>
              <a:t>To 'Hit' is to ask for another card. To 'Stand' is to hold your total and end your turn.</a:t>
            </a:r>
          </a:p>
          <a:p>
            <a:r>
              <a:rPr lang="en-US" sz="2200" dirty="0"/>
              <a:t>If you go over 21 you bust, and the system wins regardless of the dealer's hand.</a:t>
            </a:r>
          </a:p>
          <a:p>
            <a:r>
              <a:rPr lang="en-US" sz="2200" dirty="0"/>
              <a:t>If you are dealt 21 from the start (Ace &amp; 10), you got a blackjack.</a:t>
            </a:r>
          </a:p>
          <a:p>
            <a:r>
              <a:rPr lang="en-US" sz="2200" dirty="0"/>
              <a:t>Dealer will hit until his/her cards total 17 or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F00B-53FE-4210-8954-C26B5151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Neural Network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Model for our Game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02E1E2-EE42-4A96-9A9E-8DCC5DDD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6" y="936131"/>
            <a:ext cx="7127392" cy="4775351"/>
          </a:xfrm>
          <a:prstGeom prst="roundRect">
            <a:avLst>
              <a:gd name="adj" fmla="val 1858"/>
            </a:avLst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77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AF8F8-2A80-46DF-BB0F-FD37D953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520701"/>
            <a:ext cx="3443051" cy="147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Basic NN 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238DB-5B4A-4A6B-8BB0-78771545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67" y="1865978"/>
            <a:ext cx="4191000" cy="53929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Input Layers = 18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(All possible Initial Player Sums)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Hidden Layers = 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(Decision Factor: No. of neurons = About double of the output layer)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Output Layers =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( Always only two options: either Hit or Stand)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E284E-25B4-46F6-A5CE-63D19E23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66" y="0"/>
            <a:ext cx="5542933" cy="6661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C4FFD-E77B-4BF2-9F40-510FAEC5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32" y="3067028"/>
            <a:ext cx="3086100" cy="29908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504358-8ACE-4C09-B2F7-308246474D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41836" y="1631576"/>
            <a:ext cx="1789048" cy="513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5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15722-0FD4-4C2C-8863-0D08A09B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NN Visual Representation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C840-959E-4416-9616-6F548B8F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9577" y="407964"/>
            <a:ext cx="6256268" cy="60631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01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B198-4947-49CC-B717-841F50F7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68" y="484718"/>
            <a:ext cx="3417046" cy="706964"/>
          </a:xfrm>
        </p:spPr>
        <p:txBody>
          <a:bodyPr/>
          <a:lstStyle/>
          <a:p>
            <a:r>
              <a:rPr lang="en-US" dirty="0"/>
              <a:t>Initial NN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1CADA-ECB2-4233-A243-4028233AA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772" y="187393"/>
            <a:ext cx="4547645" cy="64832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726345-4CF3-43D9-9D3E-19F4DCCE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5026" y="2239618"/>
            <a:ext cx="5088835" cy="5035826"/>
          </a:xfrm>
        </p:spPr>
        <p:txBody>
          <a:bodyPr>
            <a:normAutofit/>
          </a:bodyPr>
          <a:lstStyle/>
          <a:p>
            <a:r>
              <a:rPr lang="en-US" sz="2000" dirty="0"/>
              <a:t>The image on the left shows the initial NN with no input yet. So, we have all input values as 0. But, as soon as we hit play…</a:t>
            </a:r>
          </a:p>
          <a:p>
            <a:r>
              <a:rPr lang="en-US" sz="2000" dirty="0"/>
              <a:t>We get a sum equal to 13 and that is fed into the input neuron value.</a:t>
            </a:r>
          </a:p>
          <a:p>
            <a:r>
              <a:rPr lang="en-US" sz="2000" dirty="0"/>
              <a:t>We randomize the hidden neuron values.</a:t>
            </a:r>
          </a:p>
          <a:p>
            <a:r>
              <a:rPr lang="en-US" sz="2000" dirty="0"/>
              <a:t>Our alpha </a:t>
            </a:r>
            <a:r>
              <a:rPr lang="en-US" sz="2000"/>
              <a:t>is 0.6.</a:t>
            </a:r>
            <a:endParaRPr lang="en-US" sz="2000" dirty="0"/>
          </a:p>
          <a:p>
            <a:r>
              <a:rPr lang="en-US" sz="2000" dirty="0"/>
              <a:t>Our true value is set to S but we hit get a sum of 22 and lose. This is later backpropagated to the neural network.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4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11F273-3C86-4E13-9D16-43DEFA3D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7" y="138112"/>
            <a:ext cx="5194024" cy="658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26A02-DA1D-4DE8-8D1F-37F4725E2C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97607" y="2461589"/>
            <a:ext cx="5103783" cy="3833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0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349A7-0074-47F2-B7A4-3178195422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861" y="142283"/>
            <a:ext cx="5062330" cy="67059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177866-70AA-496D-A634-A9E9A84F9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8208" y="2626349"/>
            <a:ext cx="5545965" cy="37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60C7F-7CE6-46DD-8235-458A294A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Learning after 10,000 Games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448E3D-5891-4F95-8EAF-FA0B13085BA6}"/>
                  </a:ext>
                </a:extLst>
              </p14:cNvPr>
              <p14:cNvContentPartPr/>
              <p14:nvPr/>
            </p14:nvContentPartPr>
            <p14:xfrm>
              <a:off x="5504301" y="133274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448E3D-5891-4F95-8EAF-FA0B13085B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6661" y="1315106"/>
                <a:ext cx="36000" cy="3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BD6B7FE-D1CD-E54F-BF3E-4B841AAB7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61734"/>
              </p:ext>
            </p:extLst>
          </p:nvPr>
        </p:nvGraphicFramePr>
        <p:xfrm>
          <a:off x="4261179" y="1579030"/>
          <a:ext cx="7476465" cy="4350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BE7E77E-6858-A24F-919C-2F7A9435C4FE}"/>
              </a:ext>
            </a:extLst>
          </p:cNvPr>
          <p:cNvSpPr txBox="1"/>
          <p:nvPr/>
        </p:nvSpPr>
        <p:spPr>
          <a:xfrm>
            <a:off x="828244" y="2251587"/>
            <a:ext cx="324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10K games there is no clear improvement in playing.</a:t>
            </a:r>
          </a:p>
        </p:txBody>
      </p:sp>
    </p:spTree>
    <p:extLst>
      <p:ext uri="{BB962C8B-B14F-4D97-AF65-F5344CB8AC3E}">
        <p14:creationId xmlns:p14="http://schemas.microsoft.com/office/powerpoint/2010/main" val="240284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Blackjack</vt:lpstr>
      <vt:lpstr>Quick Recap: Basic Rules</vt:lpstr>
      <vt:lpstr>Neural Network Model for our Game</vt:lpstr>
      <vt:lpstr>Basic NN  Structure</vt:lpstr>
      <vt:lpstr>NN Visual Representation </vt:lpstr>
      <vt:lpstr>Initial NN Data</vt:lpstr>
      <vt:lpstr>PowerPoint Presentation</vt:lpstr>
      <vt:lpstr>PowerPoint Presentation</vt:lpstr>
      <vt:lpstr>Learning after 10,000 Games</vt:lpstr>
      <vt:lpstr>Final Observable Results: Strategy to Play and Win (Today is you lucky day! $$)!!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Shruti Sharma</dc:creator>
  <cp:lastModifiedBy>Shruti Sharma</cp:lastModifiedBy>
  <cp:revision>5</cp:revision>
  <dcterms:created xsi:type="dcterms:W3CDTF">2020-03-21T22:22:36Z</dcterms:created>
  <dcterms:modified xsi:type="dcterms:W3CDTF">2020-03-24T02:11:03Z</dcterms:modified>
</cp:coreProperties>
</file>