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9AA0A6"/>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3" d="100"/>
          <a:sy n="83" d="100"/>
        </p:scale>
        <p:origin x="942" y="189"/>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descr="A picture containing logo&#10;&#10;Description automatically generated"/>
          <p:cNvPicPr preferRelativeResize="0"/>
          <p:nvPr/>
        </p:nvPicPr>
        <p:blipFill rotWithShape="1">
          <a:blip r:embed="rId3">
            <a:alphaModFix/>
          </a:blip>
          <a:srcRect/>
          <a:stretch/>
        </p:blipFill>
        <p:spPr>
          <a:xfrm>
            <a:off x="153573" y="81285"/>
            <a:ext cx="2920931" cy="1354217"/>
          </a:xfrm>
          <a:prstGeom prst="rect">
            <a:avLst/>
          </a:prstGeom>
          <a:noFill/>
          <a:ln>
            <a:noFill/>
          </a:ln>
        </p:spPr>
      </p:pic>
      <p:sp>
        <p:nvSpPr>
          <p:cNvPr id="85" name="Google Shape;85;p13"/>
          <p:cNvSpPr txBox="1"/>
          <p:nvPr/>
        </p:nvSpPr>
        <p:spPr>
          <a:xfrm>
            <a:off x="3074503" y="829023"/>
            <a:ext cx="9030900" cy="1293300"/>
          </a:xfrm>
          <a:prstGeom prst="rect">
            <a:avLst/>
          </a:prstGeom>
          <a:solidFill>
            <a:srgbClr val="2F5496"/>
          </a:solidFill>
          <a:ln>
            <a:noFill/>
          </a:ln>
        </p:spPr>
        <p:txBody>
          <a:bodyPr spcFirstLastPara="1" wrap="square" lIns="91425" tIns="45700" rIns="0" bIns="45700" anchor="t" anchorCtr="0">
            <a:spAutoFit/>
          </a:bodyPr>
          <a:lstStyle/>
          <a:p>
            <a:pPr marL="0" marR="0" lvl="0" indent="0" algn="ctr" rtl="0">
              <a:lnSpc>
                <a:spcPct val="100000"/>
              </a:lnSpc>
              <a:spcBef>
                <a:spcPts val="0"/>
              </a:spcBef>
              <a:spcAft>
                <a:spcPts val="0"/>
              </a:spcAft>
              <a:buNone/>
            </a:pPr>
            <a:r>
              <a:rPr lang="en-US" sz="1800" b="0" i="0" u="none" strike="noStrike" cap="none" dirty="0">
                <a:solidFill>
                  <a:schemeClr val="lt1"/>
                </a:solidFill>
                <a:latin typeface="Century"/>
                <a:ea typeface="Century"/>
                <a:cs typeface="Century"/>
                <a:sym typeface="Century"/>
              </a:rPr>
              <a:t>DEPARTMENT OF COMPUTER SCIENCE &amp; ENGINEERING</a:t>
            </a:r>
            <a:endParaRPr sz="1800" b="0" i="0" u="none" strike="noStrike" cap="none" dirty="0">
              <a:solidFill>
                <a:schemeClr val="lt1"/>
              </a:solidFill>
              <a:latin typeface="Century"/>
              <a:ea typeface="Century"/>
              <a:cs typeface="Century"/>
              <a:sym typeface="Century"/>
            </a:endParaRPr>
          </a:p>
          <a:p>
            <a:pPr algn="ctr">
              <a:lnSpc>
                <a:spcPts val="3100"/>
              </a:lnSpc>
            </a:pPr>
            <a:r>
              <a:rPr lang="en-IN" sz="2400" dirty="0">
                <a:solidFill>
                  <a:srgbClr val="FFFFFF"/>
                </a:solidFill>
                <a:latin typeface="Times New Roman"/>
                <a:cs typeface="Times New Roman"/>
              </a:rPr>
              <a:t>“ </a:t>
            </a:r>
            <a:r>
              <a:rPr lang="en-IN" sz="2800" dirty="0">
                <a:solidFill>
                  <a:srgbClr val="FFFFFF"/>
                </a:solidFill>
                <a:latin typeface="Times New Roman"/>
                <a:cs typeface="Times New Roman"/>
              </a:rPr>
              <a:t>IOT</a:t>
            </a:r>
            <a:r>
              <a:rPr lang="en-IN" sz="2800" spc="-20" dirty="0">
                <a:solidFill>
                  <a:srgbClr val="FFFFFF"/>
                </a:solidFill>
                <a:latin typeface="Times New Roman"/>
                <a:cs typeface="Times New Roman"/>
              </a:rPr>
              <a:t> </a:t>
            </a:r>
            <a:r>
              <a:rPr lang="en-IN" sz="2800" dirty="0">
                <a:solidFill>
                  <a:srgbClr val="FFFFFF"/>
                </a:solidFill>
                <a:latin typeface="Times New Roman"/>
                <a:cs typeface="Times New Roman"/>
              </a:rPr>
              <a:t>IN</a:t>
            </a:r>
            <a:r>
              <a:rPr lang="en-IN" sz="2800" spc="-15" dirty="0">
                <a:solidFill>
                  <a:srgbClr val="FFFFFF"/>
                </a:solidFill>
                <a:latin typeface="Times New Roman"/>
                <a:cs typeface="Times New Roman"/>
              </a:rPr>
              <a:t> </a:t>
            </a:r>
            <a:r>
              <a:rPr lang="en-IN" sz="2800" dirty="0">
                <a:solidFill>
                  <a:srgbClr val="FFFFFF"/>
                </a:solidFill>
                <a:latin typeface="Times New Roman"/>
                <a:cs typeface="Times New Roman"/>
              </a:rPr>
              <a:t>FLEET</a:t>
            </a:r>
            <a:r>
              <a:rPr lang="en-IN" sz="2800" spc="-15" dirty="0">
                <a:solidFill>
                  <a:srgbClr val="FFFFFF"/>
                </a:solidFill>
                <a:latin typeface="Times New Roman"/>
                <a:cs typeface="Times New Roman"/>
              </a:rPr>
              <a:t> </a:t>
            </a:r>
            <a:r>
              <a:rPr lang="en-IN" sz="2800" dirty="0">
                <a:solidFill>
                  <a:srgbClr val="FFFFFF"/>
                </a:solidFill>
                <a:latin typeface="Times New Roman"/>
                <a:cs typeface="Times New Roman"/>
              </a:rPr>
              <a:t>MANAGMENT</a:t>
            </a:r>
            <a:r>
              <a:rPr lang="en-IN" sz="2800" spc="-45" dirty="0">
                <a:solidFill>
                  <a:srgbClr val="FFFFFF"/>
                </a:solidFill>
                <a:latin typeface="Times New Roman"/>
                <a:cs typeface="Times New Roman"/>
              </a:rPr>
              <a:t> </a:t>
            </a:r>
            <a:r>
              <a:rPr lang="en-IN" sz="2800" dirty="0">
                <a:solidFill>
                  <a:srgbClr val="FFFFFF"/>
                </a:solidFill>
                <a:latin typeface="Times New Roman"/>
                <a:cs typeface="Times New Roman"/>
              </a:rPr>
              <a:t>IN</a:t>
            </a:r>
            <a:r>
              <a:rPr lang="en-IN" sz="2800" spc="-15" dirty="0">
                <a:solidFill>
                  <a:srgbClr val="FFFFFF"/>
                </a:solidFill>
                <a:latin typeface="Times New Roman"/>
                <a:cs typeface="Times New Roman"/>
              </a:rPr>
              <a:t> </a:t>
            </a:r>
            <a:r>
              <a:rPr lang="en-IN" sz="2800" dirty="0">
                <a:solidFill>
                  <a:srgbClr val="FFFFFF"/>
                </a:solidFill>
                <a:latin typeface="Times New Roman"/>
                <a:cs typeface="Times New Roman"/>
              </a:rPr>
              <a:t>LOGISTICS</a:t>
            </a:r>
            <a:r>
              <a:rPr lang="en-IN" sz="2800" spc="-20" dirty="0">
                <a:solidFill>
                  <a:srgbClr val="FFFFFF"/>
                </a:solidFill>
                <a:latin typeface="Times New Roman"/>
                <a:cs typeface="Times New Roman"/>
              </a:rPr>
              <a:t> </a:t>
            </a:r>
            <a:r>
              <a:rPr lang="en-IN" sz="2400" spc="-50" dirty="0">
                <a:solidFill>
                  <a:srgbClr val="FFFFFF"/>
                </a:solidFill>
                <a:latin typeface="Times New Roman"/>
                <a:cs typeface="Times New Roman"/>
              </a:rPr>
              <a:t>”</a:t>
            </a:r>
            <a:endParaRPr lang="en-IN" sz="2400" dirty="0">
              <a:latin typeface="Times New Roman"/>
              <a:cs typeface="Times New Roman"/>
            </a:endParaRPr>
          </a:p>
          <a:p>
            <a:pPr marL="0" lvl="0" indent="0" algn="ctr" rtl="0">
              <a:lnSpc>
                <a:spcPct val="107916"/>
              </a:lnSpc>
              <a:spcBef>
                <a:spcPts val="0"/>
              </a:spcBef>
              <a:spcAft>
                <a:spcPts val="0"/>
              </a:spcAft>
              <a:buClr>
                <a:schemeClr val="dk1"/>
              </a:buClr>
              <a:buSzPts val="1100"/>
              <a:buFont typeface="Arial"/>
              <a:buNone/>
            </a:pPr>
            <a:r>
              <a:rPr lang="en-US" sz="1300" b="1" dirty="0">
                <a:solidFill>
                  <a:schemeClr val="lt1"/>
                </a:solidFill>
                <a:latin typeface="Calibri"/>
                <a:ea typeface="Calibri"/>
                <a:cs typeface="Calibri"/>
                <a:sym typeface="Calibri"/>
              </a:rPr>
              <a:t>IoT based system for smart and </a:t>
            </a:r>
            <a:r>
              <a:rPr lang="en-IN" sz="1300" b="1" dirty="0">
                <a:solidFill>
                  <a:schemeClr val="lt1"/>
                </a:solidFill>
                <a:latin typeface="Calibri"/>
                <a:ea typeface="Calibri"/>
                <a:cs typeface="Calibri"/>
                <a:sym typeface="Calibri"/>
              </a:rPr>
              <a:t>efficient fleet condition monitoring </a:t>
            </a:r>
            <a:endParaRPr sz="1300" b="1" dirty="0">
              <a:solidFill>
                <a:schemeClr val="lt1"/>
              </a:solidFill>
              <a:latin typeface="Calibri"/>
              <a:ea typeface="Calibri"/>
              <a:cs typeface="Calibri"/>
              <a:sym typeface="Calibri"/>
            </a:endParaRPr>
          </a:p>
          <a:p>
            <a:pPr algn="ctr">
              <a:lnSpc>
                <a:spcPct val="100000"/>
              </a:lnSpc>
              <a:spcBef>
                <a:spcPts val="40"/>
              </a:spcBef>
            </a:pPr>
            <a:r>
              <a:rPr lang="en-IN" sz="1800" i="1" dirty="0">
                <a:solidFill>
                  <a:srgbClr val="FFFFFF"/>
                </a:solidFill>
                <a:latin typeface="Times New Roman"/>
                <a:cs typeface="Times New Roman"/>
              </a:rPr>
              <a:t>Tejas</a:t>
            </a:r>
            <a:r>
              <a:rPr lang="en-IN" sz="1800" i="1" spc="-30" dirty="0">
                <a:solidFill>
                  <a:srgbClr val="FFFFFF"/>
                </a:solidFill>
                <a:latin typeface="Times New Roman"/>
                <a:cs typeface="Times New Roman"/>
              </a:rPr>
              <a:t> </a:t>
            </a:r>
            <a:r>
              <a:rPr lang="en-IN" sz="1800" i="1" dirty="0">
                <a:solidFill>
                  <a:srgbClr val="FFFFFF"/>
                </a:solidFill>
                <a:latin typeface="Times New Roman"/>
                <a:cs typeface="Times New Roman"/>
              </a:rPr>
              <a:t>Raut,</a:t>
            </a:r>
            <a:r>
              <a:rPr lang="en-IN" sz="1800" i="1" spc="-40" dirty="0">
                <a:solidFill>
                  <a:srgbClr val="FFFFFF"/>
                </a:solidFill>
                <a:latin typeface="Times New Roman"/>
                <a:cs typeface="Times New Roman"/>
              </a:rPr>
              <a:t> </a:t>
            </a:r>
            <a:r>
              <a:rPr lang="en-IN" sz="1800" i="1" dirty="0">
                <a:solidFill>
                  <a:srgbClr val="FFFFFF"/>
                </a:solidFill>
                <a:latin typeface="Times New Roman"/>
                <a:cs typeface="Times New Roman"/>
              </a:rPr>
              <a:t>Shruti</a:t>
            </a:r>
            <a:r>
              <a:rPr lang="en-IN" sz="1800" i="1" spc="-40" dirty="0">
                <a:solidFill>
                  <a:srgbClr val="FFFFFF"/>
                </a:solidFill>
                <a:latin typeface="Times New Roman"/>
                <a:cs typeface="Times New Roman"/>
              </a:rPr>
              <a:t> </a:t>
            </a:r>
            <a:r>
              <a:rPr lang="en-IN" sz="1800" i="1" dirty="0">
                <a:solidFill>
                  <a:srgbClr val="FFFFFF"/>
                </a:solidFill>
                <a:latin typeface="Times New Roman"/>
                <a:cs typeface="Times New Roman"/>
              </a:rPr>
              <a:t>Thorat,</a:t>
            </a:r>
            <a:r>
              <a:rPr lang="en-IN" sz="1800" i="1" spc="-45" dirty="0">
                <a:solidFill>
                  <a:srgbClr val="FFFFFF"/>
                </a:solidFill>
                <a:latin typeface="Times New Roman"/>
                <a:cs typeface="Times New Roman"/>
              </a:rPr>
              <a:t> </a:t>
            </a:r>
            <a:r>
              <a:rPr lang="en-IN" sz="1800" i="1" dirty="0">
                <a:solidFill>
                  <a:srgbClr val="FFFFFF"/>
                </a:solidFill>
                <a:latin typeface="Times New Roman"/>
                <a:cs typeface="Times New Roman"/>
              </a:rPr>
              <a:t>Aditya</a:t>
            </a:r>
            <a:r>
              <a:rPr lang="en-IN" sz="1800" i="1" spc="-15" dirty="0">
                <a:solidFill>
                  <a:srgbClr val="FFFFFF"/>
                </a:solidFill>
                <a:latin typeface="Times New Roman"/>
                <a:cs typeface="Times New Roman"/>
              </a:rPr>
              <a:t> </a:t>
            </a:r>
            <a:r>
              <a:rPr lang="en-IN" sz="1800" i="1" dirty="0">
                <a:solidFill>
                  <a:srgbClr val="FFFFFF"/>
                </a:solidFill>
                <a:latin typeface="Times New Roman"/>
                <a:cs typeface="Times New Roman"/>
              </a:rPr>
              <a:t>Patil,</a:t>
            </a:r>
            <a:r>
              <a:rPr lang="en-IN" sz="1800" i="1" spc="-25" dirty="0">
                <a:solidFill>
                  <a:srgbClr val="FFFFFF"/>
                </a:solidFill>
                <a:latin typeface="Times New Roman"/>
                <a:cs typeface="Times New Roman"/>
              </a:rPr>
              <a:t> </a:t>
            </a:r>
            <a:r>
              <a:rPr lang="en-IN" sz="1800" i="1" dirty="0">
                <a:solidFill>
                  <a:srgbClr val="FFFFFF"/>
                </a:solidFill>
                <a:latin typeface="Times New Roman"/>
                <a:cs typeface="Times New Roman"/>
              </a:rPr>
              <a:t>Siddharth</a:t>
            </a:r>
            <a:r>
              <a:rPr lang="en-IN" sz="1800" i="1" spc="-50" dirty="0">
                <a:solidFill>
                  <a:srgbClr val="FFFFFF"/>
                </a:solidFill>
                <a:latin typeface="Times New Roman"/>
                <a:cs typeface="Times New Roman"/>
              </a:rPr>
              <a:t> </a:t>
            </a:r>
            <a:r>
              <a:rPr lang="en-IN" sz="1800" i="1" dirty="0">
                <a:solidFill>
                  <a:srgbClr val="FFFFFF"/>
                </a:solidFill>
                <a:latin typeface="Times New Roman"/>
                <a:cs typeface="Times New Roman"/>
              </a:rPr>
              <a:t>Dev,</a:t>
            </a:r>
            <a:r>
              <a:rPr lang="en-IN" sz="1800" i="1" spc="-40" dirty="0">
                <a:solidFill>
                  <a:srgbClr val="FFFFFF"/>
                </a:solidFill>
                <a:latin typeface="Times New Roman"/>
                <a:cs typeface="Times New Roman"/>
              </a:rPr>
              <a:t> </a:t>
            </a:r>
            <a:r>
              <a:rPr lang="en-IN" sz="1800" i="1" dirty="0">
                <a:solidFill>
                  <a:srgbClr val="FFFFFF"/>
                </a:solidFill>
                <a:latin typeface="Times New Roman"/>
                <a:cs typeface="Times New Roman"/>
              </a:rPr>
              <a:t>Swaroop</a:t>
            </a:r>
            <a:r>
              <a:rPr lang="en-IN" sz="1800" i="1" spc="-50" dirty="0">
                <a:solidFill>
                  <a:srgbClr val="FFFFFF"/>
                </a:solidFill>
                <a:latin typeface="Times New Roman"/>
                <a:cs typeface="Times New Roman"/>
              </a:rPr>
              <a:t> </a:t>
            </a:r>
            <a:r>
              <a:rPr lang="en-IN" sz="1800" i="1" spc="-10" dirty="0">
                <a:solidFill>
                  <a:srgbClr val="FFFFFF"/>
                </a:solidFill>
                <a:latin typeface="Times New Roman"/>
                <a:cs typeface="Times New Roman"/>
              </a:rPr>
              <a:t>Jadhav</a:t>
            </a:r>
            <a:endParaRPr lang="en-IN" sz="1800" dirty="0">
              <a:latin typeface="Times New Roman"/>
              <a:cs typeface="Times New Roman"/>
            </a:endParaRPr>
          </a:p>
        </p:txBody>
      </p:sp>
      <p:sp>
        <p:nvSpPr>
          <p:cNvPr id="86" name="Google Shape;86;p13"/>
          <p:cNvSpPr txBox="1"/>
          <p:nvPr/>
        </p:nvSpPr>
        <p:spPr>
          <a:xfrm>
            <a:off x="153573" y="1435502"/>
            <a:ext cx="2869500" cy="569346"/>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Calibri"/>
                <a:ea typeface="Calibri"/>
                <a:cs typeface="Calibri"/>
                <a:sym typeface="Calibri"/>
              </a:rPr>
              <a:t>Faculty Guide:</a:t>
            </a:r>
            <a:endParaRPr dirty="0"/>
          </a:p>
          <a:p>
            <a:pPr marL="12700">
              <a:lnSpc>
                <a:spcPts val="1800"/>
              </a:lnSpc>
            </a:pPr>
            <a:r>
              <a:rPr lang="en-IN" sz="1400" b="1" dirty="0">
                <a:latin typeface="Times New Roman"/>
                <a:cs typeface="Times New Roman"/>
              </a:rPr>
              <a:t>Dr.</a:t>
            </a:r>
            <a:r>
              <a:rPr lang="en-IN" sz="1400" b="1" spc="5" dirty="0">
                <a:latin typeface="Times New Roman"/>
                <a:cs typeface="Times New Roman"/>
              </a:rPr>
              <a:t> </a:t>
            </a:r>
            <a:r>
              <a:rPr lang="en-IN" sz="1400" b="1" spc="-10" dirty="0">
                <a:latin typeface="Times New Roman"/>
                <a:cs typeface="Times New Roman"/>
              </a:rPr>
              <a:t>Chandrashekhar</a:t>
            </a:r>
            <a:r>
              <a:rPr lang="en-IN" sz="1400" b="1" spc="10" dirty="0">
                <a:latin typeface="Times New Roman"/>
                <a:cs typeface="Times New Roman"/>
              </a:rPr>
              <a:t> </a:t>
            </a:r>
            <a:r>
              <a:rPr lang="en-IN" sz="1400" b="1" spc="-10" dirty="0" err="1">
                <a:latin typeface="Times New Roman"/>
                <a:cs typeface="Times New Roman"/>
              </a:rPr>
              <a:t>Kamargaonk</a:t>
            </a:r>
            <a:endParaRPr lang="en-IN" sz="1400" dirty="0">
              <a:latin typeface="Times New Roman"/>
              <a:cs typeface="Times New Roman"/>
            </a:endParaRPr>
          </a:p>
        </p:txBody>
      </p:sp>
      <p:sp>
        <p:nvSpPr>
          <p:cNvPr id="87" name="Google Shape;87;p13"/>
          <p:cNvSpPr txBox="1"/>
          <p:nvPr/>
        </p:nvSpPr>
        <p:spPr>
          <a:xfrm>
            <a:off x="12583384" y="1374089"/>
            <a:ext cx="4927697" cy="6155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Calibri"/>
                <a:ea typeface="Calibri"/>
                <a:cs typeface="Calibri"/>
                <a:sym typeface="Calibri"/>
              </a:rPr>
              <a:t>Proposed Architecture/ Diagram:</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88" name="Google Shape;88;p13"/>
          <p:cNvSpPr txBox="1"/>
          <p:nvPr/>
        </p:nvSpPr>
        <p:spPr>
          <a:xfrm>
            <a:off x="3074504" y="170085"/>
            <a:ext cx="7420624" cy="584775"/>
          </a:xfrm>
          <a:prstGeom prst="rect">
            <a:avLst/>
          </a:prstGeom>
          <a:solidFill>
            <a:srgbClr val="B3C6E7"/>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dirty="0">
                <a:solidFill>
                  <a:srgbClr val="323F4F"/>
                </a:solidFill>
                <a:latin typeface="Century"/>
                <a:ea typeface="Century"/>
                <a:cs typeface="Century"/>
                <a:sym typeface="Century"/>
              </a:rPr>
              <a:t>MIT SCHOOL OF COMPUTING </a:t>
            </a:r>
            <a:endParaRPr sz="3200" b="0" i="0" u="none" strike="noStrike" cap="none" dirty="0">
              <a:solidFill>
                <a:srgbClr val="323F4F"/>
              </a:solidFill>
              <a:latin typeface="Century"/>
              <a:ea typeface="Century"/>
              <a:cs typeface="Century"/>
              <a:sym typeface="Century"/>
            </a:endParaRPr>
          </a:p>
        </p:txBody>
      </p:sp>
      <p:sp>
        <p:nvSpPr>
          <p:cNvPr id="89" name="Google Shape;89;p13"/>
          <p:cNvSpPr txBox="1"/>
          <p:nvPr/>
        </p:nvSpPr>
        <p:spPr>
          <a:xfrm>
            <a:off x="-3345986" y="2629235"/>
            <a:ext cx="28695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 name="Google Shape;90;p13"/>
          <p:cNvSpPr txBox="1"/>
          <p:nvPr/>
        </p:nvSpPr>
        <p:spPr>
          <a:xfrm>
            <a:off x="12253" y="5232081"/>
            <a:ext cx="4529136" cy="1615787"/>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500" b="1" i="0" u="none" strike="noStrike" cap="none" dirty="0">
                <a:solidFill>
                  <a:schemeClr val="dk1"/>
                </a:solidFill>
              </a:rPr>
              <a:t>Problem </a:t>
            </a:r>
            <a:r>
              <a:rPr lang="en-US" sz="1500" b="1" dirty="0">
                <a:solidFill>
                  <a:schemeClr val="dk1"/>
                </a:solidFill>
              </a:rPr>
              <a:t>statement</a:t>
            </a:r>
          </a:p>
          <a:p>
            <a:pPr marL="0" marR="0" lvl="0" indent="0" algn="just" rtl="0">
              <a:lnSpc>
                <a:spcPct val="100000"/>
              </a:lnSpc>
              <a:spcBef>
                <a:spcPts val="0"/>
              </a:spcBef>
              <a:spcAft>
                <a:spcPts val="0"/>
              </a:spcAft>
              <a:buNone/>
            </a:pPr>
            <a:r>
              <a:rPr lang="en-US" dirty="0"/>
              <a:t>This project aims to develop a smart fleet management system using sensors to monitor critical vehicle parameters like fuel level, door status, and temperature. The goal is to enhance vehicle safety, reduce manual checks, and provide real-time alerts to ensure efficient and secure fleet operation.</a:t>
            </a:r>
            <a:endParaRPr b="1" dirty="0"/>
          </a:p>
        </p:txBody>
      </p:sp>
      <p:sp>
        <p:nvSpPr>
          <p:cNvPr id="91" name="Google Shape;91;p13"/>
          <p:cNvSpPr txBox="1"/>
          <p:nvPr/>
        </p:nvSpPr>
        <p:spPr>
          <a:xfrm>
            <a:off x="4573221" y="5216693"/>
            <a:ext cx="4006108" cy="1631175"/>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dirty="0">
                <a:solidFill>
                  <a:schemeClr val="dk1"/>
                </a:solidFill>
              </a:rPr>
              <a:t>Proposed Solution</a:t>
            </a:r>
            <a:endParaRPr sz="1600" b="1" i="0" u="none" strike="noStrike" cap="none" dirty="0">
              <a:solidFill>
                <a:schemeClr val="dk1"/>
              </a:solidFill>
            </a:endParaRPr>
          </a:p>
          <a:p>
            <a:pPr marL="0" marR="0" lvl="0" indent="0" algn="just" rtl="0">
              <a:lnSpc>
                <a:spcPct val="100000"/>
              </a:lnSpc>
              <a:spcBef>
                <a:spcPts val="0"/>
              </a:spcBef>
              <a:spcAft>
                <a:spcPts val="0"/>
              </a:spcAft>
              <a:buNone/>
            </a:pPr>
            <a:r>
              <a:rPr lang="en-US" dirty="0"/>
              <a:t>A smart fleet management system using Arduino and sensors monitors fuel level, door status, and temperature. It provides real-time alerts via LEDs and OLED display, reducing manual checks and enhancing vehicle safety through automated monitoring.</a:t>
            </a:r>
            <a:endParaRPr b="0" i="0" u="none" strike="noStrike" cap="none" dirty="0">
              <a:solidFill>
                <a:schemeClr val="dk1"/>
              </a:solidFill>
              <a:latin typeface="Arial"/>
              <a:ea typeface="Arial"/>
              <a:cs typeface="Arial"/>
              <a:sym typeface="Arial"/>
            </a:endParaRPr>
          </a:p>
        </p:txBody>
      </p:sp>
      <p:sp>
        <p:nvSpPr>
          <p:cNvPr id="92" name="Google Shape;92;p13"/>
          <p:cNvSpPr txBox="1"/>
          <p:nvPr/>
        </p:nvSpPr>
        <p:spPr>
          <a:xfrm>
            <a:off x="8615183" y="5213389"/>
            <a:ext cx="3517079" cy="1631175"/>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dirty="0">
                <a:solidFill>
                  <a:schemeClr val="dk1"/>
                </a:solidFill>
              </a:rPr>
              <a:t>Scope and Feasibility</a:t>
            </a:r>
            <a:endParaRPr sz="1600" b="1" dirty="0"/>
          </a:p>
          <a:p>
            <a:pPr marL="0" marR="0" lvl="0" indent="0" algn="just" rtl="0">
              <a:lnSpc>
                <a:spcPct val="100000"/>
              </a:lnSpc>
              <a:spcBef>
                <a:spcPts val="0"/>
              </a:spcBef>
              <a:spcAft>
                <a:spcPts val="0"/>
              </a:spcAft>
              <a:buNone/>
            </a:pPr>
            <a:r>
              <a:rPr lang="en-US" sz="1200" dirty="0"/>
              <a:t>The system is feasible using readily available components like Arduino, sensors, and displays. It can be implemented in various fleet types to improve safety and efficiency. The scope includes real-time monitoring, automated alerts, and potential future expansion with GPS and cloud integration.</a:t>
            </a:r>
            <a:endParaRPr sz="1200" b="0" i="0" u="none" strike="noStrike" cap="none" dirty="0">
              <a:solidFill>
                <a:schemeClr val="dk1"/>
              </a:solidFill>
              <a:latin typeface="Arial"/>
              <a:ea typeface="Arial"/>
              <a:cs typeface="Arial"/>
              <a:sym typeface="Arial"/>
            </a:endParaRPr>
          </a:p>
        </p:txBody>
      </p:sp>
      <p:sp>
        <p:nvSpPr>
          <p:cNvPr id="93" name="Google Shape;93;p13"/>
          <p:cNvSpPr txBox="1"/>
          <p:nvPr/>
        </p:nvSpPr>
        <p:spPr>
          <a:xfrm>
            <a:off x="10565338" y="180102"/>
            <a:ext cx="1556400" cy="585000"/>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Calibri"/>
                <a:ea typeface="Calibri"/>
                <a:cs typeface="Calibri"/>
                <a:sym typeface="Calibri"/>
              </a:rPr>
              <a:t>Class : </a:t>
            </a:r>
            <a:r>
              <a:rPr lang="en-US" sz="1600" b="1" dirty="0">
                <a:solidFill>
                  <a:schemeClr val="dk1"/>
                </a:solidFill>
                <a:latin typeface="Calibri"/>
                <a:ea typeface="Calibri"/>
                <a:cs typeface="Calibri"/>
                <a:sym typeface="Calibri"/>
              </a:rPr>
              <a:t>TY AIA-3</a:t>
            </a:r>
            <a:endParaRPr dirty="0"/>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Calibri"/>
                <a:ea typeface="Calibri"/>
                <a:cs typeface="Calibri"/>
                <a:sym typeface="Calibri"/>
              </a:rPr>
              <a:t>Group Id: </a:t>
            </a:r>
            <a:r>
              <a:rPr lang="en-US" sz="1600" b="1" dirty="0">
                <a:solidFill>
                  <a:schemeClr val="dk1"/>
                </a:solidFill>
                <a:latin typeface="Calibri"/>
                <a:ea typeface="Calibri"/>
                <a:cs typeface="Calibri"/>
                <a:sym typeface="Calibri"/>
              </a:rPr>
              <a:t>10</a:t>
            </a:r>
            <a:endParaRPr dirty="0"/>
          </a:p>
        </p:txBody>
      </p:sp>
      <p:pic>
        <p:nvPicPr>
          <p:cNvPr id="4" name="Picture 3">
            <a:extLst>
              <a:ext uri="{FF2B5EF4-FFF2-40B4-BE49-F238E27FC236}">
                <a16:creationId xmlns:a16="http://schemas.microsoft.com/office/drawing/2014/main" id="{8E07C391-396C-8B0D-6ED4-5E4DD05C2895}"/>
              </a:ext>
            </a:extLst>
          </p:cNvPr>
          <p:cNvPicPr>
            <a:picLocks noChangeAspect="1"/>
          </p:cNvPicPr>
          <p:nvPr/>
        </p:nvPicPr>
        <p:blipFill>
          <a:blip r:embed="rId4"/>
          <a:stretch>
            <a:fillRect/>
          </a:stretch>
        </p:blipFill>
        <p:spPr>
          <a:xfrm>
            <a:off x="4579588" y="2161735"/>
            <a:ext cx="4001416" cy="3044715"/>
          </a:xfrm>
          <a:prstGeom prst="rect">
            <a:avLst/>
          </a:prstGeom>
        </p:spPr>
      </p:pic>
      <p:sp>
        <p:nvSpPr>
          <p:cNvPr id="12" name="TextBox 11">
            <a:extLst>
              <a:ext uri="{FF2B5EF4-FFF2-40B4-BE49-F238E27FC236}">
                <a16:creationId xmlns:a16="http://schemas.microsoft.com/office/drawing/2014/main" id="{87D1F1FB-FD49-AAC5-9BE1-99FE4E631A2E}"/>
              </a:ext>
            </a:extLst>
          </p:cNvPr>
          <p:cNvSpPr txBox="1"/>
          <p:nvPr/>
        </p:nvSpPr>
        <p:spPr>
          <a:xfrm>
            <a:off x="153573" y="2507756"/>
            <a:ext cx="2168018" cy="1390764"/>
          </a:xfrm>
          <a:prstGeom prst="rect">
            <a:avLst/>
          </a:prstGeom>
          <a:solidFill>
            <a:schemeClr val="bg1"/>
          </a:solidFill>
          <a:ln>
            <a:solidFill>
              <a:schemeClr val="bg1"/>
            </a:solidFill>
          </a:ln>
        </p:spPr>
        <p:txBody>
          <a:bodyPr wrap="square" rtlCol="0">
            <a:spAutoFit/>
          </a:bodyPr>
          <a:lstStyle/>
          <a:p>
            <a:endParaRPr lang="en-IN" dirty="0"/>
          </a:p>
        </p:txBody>
      </p:sp>
      <p:pic>
        <p:nvPicPr>
          <p:cNvPr id="14" name="Picture 13">
            <a:extLst>
              <a:ext uri="{FF2B5EF4-FFF2-40B4-BE49-F238E27FC236}">
                <a16:creationId xmlns:a16="http://schemas.microsoft.com/office/drawing/2014/main" id="{B76475E8-41EC-9A8E-A2E4-B29F1D149A73}"/>
              </a:ext>
            </a:extLst>
          </p:cNvPr>
          <p:cNvPicPr>
            <a:picLocks noChangeAspect="1"/>
          </p:cNvPicPr>
          <p:nvPr/>
        </p:nvPicPr>
        <p:blipFill>
          <a:blip r:embed="rId5"/>
          <a:stretch>
            <a:fillRect/>
          </a:stretch>
        </p:blipFill>
        <p:spPr>
          <a:xfrm>
            <a:off x="23424" y="2161735"/>
            <a:ext cx="4531870" cy="3084128"/>
          </a:xfrm>
          <a:prstGeom prst="rect">
            <a:avLst/>
          </a:prstGeom>
        </p:spPr>
      </p:pic>
      <p:pic>
        <p:nvPicPr>
          <p:cNvPr id="18" name="Picture 17">
            <a:extLst>
              <a:ext uri="{FF2B5EF4-FFF2-40B4-BE49-F238E27FC236}">
                <a16:creationId xmlns:a16="http://schemas.microsoft.com/office/drawing/2014/main" id="{B8801C77-E807-6F62-9064-CA8997657ABB}"/>
              </a:ext>
            </a:extLst>
          </p:cNvPr>
          <p:cNvPicPr>
            <a:picLocks noChangeAspect="1"/>
          </p:cNvPicPr>
          <p:nvPr/>
        </p:nvPicPr>
        <p:blipFill>
          <a:blip r:embed="rId6"/>
          <a:stretch>
            <a:fillRect/>
          </a:stretch>
        </p:blipFill>
        <p:spPr>
          <a:xfrm>
            <a:off x="9329722" y="2132505"/>
            <a:ext cx="2088000" cy="30447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TotalTime>
  <Words>209</Words>
  <Application>Microsoft Office PowerPoint</Application>
  <PresentationFormat>Widescreen</PresentationFormat>
  <Paragraphs>16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dc:creator>
  <cp:lastModifiedBy>Tejas Raut</cp:lastModifiedBy>
  <cp:revision>3</cp:revision>
  <dcterms:modified xsi:type="dcterms:W3CDTF">2025-05-20T04:46:21Z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5487c9-99ed-4cbc-93a8-0e9b1796bde5_Enabled">
    <vt:lpwstr>true</vt:lpwstr>
  </property>
  <property fmtid="{D5CDD505-2E9C-101B-9397-08002B2CF9AE}" pid="3" name="MSIP_Label_e65487c9-99ed-4cbc-93a8-0e9b1796bde5_SetDate">
    <vt:lpwstr>2023-08-22T15:55:58Z</vt:lpwstr>
  </property>
  <property fmtid="{D5CDD505-2E9C-101B-9397-08002B2CF9AE}" pid="4" name="MSIP_Label_e65487c9-99ed-4cbc-93a8-0e9b1796bde5_Method">
    <vt:lpwstr>Standard</vt:lpwstr>
  </property>
  <property fmtid="{D5CDD505-2E9C-101B-9397-08002B2CF9AE}" pid="5" name="MSIP_Label_e65487c9-99ed-4cbc-93a8-0e9b1796bde5_Name">
    <vt:lpwstr>defa4170-0d19-0005-0004-bc88714345d2</vt:lpwstr>
  </property>
  <property fmtid="{D5CDD505-2E9C-101B-9397-08002B2CF9AE}" pid="6" name="MSIP_Label_e65487c9-99ed-4cbc-93a8-0e9b1796bde5_SiteId">
    <vt:lpwstr>03cb5f0c-1f82-4993-9621-36330f6309ec</vt:lpwstr>
  </property>
  <property fmtid="{D5CDD505-2E9C-101B-9397-08002B2CF9AE}" pid="7" name="MSIP_Label_e65487c9-99ed-4cbc-93a8-0e9b1796bde5_ActionId">
    <vt:lpwstr>a9f9e4d2-07a5-4c01-b96a-2377cca3dabb</vt:lpwstr>
  </property>
  <property fmtid="{D5CDD505-2E9C-101B-9397-08002B2CF9AE}" pid="8" name="MSIP_Label_e65487c9-99ed-4cbc-93a8-0e9b1796bde5_ContentBits">
    <vt:lpwstr>0</vt:lpwstr>
  </property>
</Properties>
</file>