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71" r:id="rId6"/>
    <p:sldId id="260" r:id="rId7"/>
    <p:sldId id="261" r:id="rId8"/>
    <p:sldId id="273" r:id="rId9"/>
    <p:sldId id="262" r:id="rId10"/>
    <p:sldId id="263" r:id="rId11"/>
    <p:sldId id="265" r:id="rId12"/>
    <p:sldId id="274" r:id="rId13"/>
    <p:sldId id="266" r:id="rId14"/>
    <p:sldId id="267" r:id="rId15"/>
    <p:sldId id="268" r:id="rId16"/>
  </p:sldIdLst>
  <p:sldSz cx="9144000" cy="6858000" type="screen4x3"/>
  <p:notesSz cx="9144000" cy="6858000"/>
  <p:embeddedFontLst>
    <p:embeddedFont>
      <p:font typeface="Century Schoolbook" panose="02040604050505020304" pitchFamily="18"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uATwLBPAuOsgfyrv/xwC2db7U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51FAE1-BF6D-4423-AFBC-0DCB8AC2638D}" v="7" dt="2024-11-09T06:15:23.685"/>
  </p1510:revLst>
</p1510:revInfo>
</file>

<file path=ppt/tableStyles.xml><?xml version="1.0" encoding="utf-8"?>
<a:tblStyleLst xmlns:a="http://schemas.openxmlformats.org/drawingml/2006/main" def="{6CB3F4C0-F2E8-4320-A34B-0B094AA10944}">
  <a:tblStyle styleId="{6CB3F4C0-F2E8-4320-A34B-0B094AA109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4.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 Talekar" userId="4778360298ad99e9" providerId="LiveId" clId="{1609BFED-F631-4058-BC1B-C05EA8512C01}"/>
    <pc:docChg chg="modSld">
      <pc:chgData name="Om Talekar" userId="4778360298ad99e9" providerId="LiveId" clId="{1609BFED-F631-4058-BC1B-C05EA8512C01}" dt="2024-11-09T08:45:40.083" v="14" actId="20577"/>
      <pc:docMkLst>
        <pc:docMk/>
      </pc:docMkLst>
      <pc:sldChg chg="modSp mod">
        <pc:chgData name="Om Talekar" userId="4778360298ad99e9" providerId="LiveId" clId="{1609BFED-F631-4058-BC1B-C05EA8512C01}" dt="2024-11-09T08:45:40.083" v="14" actId="20577"/>
        <pc:sldMkLst>
          <pc:docMk/>
          <pc:sldMk cId="0" sldId="256"/>
        </pc:sldMkLst>
        <pc:spChg chg="mod">
          <ac:chgData name="Om Talekar" userId="4778360298ad99e9" providerId="LiveId" clId="{1609BFED-F631-4058-BC1B-C05EA8512C01}" dt="2024-11-09T08:45:40.083" v="14" actId="20577"/>
          <ac:spMkLst>
            <pc:docMk/>
            <pc:sldMk cId="0" sldId="256"/>
            <ac:spMk id="49" creationId="{00000000-0000-0000-0000-000000000000}"/>
          </ac:spMkLst>
        </pc:spChg>
      </pc:sldChg>
      <pc:sldChg chg="modSp mod">
        <pc:chgData name="Om Talekar" userId="4778360298ad99e9" providerId="LiveId" clId="{1609BFED-F631-4058-BC1B-C05EA8512C01}" dt="2024-11-09T08:44:10.301" v="4" actId="1076"/>
        <pc:sldMkLst>
          <pc:docMk/>
          <pc:sldMk cId="0" sldId="261"/>
        </pc:sldMkLst>
        <pc:spChg chg="mod">
          <ac:chgData name="Om Talekar" userId="4778360298ad99e9" providerId="LiveId" clId="{1609BFED-F631-4058-BC1B-C05EA8512C01}" dt="2024-11-09T08:43:21.297" v="0" actId="404"/>
          <ac:spMkLst>
            <pc:docMk/>
            <pc:sldMk cId="0" sldId="261"/>
            <ac:spMk id="5" creationId="{FBF3206D-CE9C-15B6-5D80-D8B2BC224C25}"/>
          </ac:spMkLst>
        </pc:spChg>
        <pc:spChg chg="mod">
          <ac:chgData name="Om Talekar" userId="4778360298ad99e9" providerId="LiveId" clId="{1609BFED-F631-4058-BC1B-C05EA8512C01}" dt="2024-11-09T08:44:10.301" v="4" actId="1076"/>
          <ac:spMkLst>
            <pc:docMk/>
            <pc:sldMk cId="0" sldId="261"/>
            <ac:spMk id="100" creationId="{00000000-0000-0000-0000-000000000000}"/>
          </ac:spMkLst>
        </pc:spChg>
      </pc:sldChg>
      <pc:sldChg chg="modSp mod">
        <pc:chgData name="Om Talekar" userId="4778360298ad99e9" providerId="LiveId" clId="{1609BFED-F631-4058-BC1B-C05EA8512C01}" dt="2024-11-09T08:43:49.662" v="3" actId="14100"/>
        <pc:sldMkLst>
          <pc:docMk/>
          <pc:sldMk cId="0" sldId="265"/>
        </pc:sldMkLst>
        <pc:picChg chg="mod">
          <ac:chgData name="Om Talekar" userId="4778360298ad99e9" providerId="LiveId" clId="{1609BFED-F631-4058-BC1B-C05EA8512C01}" dt="2024-11-09T08:43:49.662" v="3" actId="14100"/>
          <ac:picMkLst>
            <pc:docMk/>
            <pc:sldMk cId="0" sldId="265"/>
            <ac:picMk id="2" creationId="{77A0A52A-0B84-A11E-6FC4-4A51CCEFB030}"/>
          </ac:picMkLst>
        </pc:picChg>
      </pc:sldChg>
      <pc:sldChg chg="modSp mod">
        <pc:chgData name="Om Talekar" userId="4778360298ad99e9" providerId="LiveId" clId="{1609BFED-F631-4058-BC1B-C05EA8512C01}" dt="2024-11-09T08:43:37.447" v="2" actId="404"/>
        <pc:sldMkLst>
          <pc:docMk/>
          <pc:sldMk cId="2911022726" sldId="273"/>
        </pc:sldMkLst>
        <pc:spChg chg="mod">
          <ac:chgData name="Om Talekar" userId="4778360298ad99e9" providerId="LiveId" clId="{1609BFED-F631-4058-BC1B-C05EA8512C01}" dt="2024-11-09T08:43:37.447" v="2" actId="404"/>
          <ac:spMkLst>
            <pc:docMk/>
            <pc:sldMk cId="2911022726" sldId="273"/>
            <ac:spMk id="6" creationId="{DDE0F38A-B171-EC2E-4FA8-0128FE95A5CA}"/>
          </ac:spMkLst>
        </pc:spChg>
      </pc:sldChg>
      <pc:sldChg chg="modSp mod">
        <pc:chgData name="Om Talekar" userId="4778360298ad99e9" providerId="LiveId" clId="{1609BFED-F631-4058-BC1B-C05EA8512C01}" dt="2024-11-09T08:44:25.963" v="5" actId="1076"/>
        <pc:sldMkLst>
          <pc:docMk/>
          <pc:sldMk cId="3192951797" sldId="274"/>
        </pc:sldMkLst>
        <pc:spChg chg="mod">
          <ac:chgData name="Om Talekar" userId="4778360298ad99e9" providerId="LiveId" clId="{1609BFED-F631-4058-BC1B-C05EA8512C01}" dt="2024-11-09T08:44:25.963" v="5" actId="1076"/>
          <ac:spMkLst>
            <pc:docMk/>
            <pc:sldMk cId="3192951797" sldId="274"/>
            <ac:spMk id="138" creationId="{1988A1A9-8AF5-8C54-73E8-2C8C6CFBACF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a16="http://schemas.microsoft.com/office/drawing/2014/main" id="{6C164D06-670D-ECCD-0C3F-62C888A21A73}"/>
            </a:ext>
          </a:extLst>
        </p:cNvPr>
        <p:cNvGrpSpPr/>
        <p:nvPr/>
      </p:nvGrpSpPr>
      <p:grpSpPr>
        <a:xfrm>
          <a:off x="0" y="0"/>
          <a:ext cx="0" cy="0"/>
          <a:chOff x="0" y="0"/>
          <a:chExt cx="0" cy="0"/>
        </a:xfrm>
      </p:grpSpPr>
      <p:sp>
        <p:nvSpPr>
          <p:cNvPr id="131" name="Google Shape;131;p14:notes">
            <a:extLst>
              <a:ext uri="{FF2B5EF4-FFF2-40B4-BE49-F238E27FC236}">
                <a16:creationId xmlns:a16="http://schemas.microsoft.com/office/drawing/2014/main" id="{340B2084-8EAC-E8D1-7CF6-4ADF29A314EA}"/>
              </a:ext>
            </a:extLst>
          </p:cNvPr>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4:notes">
            <a:extLst>
              <a:ext uri="{FF2B5EF4-FFF2-40B4-BE49-F238E27FC236}">
                <a16:creationId xmlns:a16="http://schemas.microsoft.com/office/drawing/2014/main" id="{59D9FB53-8DF9-F2EF-F71A-18E1549A873F}"/>
              </a:ext>
            </a:extLst>
          </p:cNvPr>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1932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cc8714c89_2_3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5cc8714c89_2_3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cc8714c89_0_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 name="Google Shape;54;g5cc8714c89_0_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AEC9600F-DE63-ABA1-9222-BE6F89DDFF45}"/>
            </a:ext>
          </a:extLst>
        </p:cNvPr>
        <p:cNvGrpSpPr/>
        <p:nvPr/>
      </p:nvGrpSpPr>
      <p:grpSpPr>
        <a:xfrm>
          <a:off x="0" y="0"/>
          <a:ext cx="0" cy="0"/>
          <a:chOff x="0" y="0"/>
          <a:chExt cx="0" cy="0"/>
        </a:xfrm>
      </p:grpSpPr>
      <p:sp>
        <p:nvSpPr>
          <p:cNvPr id="72" name="Google Shape;72;p6:notes">
            <a:extLst>
              <a:ext uri="{FF2B5EF4-FFF2-40B4-BE49-F238E27FC236}">
                <a16:creationId xmlns:a16="http://schemas.microsoft.com/office/drawing/2014/main" id="{2D7A555F-D447-9071-3310-38A898386CD6}"/>
              </a:ext>
            </a:extLst>
          </p:cNvPr>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6:notes">
            <a:extLst>
              <a:ext uri="{FF2B5EF4-FFF2-40B4-BE49-F238E27FC236}">
                <a16:creationId xmlns:a16="http://schemas.microsoft.com/office/drawing/2014/main" id="{F0CCD7AE-FEFD-D557-5167-DCB8BF7D61AD}"/>
              </a:ext>
            </a:extLst>
          </p:cNvPr>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286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87739088-5275-D7C6-F5D0-7803CBFC3EDD}"/>
            </a:ext>
          </a:extLst>
        </p:cNvPr>
        <p:cNvGrpSpPr/>
        <p:nvPr/>
      </p:nvGrpSpPr>
      <p:grpSpPr>
        <a:xfrm>
          <a:off x="0" y="0"/>
          <a:ext cx="0" cy="0"/>
          <a:chOff x="0" y="0"/>
          <a:chExt cx="0" cy="0"/>
        </a:xfrm>
      </p:grpSpPr>
      <p:sp>
        <p:nvSpPr>
          <p:cNvPr id="96" name="Google Shape;96;p9:notes">
            <a:extLst>
              <a:ext uri="{FF2B5EF4-FFF2-40B4-BE49-F238E27FC236}">
                <a16:creationId xmlns:a16="http://schemas.microsoft.com/office/drawing/2014/main" id="{ABFD4B2D-4BB0-29D4-0B24-818EC9E040F3}"/>
              </a:ext>
            </a:extLst>
          </p:cNvPr>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9:notes">
            <a:extLst>
              <a:ext uri="{FF2B5EF4-FFF2-40B4-BE49-F238E27FC236}">
                <a16:creationId xmlns:a16="http://schemas.microsoft.com/office/drawing/2014/main" id="{02D6AF8F-C6F7-2D89-27B6-AF67E85F0243}"/>
              </a:ext>
            </a:extLst>
          </p:cNvPr>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6155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6" name="Google Shape;106;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8"/>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8"/>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400" b="0" i="0">
                <a:solidFill>
                  <a:schemeClr val="dk1"/>
                </a:solidFill>
                <a:latin typeface="Century Schoolbook"/>
                <a:ea typeface="Century Schoolbook"/>
                <a:cs typeface="Century Schoolbook"/>
                <a:sym typeface="Century Schoolbook"/>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 name="Google Shape;17;p28"/>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8"/>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0"/>
        <p:cNvGrpSpPr/>
        <p:nvPr/>
      </p:nvGrpSpPr>
      <p:grpSpPr>
        <a:xfrm>
          <a:off x="0" y="0"/>
          <a:ext cx="0" cy="0"/>
          <a:chOff x="0" y="0"/>
          <a:chExt cx="0" cy="0"/>
        </a:xfrm>
      </p:grpSpPr>
      <p:sp>
        <p:nvSpPr>
          <p:cNvPr id="21" name="Google Shape;21;p29"/>
          <p:cNvSpPr txBox="1">
            <a:spLocks noGrp="1"/>
          </p:cNvSpPr>
          <p:nvPr>
            <p:ph type="ctrTitle"/>
          </p:nvPr>
        </p:nvSpPr>
        <p:spPr>
          <a:xfrm>
            <a:off x="803554" y="214706"/>
            <a:ext cx="7536891" cy="12446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000" b="1" i="0">
                <a:solidFill>
                  <a:schemeClr val="hlink"/>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9"/>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9"/>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
        <p:cNvGrpSpPr/>
        <p:nvPr/>
      </p:nvGrpSpPr>
      <p:grpSpPr>
        <a:xfrm>
          <a:off x="0" y="0"/>
          <a:ext cx="0" cy="0"/>
          <a:chOff x="0" y="0"/>
          <a:chExt cx="0" cy="0"/>
        </a:xfrm>
      </p:grpSpPr>
      <p:sp>
        <p:nvSpPr>
          <p:cNvPr id="27" name="Google Shape;27;p30"/>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0"/>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0"/>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1"/>
        <p:cNvGrpSpPr/>
        <p:nvPr/>
      </p:nvGrpSpPr>
      <p:grpSpPr>
        <a:xfrm>
          <a:off x="0" y="0"/>
          <a:ext cx="0" cy="0"/>
          <a:chOff x="0" y="0"/>
          <a:chExt cx="0" cy="0"/>
        </a:xfrm>
      </p:grpSpPr>
      <p:sp>
        <p:nvSpPr>
          <p:cNvPr id="32" name="Google Shape;32;p31"/>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32"/>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2"/>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32"/>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7"/>
          <p:cNvSpPr/>
          <p:nvPr/>
        </p:nvSpPr>
        <p:spPr>
          <a:xfrm>
            <a:off x="0" y="5816578"/>
            <a:ext cx="1062142" cy="104141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27"/>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solidFill>
            <a:srgbClr val="00006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 name="Google Shape;8;p27"/>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9;p27"/>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400" b="1" i="0" u="none" strike="noStrike" cap="none">
                <a:solidFill>
                  <a:schemeClr val="hlink"/>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27"/>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Schoolbook"/>
                <a:ea typeface="Century Schoolbook"/>
                <a:cs typeface="Century Schoolbook"/>
                <a:sym typeface="Century Schoolbook"/>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1" name="Google Shape;11;p27"/>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1" i="0" u="none" strike="noStrike" cap="none">
                <a:solidFill>
                  <a:srgbClr val="00006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9.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apsjournals.apsnet.org/doi/10.1094/PDIS-03-15-0340-FE#:~:text=Common%20methods%20for%20the%20diagnosis,diagnostic%20techniques%20(Bock%20et%20al" TargetMode="External"/><Relationship Id="rId3" Type="http://schemas.openxmlformats.org/officeDocument/2006/relationships/image" Target="../media/image2.png"/><Relationship Id="rId7" Type="http://schemas.openxmlformats.org/officeDocument/2006/relationships/hyperlink" Target="https://ieeexplore.ieee.org/document/10458943"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www.ijraset.com/research-paper/plant-disease-detection-using-cnn" TargetMode="External"/><Relationship Id="rId5" Type="http://schemas.openxmlformats.org/officeDocument/2006/relationships/hyperlink" Target="https://www.researchgate.net/publication/371755394_A_Systematic_Literature_Review_on_Plant_Disease_Detection_Motivations_Classification_Techniques_Datasets_Challenges_and_Future_Trends" TargetMode="External"/><Relationship Id="rId4" Type="http://schemas.openxmlformats.org/officeDocument/2006/relationships/hyperlink" Target="https://www.researchgate.net/publication/348199541_A_literature_review_on_detection_of_plant_disease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2"/>
          <p:cNvSpPr txBox="1"/>
          <p:nvPr/>
        </p:nvSpPr>
        <p:spPr>
          <a:xfrm>
            <a:off x="1280160" y="5943053"/>
            <a:ext cx="7496601"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MITSoC, Loni Kalbhor</a:t>
            </a:r>
            <a:endParaRPr sz="1800" b="1" i="1" u="none" strike="noStrike" cap="none">
              <a:solidFill>
                <a:srgbClr val="C00000"/>
              </a:solidFill>
              <a:latin typeface="Times New Roman"/>
              <a:ea typeface="Times New Roman"/>
              <a:cs typeface="Times New Roman"/>
              <a:sym typeface="Times New Roman"/>
            </a:endParaRPr>
          </a:p>
        </p:txBody>
      </p:sp>
      <p:sp>
        <p:nvSpPr>
          <p:cNvPr id="47" name="Google Shape;47;p2"/>
          <p:cNvSpPr/>
          <p:nvPr/>
        </p:nvSpPr>
        <p:spPr>
          <a:xfrm>
            <a:off x="2514600" y="3840480"/>
            <a:ext cx="3733800" cy="338700"/>
          </a:xfrm>
          <a:prstGeom prst="rect">
            <a:avLst/>
          </a:prstGeom>
          <a:noFill/>
          <a:ln>
            <a:noFill/>
          </a:ln>
        </p:spPr>
        <p:txBody>
          <a:bodyPr spcFirstLastPara="1" wrap="square" lIns="91425" tIns="45700" rIns="91425" bIns="45700" anchor="t" anchorCtr="0">
            <a:noAutofit/>
          </a:bodyPr>
          <a:lstStyle/>
          <a:p>
            <a:pPr marL="639762" marR="0" lvl="0" indent="-519112"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48" name="Google Shape;48;p2"/>
          <p:cNvSpPr txBox="1">
            <a:spLocks noGrp="1"/>
          </p:cNvSpPr>
          <p:nvPr>
            <p:ph type="title"/>
          </p:nvPr>
        </p:nvSpPr>
        <p:spPr>
          <a:xfrm>
            <a:off x="266437" y="1666223"/>
            <a:ext cx="8609400" cy="553998"/>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3600" dirty="0">
                <a:solidFill>
                  <a:srgbClr val="073763"/>
                </a:solidFill>
                <a:latin typeface="Times New Roman"/>
                <a:ea typeface="Times New Roman"/>
                <a:cs typeface="Times New Roman"/>
                <a:sym typeface="Times New Roman"/>
              </a:rPr>
              <a:t>“</a:t>
            </a:r>
            <a:r>
              <a:rPr lang="en-US" sz="3600" dirty="0">
                <a:solidFill>
                  <a:srgbClr val="C00000"/>
                </a:solidFill>
                <a:latin typeface="Times New Roman"/>
                <a:ea typeface="Times New Roman"/>
                <a:cs typeface="Times New Roman"/>
                <a:sym typeface="Times New Roman"/>
              </a:rPr>
              <a:t>Plant Leaf ’s Image Disease Detector</a:t>
            </a:r>
            <a:r>
              <a:rPr lang="en-US" sz="3600" dirty="0">
                <a:solidFill>
                  <a:srgbClr val="073763"/>
                </a:solidFill>
                <a:latin typeface="Times New Roman"/>
                <a:ea typeface="Times New Roman"/>
                <a:cs typeface="Times New Roman"/>
                <a:sym typeface="Times New Roman"/>
              </a:rPr>
              <a:t>”</a:t>
            </a:r>
            <a:endParaRPr dirty="0">
              <a:solidFill>
                <a:srgbClr val="073763"/>
              </a:solidFill>
              <a:latin typeface="Times New Roman"/>
              <a:ea typeface="Times New Roman"/>
              <a:cs typeface="Times New Roman"/>
              <a:sym typeface="Times New Roman"/>
            </a:endParaRPr>
          </a:p>
        </p:txBody>
      </p:sp>
      <p:sp>
        <p:nvSpPr>
          <p:cNvPr id="49" name="Google Shape;49;p2"/>
          <p:cNvSpPr txBox="1"/>
          <p:nvPr/>
        </p:nvSpPr>
        <p:spPr>
          <a:xfrm>
            <a:off x="822787" y="2882955"/>
            <a:ext cx="7496700" cy="22467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b="1" dirty="0">
                <a:latin typeface="Times New Roman"/>
                <a:ea typeface="Times New Roman"/>
                <a:cs typeface="Times New Roman"/>
                <a:sym typeface="Times New Roman"/>
              </a:rPr>
              <a:t>            MITU22BTCS0370 :- Kartik </a:t>
            </a:r>
            <a:r>
              <a:rPr lang="en-US" b="1" dirty="0" err="1">
                <a:latin typeface="Times New Roman"/>
                <a:ea typeface="Times New Roman"/>
                <a:cs typeface="Times New Roman"/>
                <a:sym typeface="Times New Roman"/>
              </a:rPr>
              <a:t>Devkar</a:t>
            </a:r>
            <a:endParaRPr lang="en-US" b="1"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b="1" dirty="0">
                <a:latin typeface="Times New Roman"/>
                <a:ea typeface="Times New Roman"/>
                <a:cs typeface="Times New Roman"/>
                <a:sym typeface="Times New Roman"/>
              </a:rPr>
              <a:t>           MITU22BTCS0802 :- Shruti </a:t>
            </a:r>
            <a:r>
              <a:rPr lang="en-US" b="1" dirty="0" err="1">
                <a:latin typeface="Times New Roman"/>
                <a:ea typeface="Times New Roman"/>
                <a:cs typeface="Times New Roman"/>
                <a:sym typeface="Times New Roman"/>
              </a:rPr>
              <a:t>Thorat</a:t>
            </a:r>
            <a:endParaRPr lang="en-US" b="1"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IN" b="1" dirty="0">
                <a:latin typeface="Times New Roman"/>
                <a:ea typeface="Times New Roman"/>
                <a:cs typeface="Times New Roman"/>
                <a:sym typeface="Times New Roman"/>
              </a:rPr>
              <a:t>       MITU22BTCS0503 :-Om Talekar </a:t>
            </a:r>
          </a:p>
          <a:p>
            <a:pPr marL="0" marR="0" lvl="0" indent="0" algn="ctr" rtl="0">
              <a:lnSpc>
                <a:spcPct val="100000"/>
              </a:lnSpc>
              <a:spcBef>
                <a:spcPts val="0"/>
              </a:spcBef>
              <a:spcAft>
                <a:spcPts val="0"/>
              </a:spcAft>
              <a:buNone/>
            </a:pPr>
            <a:r>
              <a:rPr lang="en-US" b="1" dirty="0">
                <a:latin typeface="Times New Roman"/>
                <a:ea typeface="Times New Roman"/>
                <a:cs typeface="Times New Roman"/>
                <a:sym typeface="Times New Roman"/>
              </a:rPr>
              <a:t>      MITU22BTCS0867:-Sujal </a:t>
            </a:r>
            <a:r>
              <a:rPr lang="en-US" b="1" dirty="0" err="1">
                <a:latin typeface="Times New Roman"/>
                <a:ea typeface="Times New Roman"/>
                <a:cs typeface="Times New Roman"/>
                <a:sym typeface="Times New Roman"/>
              </a:rPr>
              <a:t>Hande</a:t>
            </a:r>
            <a:endParaRPr lang="en-US" b="1"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b="1"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b="1" dirty="0">
                <a:latin typeface="Times New Roman"/>
                <a:ea typeface="Times New Roman"/>
                <a:cs typeface="Times New Roman"/>
                <a:sym typeface="Times New Roman"/>
              </a:rPr>
              <a:t>Guided by</a:t>
            </a:r>
            <a:endParaRPr b="1"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IN" b="1" dirty="0" err="1">
                <a:latin typeface="Times New Roman"/>
                <a:ea typeface="Times New Roman"/>
                <a:cs typeface="Times New Roman"/>
                <a:sym typeface="Times New Roman"/>
              </a:rPr>
              <a:t>Prof.Rashmi</a:t>
            </a:r>
            <a:r>
              <a:rPr lang="en-IN" b="1" dirty="0">
                <a:latin typeface="Times New Roman"/>
                <a:ea typeface="Times New Roman"/>
                <a:cs typeface="Times New Roman"/>
                <a:sym typeface="Times New Roman"/>
              </a:rPr>
              <a:t> </a:t>
            </a:r>
            <a:r>
              <a:rPr lang="en-IN" b="1" dirty="0" err="1">
                <a:latin typeface="Times New Roman"/>
                <a:ea typeface="Times New Roman"/>
                <a:cs typeface="Times New Roman"/>
                <a:sym typeface="Times New Roman"/>
              </a:rPr>
              <a:t>Tundalwar</a:t>
            </a:r>
            <a:endParaRPr lang="en-IN" b="1"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b="1"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b="1" dirty="0">
                <a:latin typeface="Times New Roman"/>
                <a:ea typeface="Times New Roman"/>
                <a:cs typeface="Times New Roman"/>
                <a:sym typeface="Times New Roman"/>
              </a:rPr>
              <a:t>Prof. Dr. Ganesh Pathak (HOD, Computer Science &amp; Engineering)</a:t>
            </a:r>
            <a:endParaRPr b="1" dirty="0">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US" b="1" dirty="0">
                <a:solidFill>
                  <a:schemeClr val="dk1"/>
                </a:solidFill>
                <a:latin typeface="Times New Roman"/>
                <a:ea typeface="Times New Roman"/>
                <a:cs typeface="Times New Roman"/>
                <a:sym typeface="Times New Roman"/>
              </a:rPr>
              <a:t>Prof. Dr. Sunil </a:t>
            </a:r>
            <a:r>
              <a:rPr lang="en-US" b="1" dirty="0" err="1">
                <a:solidFill>
                  <a:schemeClr val="dk1"/>
                </a:solidFill>
                <a:latin typeface="Times New Roman"/>
                <a:ea typeface="Times New Roman"/>
                <a:cs typeface="Times New Roman"/>
                <a:sym typeface="Times New Roman"/>
              </a:rPr>
              <a:t>Dingare</a:t>
            </a:r>
            <a:r>
              <a:rPr lang="en-US" b="1" dirty="0">
                <a:solidFill>
                  <a:schemeClr val="dk1"/>
                </a:solidFill>
                <a:latin typeface="Times New Roman"/>
                <a:ea typeface="Times New Roman"/>
                <a:cs typeface="Times New Roman"/>
                <a:sym typeface="Times New Roman"/>
              </a:rPr>
              <a:t>(HOD, Aerospace Engineering)</a:t>
            </a:r>
            <a:endParaRPr b="1" dirty="0">
              <a:latin typeface="Times New Roman"/>
              <a:ea typeface="Times New Roman"/>
              <a:cs typeface="Times New Roman"/>
              <a:sym typeface="Times New Roman"/>
            </a:endParaRPr>
          </a:p>
        </p:txBody>
      </p:sp>
      <p:sp>
        <p:nvSpPr>
          <p:cNvPr id="50" name="Google Shape;50;p2"/>
          <p:cNvSpPr txBox="1"/>
          <p:nvPr/>
        </p:nvSpPr>
        <p:spPr>
          <a:xfrm>
            <a:off x="2689058" y="363237"/>
            <a:ext cx="3384884"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dirty="0">
                <a:solidFill>
                  <a:srgbClr val="000000"/>
                </a:solidFill>
                <a:latin typeface="Times New Roman"/>
                <a:ea typeface="Times New Roman"/>
                <a:cs typeface="Times New Roman"/>
                <a:sym typeface="Times New Roman"/>
              </a:rPr>
              <a:t>Project Presentation</a:t>
            </a:r>
            <a:endParaRPr dirty="0"/>
          </a:p>
        </p:txBody>
      </p:sp>
      <p:pic>
        <p:nvPicPr>
          <p:cNvPr id="51" name="Google Shape;51;p2"/>
          <p:cNvPicPr preferRelativeResize="0"/>
          <p:nvPr/>
        </p:nvPicPr>
        <p:blipFill rotWithShape="1">
          <a:blip r:embed="rId3">
            <a:alphaModFix/>
          </a:blip>
          <a:srcRect/>
          <a:stretch/>
        </p:blipFill>
        <p:spPr>
          <a:xfrm>
            <a:off x="0" y="5812967"/>
            <a:ext cx="999854" cy="10204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2"/>
          <p:cNvSpPr txBox="1">
            <a:spLocks noGrp="1"/>
          </p:cNvSpPr>
          <p:nvPr>
            <p:ph type="sldNum" idx="12"/>
          </p:nvPr>
        </p:nvSpPr>
        <p:spPr>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10</a:t>
            </a:fld>
            <a:endParaRPr/>
          </a:p>
        </p:txBody>
      </p:sp>
      <p:sp>
        <p:nvSpPr>
          <p:cNvPr id="118" name="Google Shape;118;p12"/>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C00000"/>
                </a:solidFill>
                <a:latin typeface="Times New Roman"/>
                <a:ea typeface="Times New Roman"/>
                <a:cs typeface="Times New Roman"/>
                <a:sym typeface="Times New Roman"/>
              </a:rPr>
              <a:t>Implementation Tools and Languages </a:t>
            </a:r>
            <a:endParaRPr dirty="0">
              <a:solidFill>
                <a:srgbClr val="C00000"/>
              </a:solidFill>
            </a:endParaRPr>
          </a:p>
        </p:txBody>
      </p:sp>
      <p:sp>
        <p:nvSpPr>
          <p:cNvPr id="119" name="Google Shape;119;p12"/>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20" name="Google Shape;120;p12"/>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2" name="TextBox 1">
            <a:extLst>
              <a:ext uri="{FF2B5EF4-FFF2-40B4-BE49-F238E27FC236}">
                <a16:creationId xmlns:a16="http://schemas.microsoft.com/office/drawing/2014/main" id="{8B36A611-79F6-BBC2-18B0-408727AF08CD}"/>
              </a:ext>
            </a:extLst>
          </p:cNvPr>
          <p:cNvSpPr txBox="1"/>
          <p:nvPr/>
        </p:nvSpPr>
        <p:spPr>
          <a:xfrm>
            <a:off x="585216" y="932688"/>
            <a:ext cx="8172883" cy="307776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Implementation: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Collection &amp; Preprocessing:- Collect and prepare leaf images with resizing and augmentation.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Model Training:- Use </a:t>
            </a:r>
            <a:r>
              <a:rPr lang="en-IN" b="1" dirty="0">
                <a:latin typeface="Times New Roman" panose="02020603050405020304" pitchFamily="18" charset="0"/>
                <a:cs typeface="Times New Roman" panose="02020603050405020304" pitchFamily="18" charset="0"/>
              </a:rPr>
              <a:t>CNNs </a:t>
            </a:r>
            <a:r>
              <a:rPr lang="en-IN" dirty="0">
                <a:latin typeface="Times New Roman" panose="02020603050405020304" pitchFamily="18" charset="0"/>
                <a:cs typeface="Times New Roman" panose="02020603050405020304" pitchFamily="18" charset="0"/>
              </a:rPr>
              <a:t>(e.g., </a:t>
            </a:r>
            <a:r>
              <a:rPr lang="en-IN" dirty="0" err="1">
                <a:latin typeface="Times New Roman" panose="02020603050405020304" pitchFamily="18" charset="0"/>
                <a:cs typeface="Times New Roman" panose="02020603050405020304" pitchFamily="18" charset="0"/>
              </a:rPr>
              <a:t>ResNet</a:t>
            </a:r>
            <a:r>
              <a:rPr lang="en-IN" dirty="0">
                <a:latin typeface="Times New Roman" panose="02020603050405020304" pitchFamily="18" charset="0"/>
                <a:cs typeface="Times New Roman" panose="02020603050405020304" pitchFamily="18" charset="0"/>
              </a:rPr>
              <a:t>, VGG) with transfer learning for accurate classification.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Testing &amp; Evaluation:- Measure accuracy and fine-tune based on test results.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Deployment:- Deploy as a web or mobile app for real-time use.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Interface:- Simple UI for uploading images and viewing disease results.</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Tools &amp; Languages:</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Languages: Python (model training), JavaScript (React Native for mobile), HTML/CSS (web).</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Libraries: TensorFlow/</a:t>
            </a:r>
            <a:r>
              <a:rPr lang="en-IN" dirty="0" err="1">
                <a:latin typeface="Times New Roman" panose="02020603050405020304" pitchFamily="18" charset="0"/>
                <a:cs typeface="Times New Roman" panose="02020603050405020304" pitchFamily="18" charset="0"/>
              </a:rPr>
              <a:t>PyTorch</a:t>
            </a:r>
            <a:r>
              <a:rPr lang="en-IN" dirty="0">
                <a:latin typeface="Times New Roman" panose="02020603050405020304" pitchFamily="18" charset="0"/>
                <a:cs typeface="Times New Roman" panose="02020603050405020304" pitchFamily="18" charset="0"/>
              </a:rPr>
              <a:t> (deep learning), OpenCV (image processing).</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Platforms: Flask/Django (web backend), React Native/Flutter (mobile)</a:t>
            </a:r>
          </a:p>
        </p:txBody>
      </p:sp>
      <p:pic>
        <p:nvPicPr>
          <p:cNvPr id="4" name="Picture 3">
            <a:extLst>
              <a:ext uri="{FF2B5EF4-FFF2-40B4-BE49-F238E27FC236}">
                <a16:creationId xmlns:a16="http://schemas.microsoft.com/office/drawing/2014/main" id="{52FC3706-ABC3-7300-96E4-B398E5D56772}"/>
              </a:ext>
            </a:extLst>
          </p:cNvPr>
          <p:cNvPicPr>
            <a:picLocks noChangeAspect="1"/>
          </p:cNvPicPr>
          <p:nvPr/>
        </p:nvPicPr>
        <p:blipFill>
          <a:blip r:embed="rId4"/>
          <a:stretch>
            <a:fillRect/>
          </a:stretch>
        </p:blipFill>
        <p:spPr>
          <a:xfrm>
            <a:off x="5978568" y="4284306"/>
            <a:ext cx="2448739" cy="1127618"/>
          </a:xfrm>
          <a:prstGeom prst="rect">
            <a:avLst/>
          </a:prstGeom>
        </p:spPr>
      </p:pic>
      <p:pic>
        <p:nvPicPr>
          <p:cNvPr id="6" name="Picture 5">
            <a:extLst>
              <a:ext uri="{FF2B5EF4-FFF2-40B4-BE49-F238E27FC236}">
                <a16:creationId xmlns:a16="http://schemas.microsoft.com/office/drawing/2014/main" id="{2F9CD12B-45EC-9037-7607-D850A3826462}"/>
              </a:ext>
            </a:extLst>
          </p:cNvPr>
          <p:cNvPicPr>
            <a:picLocks noChangeAspect="1"/>
          </p:cNvPicPr>
          <p:nvPr/>
        </p:nvPicPr>
        <p:blipFill>
          <a:blip r:embed="rId5"/>
          <a:stretch>
            <a:fillRect/>
          </a:stretch>
        </p:blipFill>
        <p:spPr>
          <a:xfrm>
            <a:off x="716694" y="4284306"/>
            <a:ext cx="2448739" cy="11276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11</a:t>
            </a:fld>
            <a:endParaRPr/>
          </a:p>
        </p:txBody>
      </p:sp>
      <p:sp>
        <p:nvSpPr>
          <p:cNvPr id="136" name="Google Shape;136;p14"/>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37" name="Google Shape;137;p14"/>
          <p:cNvPicPr preferRelativeResize="0"/>
          <p:nvPr/>
        </p:nvPicPr>
        <p:blipFill rotWithShape="1">
          <a:blip r:embed="rId3">
            <a:alphaModFix/>
          </a:blip>
          <a:srcRect/>
          <a:stretch/>
        </p:blipFill>
        <p:spPr>
          <a:xfrm>
            <a:off x="0" y="5812967"/>
            <a:ext cx="999854" cy="1020451"/>
          </a:xfrm>
          <a:prstGeom prst="rect">
            <a:avLst/>
          </a:prstGeom>
          <a:noFill/>
          <a:ln>
            <a:noFill/>
          </a:ln>
        </p:spPr>
      </p:pic>
      <p:pic>
        <p:nvPicPr>
          <p:cNvPr id="2" name="Picture 1">
            <a:extLst>
              <a:ext uri="{FF2B5EF4-FFF2-40B4-BE49-F238E27FC236}">
                <a16:creationId xmlns:a16="http://schemas.microsoft.com/office/drawing/2014/main" id="{77A0A52A-0B84-A11E-6FC4-4A51CCEFB030}"/>
              </a:ext>
            </a:extLst>
          </p:cNvPr>
          <p:cNvPicPr>
            <a:picLocks noChangeAspect="1"/>
          </p:cNvPicPr>
          <p:nvPr/>
        </p:nvPicPr>
        <p:blipFill>
          <a:blip r:embed="rId4"/>
          <a:stretch>
            <a:fillRect/>
          </a:stretch>
        </p:blipFill>
        <p:spPr>
          <a:xfrm>
            <a:off x="19097" y="475487"/>
            <a:ext cx="4426080" cy="4825439"/>
          </a:xfrm>
          <a:prstGeom prst="rect">
            <a:avLst/>
          </a:prstGeom>
        </p:spPr>
      </p:pic>
      <p:pic>
        <p:nvPicPr>
          <p:cNvPr id="3" name="Picture 2">
            <a:extLst>
              <a:ext uri="{FF2B5EF4-FFF2-40B4-BE49-F238E27FC236}">
                <a16:creationId xmlns:a16="http://schemas.microsoft.com/office/drawing/2014/main" id="{D8449914-7A60-7AD3-F378-5D3F71001805}"/>
              </a:ext>
            </a:extLst>
          </p:cNvPr>
          <p:cNvPicPr>
            <a:picLocks noChangeAspect="1"/>
          </p:cNvPicPr>
          <p:nvPr/>
        </p:nvPicPr>
        <p:blipFill>
          <a:blip r:embed="rId5"/>
          <a:stretch>
            <a:fillRect/>
          </a:stretch>
        </p:blipFill>
        <p:spPr>
          <a:xfrm>
            <a:off x="4571999" y="137160"/>
            <a:ext cx="4426080" cy="524911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B762E4B4-5464-8422-E36D-5ECCB2CF857C}"/>
            </a:ext>
          </a:extLst>
        </p:cNvPr>
        <p:cNvGrpSpPr/>
        <p:nvPr/>
      </p:nvGrpSpPr>
      <p:grpSpPr>
        <a:xfrm>
          <a:off x="0" y="0"/>
          <a:ext cx="0" cy="0"/>
          <a:chOff x="0" y="0"/>
          <a:chExt cx="0" cy="0"/>
        </a:xfrm>
      </p:grpSpPr>
      <p:sp>
        <p:nvSpPr>
          <p:cNvPr id="134" name="Google Shape;134;p14">
            <a:extLst>
              <a:ext uri="{FF2B5EF4-FFF2-40B4-BE49-F238E27FC236}">
                <a16:creationId xmlns:a16="http://schemas.microsoft.com/office/drawing/2014/main" id="{E9AA6A86-5F2C-0BC6-0B91-9FB9D8DE5783}"/>
              </a:ext>
            </a:extLst>
          </p:cNvPr>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12</a:t>
            </a:fld>
            <a:endParaRPr/>
          </a:p>
        </p:txBody>
      </p:sp>
      <p:sp>
        <p:nvSpPr>
          <p:cNvPr id="135" name="Google Shape;135;p14">
            <a:extLst>
              <a:ext uri="{FF2B5EF4-FFF2-40B4-BE49-F238E27FC236}">
                <a16:creationId xmlns:a16="http://schemas.microsoft.com/office/drawing/2014/main" id="{C7575D19-5666-C423-5ABB-39F828AB7DF1}"/>
              </a:ext>
            </a:extLst>
          </p:cNvPr>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C00000"/>
                </a:solidFill>
                <a:latin typeface="Times New Roman"/>
                <a:ea typeface="Times New Roman"/>
                <a:cs typeface="Times New Roman"/>
                <a:sym typeface="Times New Roman"/>
              </a:rPr>
              <a:t>Conclusion</a:t>
            </a:r>
            <a:endParaRPr dirty="0"/>
          </a:p>
        </p:txBody>
      </p:sp>
      <p:sp>
        <p:nvSpPr>
          <p:cNvPr id="136" name="Google Shape;136;p14">
            <a:extLst>
              <a:ext uri="{FF2B5EF4-FFF2-40B4-BE49-F238E27FC236}">
                <a16:creationId xmlns:a16="http://schemas.microsoft.com/office/drawing/2014/main" id="{2CD86D3E-BE87-1FED-0F95-8B3BE55CC384}"/>
              </a:ext>
            </a:extLst>
          </p:cNvPr>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37" name="Google Shape;137;p14">
            <a:extLst>
              <a:ext uri="{FF2B5EF4-FFF2-40B4-BE49-F238E27FC236}">
                <a16:creationId xmlns:a16="http://schemas.microsoft.com/office/drawing/2014/main" id="{E35CA9E2-9E33-29A9-0361-20A2A11EB1FF}"/>
              </a:ext>
            </a:extLst>
          </p:cNvPr>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138" name="Google Shape;138;p14">
            <a:extLst>
              <a:ext uri="{FF2B5EF4-FFF2-40B4-BE49-F238E27FC236}">
                <a16:creationId xmlns:a16="http://schemas.microsoft.com/office/drawing/2014/main" id="{1988A1A9-8AF5-8C54-73E8-2C8C6CFBACF4}"/>
              </a:ext>
            </a:extLst>
          </p:cNvPr>
          <p:cNvSpPr txBox="1"/>
          <p:nvPr/>
        </p:nvSpPr>
        <p:spPr>
          <a:xfrm>
            <a:off x="650400" y="1241049"/>
            <a:ext cx="7843200" cy="218795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Times New Roman" panose="02020603050405020304" pitchFamily="18" charset="0"/>
                <a:ea typeface="Poppins"/>
                <a:cs typeface="Times New Roman" panose="02020603050405020304" pitchFamily="18" charset="0"/>
                <a:sym typeface="Poppins"/>
              </a:rPr>
              <a:t>This plant leaf disease detection system uses AI to identify and classify diseases accurately, enabling timely interventions for sustainable agriculture. Scalable and usable on User-friendly online platform, it provides a practical tool for farmers. While effective, it faces challenges like sensitivity to lighting and image quality, with future goals to broaden disease coverage and add treatment advice for improved field applications.</a:t>
            </a:r>
          </a:p>
        </p:txBody>
      </p:sp>
    </p:spTree>
    <p:extLst>
      <p:ext uri="{BB962C8B-B14F-4D97-AF65-F5344CB8AC3E}">
        <p14:creationId xmlns:p14="http://schemas.microsoft.com/office/powerpoint/2010/main" val="3192951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g5cc8714c89_2_35"/>
          <p:cNvSpPr txBox="1"/>
          <p:nvPr/>
        </p:nvSpPr>
        <p:spPr>
          <a:xfrm>
            <a:off x="402961" y="242994"/>
            <a:ext cx="2874298" cy="72904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2800" b="1" i="0" u="none" strike="noStrike" cap="none" dirty="0">
                <a:solidFill>
                  <a:srgbClr val="C00000"/>
                </a:solidFill>
                <a:latin typeface="Times New Roman"/>
                <a:ea typeface="Times New Roman"/>
                <a:cs typeface="Times New Roman"/>
                <a:sym typeface="Times New Roman"/>
              </a:rPr>
              <a:t>References</a:t>
            </a:r>
            <a:endParaRPr dirty="0"/>
          </a:p>
        </p:txBody>
      </p:sp>
      <p:sp>
        <p:nvSpPr>
          <p:cNvPr id="145" name="Google Shape;145;g5cc8714c89_2_3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13</a:t>
            </a:fld>
            <a:endParaRPr/>
          </a:p>
        </p:txBody>
      </p:sp>
      <p:sp>
        <p:nvSpPr>
          <p:cNvPr id="146" name="Google Shape;146;g5cc8714c89_2_35"/>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47" name="Google Shape;147;g5cc8714c89_2_35"/>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3" name="TextBox 2">
            <a:extLst>
              <a:ext uri="{FF2B5EF4-FFF2-40B4-BE49-F238E27FC236}">
                <a16:creationId xmlns:a16="http://schemas.microsoft.com/office/drawing/2014/main" id="{5920E350-B1DA-CC71-0AE8-975C0EF6EF3B}"/>
              </a:ext>
            </a:extLst>
          </p:cNvPr>
          <p:cNvSpPr txBox="1"/>
          <p:nvPr/>
        </p:nvSpPr>
        <p:spPr>
          <a:xfrm>
            <a:off x="499927" y="735956"/>
            <a:ext cx="8363658" cy="4284186"/>
          </a:xfrm>
          <a:prstGeom prst="rect">
            <a:avLst/>
          </a:prstGeom>
          <a:noFill/>
        </p:spPr>
        <p:txBody>
          <a:bodyPr wrap="square">
            <a:spAutoFit/>
          </a:bodyPr>
          <a:lstStyle/>
          <a:p>
            <a:pPr marL="342900" lvl="0" indent="-342900">
              <a:lnSpc>
                <a:spcPct val="115000"/>
              </a:lnSpc>
              <a:buFont typeface="Arial" panose="020B0604020202020204" pitchFamily="34" charset="0"/>
              <a:buChar char="•"/>
            </a:pPr>
            <a:r>
              <a:rPr lang="en-IN" sz="1400" u="sng" dirty="0">
                <a:solidFill>
                  <a:srgbClr val="0563C1"/>
                </a:solidFill>
                <a:effectLst/>
                <a:latin typeface="Times New Roman" panose="02020603050405020304" pitchFamily="18" charset="0"/>
                <a:ea typeface="Times New Roman" panose="02020603050405020304" pitchFamily="18" charset="0"/>
                <a:hlinkClick r:id="rId4"/>
              </a:rPr>
              <a:t>https://www.researchgate.net/publication/348199541_A_literature_review_on_detection_of_plant_diseases</a:t>
            </a:r>
            <a:endParaRPr lang="en-IN" sz="1100"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IN" sz="1400" u="sng" dirty="0">
                <a:solidFill>
                  <a:srgbClr val="0563C1"/>
                </a:solidFill>
                <a:effectLst/>
                <a:latin typeface="Times New Roman" panose="02020603050405020304" pitchFamily="18" charset="0"/>
                <a:ea typeface="Times New Roman" panose="02020603050405020304" pitchFamily="18" charset="0"/>
                <a:hlinkClick r:id="rId5"/>
              </a:rPr>
              <a:t>https://www.researchgate.net/publication/371755394_A_Systematic_Literature_Review_on_Plant_Disease_Detection_Motivations_Classification_Techniques_Datasets_Challenges_and_Future_Trends</a:t>
            </a:r>
            <a:endParaRPr lang="en-IN" sz="1100"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IN" sz="1400" u="sng" dirty="0">
                <a:solidFill>
                  <a:srgbClr val="0563C1"/>
                </a:solidFill>
                <a:effectLst/>
                <a:latin typeface="Times New Roman" panose="02020603050405020304" pitchFamily="18" charset="0"/>
                <a:ea typeface="Times New Roman" panose="02020603050405020304" pitchFamily="18" charset="0"/>
                <a:hlinkClick r:id="rId6"/>
              </a:rPr>
              <a:t>https://www.ijraset.com/research-paper/plant-disease-detection-using-cnn</a:t>
            </a:r>
            <a:endParaRPr lang="en-IN" sz="1100"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IN" sz="1400" u="sng" dirty="0">
                <a:solidFill>
                  <a:srgbClr val="0563C1"/>
                </a:solidFill>
                <a:effectLst/>
                <a:latin typeface="Times New Roman" panose="02020603050405020304" pitchFamily="18" charset="0"/>
                <a:ea typeface="Times New Roman" panose="02020603050405020304" pitchFamily="18" charset="0"/>
                <a:hlinkClick r:id="rId7"/>
              </a:rPr>
              <a:t>https://ieeexplore.ieee.org/document/10458943</a:t>
            </a:r>
            <a:endParaRPr lang="en-IN" sz="1100"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IN" sz="1400" u="sng" dirty="0">
                <a:solidFill>
                  <a:srgbClr val="0563C1"/>
                </a:solidFill>
                <a:effectLst/>
                <a:latin typeface="Times New Roman" panose="02020603050405020304" pitchFamily="18" charset="0"/>
                <a:ea typeface="Times New Roman" panose="02020603050405020304" pitchFamily="18" charset="0"/>
                <a:hlinkClick r:id="rId8"/>
              </a:rPr>
              <a:t>https://apsjournals.apsnet.org/doi/10.1094/PDIS-03-15-0340-FE#:~:text=Common%20methods%20for%20the%20diagnosis,diagnostic%20techniques%20(Bock%20et%20al</a:t>
            </a:r>
            <a:r>
              <a:rPr lang="en-IN" sz="1400" dirty="0">
                <a:solidFill>
                  <a:srgbClr val="2F2F2F"/>
                </a:solidFill>
                <a:effectLst/>
                <a:latin typeface="Times New Roman" panose="02020603050405020304" pitchFamily="18" charset="0"/>
                <a:ea typeface="Times New Roman" panose="02020603050405020304" pitchFamily="18" charset="0"/>
              </a:rPr>
              <a:t>.</a:t>
            </a:r>
            <a:endParaRPr lang="en-IN" sz="1100"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US" sz="1400" dirty="0">
                <a:solidFill>
                  <a:srgbClr val="2F2F2F"/>
                </a:solidFill>
                <a:effectLst/>
                <a:highlight>
                  <a:srgbClr val="FFFFFF"/>
                </a:highlight>
                <a:latin typeface="Times New Roman" panose="02020603050405020304" pitchFamily="18" charset="0"/>
                <a:ea typeface="Times New Roman" panose="02020603050405020304" pitchFamily="18" charset="0"/>
              </a:rPr>
              <a:t>Ferentinos:- Deep learning models for accurate plant disease detection.</a:t>
            </a:r>
            <a:endParaRPr lang="en-IN" sz="1100"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US" sz="1400" dirty="0">
                <a:solidFill>
                  <a:srgbClr val="2F2F2F"/>
                </a:solidFill>
                <a:effectLst/>
                <a:highlight>
                  <a:srgbClr val="FFFFFF"/>
                </a:highlight>
                <a:latin typeface="Times New Roman" panose="02020603050405020304" pitchFamily="18" charset="0"/>
                <a:ea typeface="Times New Roman" panose="02020603050405020304" pitchFamily="18" charset="0"/>
              </a:rPr>
              <a:t>Sladojevic et al. :- CNNs for classifying plant diseases via leaf images.</a:t>
            </a:r>
            <a:endParaRPr lang="en-IN" sz="1100"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US" sz="1400" dirty="0">
                <a:solidFill>
                  <a:srgbClr val="2F2F2F"/>
                </a:solidFill>
                <a:effectLst/>
                <a:highlight>
                  <a:srgbClr val="FFFFFF"/>
                </a:highlight>
                <a:latin typeface="Times New Roman" panose="02020603050405020304" pitchFamily="18" charset="0"/>
                <a:ea typeface="Times New Roman" panose="02020603050405020304" pitchFamily="18" charset="0"/>
              </a:rPr>
              <a:t>Mohanty et al. :- Applying deep learning to detect plant diseases from images. </a:t>
            </a:r>
            <a:endParaRPr lang="en-IN" sz="1100"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US" sz="1400" dirty="0">
                <a:solidFill>
                  <a:srgbClr val="2F2F2F"/>
                </a:solidFill>
                <a:effectLst/>
                <a:highlight>
                  <a:srgbClr val="FFFFFF"/>
                </a:highlight>
                <a:latin typeface="Times New Roman" panose="02020603050405020304" pitchFamily="18" charset="0"/>
                <a:ea typeface="Times New Roman" panose="02020603050405020304" pitchFamily="18" charset="0"/>
              </a:rPr>
              <a:t>Dhaka et al. :- Survey of CNNs used in plant leaf disease prediction.</a:t>
            </a:r>
            <a:endParaRPr lang="en-IN" sz="1100"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US" sz="1400" dirty="0">
                <a:solidFill>
                  <a:srgbClr val="2F2F2F"/>
                </a:solidFill>
                <a:effectLst/>
                <a:highlight>
                  <a:srgbClr val="FFFFFF"/>
                </a:highlight>
                <a:latin typeface="Times New Roman" panose="02020603050405020304" pitchFamily="18" charset="0"/>
                <a:ea typeface="Times New Roman" panose="02020603050405020304" pitchFamily="18" charset="0"/>
              </a:rPr>
              <a:t>Lu et al. :- CNN-based identification of rice diseases, applicable to similar crops. </a:t>
            </a:r>
            <a:endParaRPr lang="en-IN" sz="1100"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US" sz="1400" dirty="0">
                <a:solidFill>
                  <a:srgbClr val="2F2F2F"/>
                </a:solidFill>
                <a:effectLst/>
                <a:highlight>
                  <a:srgbClr val="FFFFFF"/>
                </a:highlight>
                <a:latin typeface="Times New Roman" panose="02020603050405020304" pitchFamily="18" charset="0"/>
                <a:ea typeface="Times New Roman" panose="02020603050405020304" pitchFamily="18" charset="0"/>
              </a:rPr>
              <a:t>Hands-On Computer Vision with TensorFlow 2" by Benjamin Planche and Eliot Andres</a:t>
            </a:r>
            <a:endParaRPr lang="en-IN" sz="1100"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US" sz="1400" dirty="0">
                <a:solidFill>
                  <a:srgbClr val="2F2F2F"/>
                </a:solidFill>
                <a:effectLst/>
                <a:highlight>
                  <a:srgbClr val="FFFFFF"/>
                </a:highlight>
                <a:latin typeface="Times New Roman" panose="02020603050405020304" pitchFamily="18" charset="0"/>
                <a:ea typeface="Times New Roman" panose="02020603050405020304" pitchFamily="18" charset="0"/>
              </a:rPr>
              <a:t>Python Machine Learning" by Sebastian Raschka and Vahid Mirjalili</a:t>
            </a:r>
            <a:endParaRPr lang="en-IN" sz="1100"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US" sz="1400" dirty="0">
                <a:solidFill>
                  <a:srgbClr val="2F2F2F"/>
                </a:solidFill>
                <a:effectLst/>
                <a:highlight>
                  <a:srgbClr val="FFFFFF"/>
                </a:highlight>
                <a:latin typeface="Times New Roman" panose="02020603050405020304" pitchFamily="18" charset="0"/>
                <a:ea typeface="Times New Roman" panose="02020603050405020304" pitchFamily="18" charset="0"/>
              </a:rPr>
              <a:t>Artificial Intelligence in Agriculture" by Fadi Al-</a:t>
            </a:r>
            <a:r>
              <a:rPr lang="en-US" sz="1400" dirty="0" err="1">
                <a:solidFill>
                  <a:srgbClr val="2F2F2F"/>
                </a:solidFill>
                <a:effectLst/>
                <a:highlight>
                  <a:srgbClr val="FFFFFF"/>
                </a:highlight>
                <a:latin typeface="Times New Roman" panose="02020603050405020304" pitchFamily="18" charset="0"/>
                <a:ea typeface="Times New Roman" panose="02020603050405020304" pitchFamily="18" charset="0"/>
              </a:rPr>
              <a:t>Turjman</a:t>
            </a:r>
            <a:endParaRPr lang="en-IN" sz="1100"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US" sz="1400" dirty="0">
                <a:solidFill>
                  <a:srgbClr val="2F2F2F"/>
                </a:solidFill>
                <a:effectLst/>
                <a:highlight>
                  <a:srgbClr val="FFFFFF"/>
                </a:highlight>
                <a:latin typeface="Times New Roman" panose="02020603050405020304" pitchFamily="18" charset="0"/>
                <a:ea typeface="Times New Roman" panose="02020603050405020304" pitchFamily="18" charset="0"/>
              </a:rPr>
              <a:t>Agricultural Image Analysis" by Oscar R. F. L. D. Figueiredo and A. Z. M. J. L. D. S. Chagas</a:t>
            </a:r>
            <a:endParaRPr lang="en-IN" sz="1100" dirty="0">
              <a:effectLst/>
              <a:latin typeface="Arial" panose="020B0604020202020204" pitchFamily="34" charset="0"/>
              <a:ea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14</a:t>
            </a:fld>
            <a:endParaRPr/>
          </a:p>
        </p:txBody>
      </p:sp>
      <p:sp>
        <p:nvSpPr>
          <p:cNvPr id="153" name="Google Shape;153;p16"/>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55" name="Google Shape;155;p16"/>
          <p:cNvPicPr preferRelativeResize="0"/>
          <p:nvPr/>
        </p:nvPicPr>
        <p:blipFill rotWithShape="1">
          <a:blip r:embed="rId3">
            <a:alphaModFix/>
          </a:blip>
          <a:srcRect/>
          <a:stretch/>
        </p:blipFill>
        <p:spPr>
          <a:xfrm>
            <a:off x="0" y="5812967"/>
            <a:ext cx="999854" cy="1020451"/>
          </a:xfrm>
          <a:prstGeom prst="rect">
            <a:avLst/>
          </a:prstGeom>
          <a:noFill/>
          <a:ln>
            <a:noFill/>
          </a:ln>
        </p:spPr>
      </p:pic>
      <p:pic>
        <p:nvPicPr>
          <p:cNvPr id="2" name="Picture 1">
            <a:extLst>
              <a:ext uri="{FF2B5EF4-FFF2-40B4-BE49-F238E27FC236}">
                <a16:creationId xmlns:a16="http://schemas.microsoft.com/office/drawing/2014/main" id="{E3EE6DA8-FC8B-89D5-555D-EC2581EBE7DA}"/>
              </a:ext>
            </a:extLst>
          </p:cNvPr>
          <p:cNvPicPr>
            <a:picLocks noChangeAspect="1"/>
          </p:cNvPicPr>
          <p:nvPr/>
        </p:nvPicPr>
        <p:blipFill>
          <a:blip r:embed="rId4"/>
          <a:stretch>
            <a:fillRect/>
          </a:stretch>
        </p:blipFill>
        <p:spPr>
          <a:xfrm>
            <a:off x="1" y="0"/>
            <a:ext cx="9160130" cy="564184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15</a:t>
            </a:fld>
            <a:endParaRPr/>
          </a:p>
        </p:txBody>
      </p:sp>
      <p:sp>
        <p:nvSpPr>
          <p:cNvPr id="161" name="Google Shape;161;p17"/>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sp>
        <p:nvSpPr>
          <p:cNvPr id="162" name="Google Shape;162;p17"/>
          <p:cNvSpPr/>
          <p:nvPr/>
        </p:nvSpPr>
        <p:spPr>
          <a:xfrm>
            <a:off x="1792145" y="2374230"/>
            <a:ext cx="5330550"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000" b="1" i="0" u="none" strike="noStrike" cap="none">
                <a:solidFill>
                  <a:srgbClr val="C00000"/>
                </a:solidFill>
                <a:latin typeface="Times New Roman"/>
                <a:ea typeface="Times New Roman"/>
                <a:cs typeface="Times New Roman"/>
                <a:sym typeface="Times New Roman"/>
              </a:rPr>
              <a:t>Questions</a:t>
            </a:r>
            <a:endParaRPr/>
          </a:p>
        </p:txBody>
      </p:sp>
      <p:pic>
        <p:nvPicPr>
          <p:cNvPr id="163" name="Google Shape;163;p17"/>
          <p:cNvPicPr preferRelativeResize="0"/>
          <p:nvPr/>
        </p:nvPicPr>
        <p:blipFill rotWithShape="1">
          <a:blip r:embed="rId3">
            <a:alphaModFix/>
          </a:blip>
          <a:srcRect/>
          <a:stretch/>
        </p:blipFill>
        <p:spPr>
          <a:xfrm>
            <a:off x="0" y="5812967"/>
            <a:ext cx="999854" cy="1020451"/>
          </a:xfrm>
          <a:prstGeom prst="rect">
            <a:avLst/>
          </a:prstGeom>
          <a:noFill/>
          <a:ln>
            <a:noFill/>
          </a:ln>
        </p:spPr>
      </p:pic>
      <p:pic>
        <p:nvPicPr>
          <p:cNvPr id="3" name="Picture 2">
            <a:extLst>
              <a:ext uri="{FF2B5EF4-FFF2-40B4-BE49-F238E27FC236}">
                <a16:creationId xmlns:a16="http://schemas.microsoft.com/office/drawing/2014/main" id="{CA29DCAC-7277-CA48-2A4D-D7FFEED2DE8E}"/>
              </a:ext>
            </a:extLst>
          </p:cNvPr>
          <p:cNvPicPr>
            <a:picLocks noChangeAspect="1"/>
          </p:cNvPicPr>
          <p:nvPr/>
        </p:nvPicPr>
        <p:blipFill>
          <a:blip r:embed="rId4"/>
          <a:stretch>
            <a:fillRect/>
          </a:stretch>
        </p:blipFill>
        <p:spPr>
          <a:xfrm>
            <a:off x="1379346" y="1252737"/>
            <a:ext cx="5829300" cy="36480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g5cc8714c89_0_4"/>
          <p:cNvSpPr txBox="1">
            <a:spLocks noGrp="1"/>
          </p:cNvSpPr>
          <p:nvPr>
            <p:ph type="title"/>
          </p:nvPr>
        </p:nvSpPr>
        <p:spPr>
          <a:xfrm>
            <a:off x="830592" y="408046"/>
            <a:ext cx="6932100" cy="554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800" dirty="0">
                <a:solidFill>
                  <a:srgbClr val="C00000"/>
                </a:solidFill>
                <a:latin typeface="Times New Roman"/>
                <a:ea typeface="Times New Roman"/>
                <a:cs typeface="Times New Roman"/>
                <a:sym typeface="Times New Roman"/>
              </a:rPr>
              <a:t>Outline</a:t>
            </a:r>
            <a:endParaRPr dirty="0">
              <a:solidFill>
                <a:srgbClr val="C00000"/>
              </a:solidFill>
            </a:endParaRPr>
          </a:p>
        </p:txBody>
      </p:sp>
      <p:sp>
        <p:nvSpPr>
          <p:cNvPr id="57" name="Google Shape;57;g5cc8714c89_0_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2</a:t>
            </a:fld>
            <a:endParaRPr/>
          </a:p>
        </p:txBody>
      </p:sp>
      <p:sp>
        <p:nvSpPr>
          <p:cNvPr id="58" name="Google Shape;58;g5cc8714c89_0_4"/>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59" name="Google Shape;59;g5cc8714c89_0_4"/>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60" name="Google Shape;60;g5cc8714c89_0_4"/>
          <p:cNvSpPr txBox="1"/>
          <p:nvPr/>
        </p:nvSpPr>
        <p:spPr>
          <a:xfrm>
            <a:off x="830590" y="1284140"/>
            <a:ext cx="7848600" cy="4771800"/>
          </a:xfrm>
          <a:prstGeom prst="rect">
            <a:avLst/>
          </a:prstGeom>
          <a:noFill/>
          <a:ln>
            <a:noFill/>
          </a:ln>
        </p:spPr>
        <p:txBody>
          <a:bodyPr spcFirstLastPara="1" wrap="square" lIns="91425" tIns="91425" rIns="91425" bIns="91425" anchor="t" anchorCtr="0">
            <a:noAutofit/>
          </a:bodyPr>
          <a:lstStyle/>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Introduction</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Problem Statement</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Objectives</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Concepts &amp; Methods</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Literature Review </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Scope And Feasibility</a:t>
            </a: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Implementation </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Reference</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Q&amp;A</a:t>
            </a:r>
            <a:endParaRPr sz="2200" dirty="0">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None/>
            </a:pPr>
            <a:endParaRPr sz="2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3</a:t>
            </a:fld>
            <a:endParaRPr/>
          </a:p>
        </p:txBody>
      </p:sp>
      <p:sp>
        <p:nvSpPr>
          <p:cNvPr id="66" name="Google Shape;66;p4"/>
          <p:cNvSpPr txBox="1"/>
          <p:nvPr/>
        </p:nvSpPr>
        <p:spPr>
          <a:xfrm>
            <a:off x="417107" y="224589"/>
            <a:ext cx="8010300" cy="578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C00000"/>
                </a:solidFill>
                <a:latin typeface="Times New Roman"/>
                <a:ea typeface="Times New Roman"/>
                <a:cs typeface="Times New Roman"/>
                <a:sym typeface="Times New Roman"/>
              </a:rPr>
              <a:t>Introduction</a:t>
            </a:r>
            <a:r>
              <a:rPr lang="en-US" sz="2200" b="0" i="0" u="none" strike="noStrike" cap="none" dirty="0">
                <a:solidFill>
                  <a:srgbClr val="073763"/>
                </a:solidFill>
                <a:latin typeface="Times New Roman"/>
                <a:ea typeface="Times New Roman"/>
                <a:cs typeface="Times New Roman"/>
                <a:sym typeface="Times New Roman"/>
              </a:rPr>
              <a:t> </a:t>
            </a:r>
            <a:endParaRPr dirty="0">
              <a:solidFill>
                <a:srgbClr val="073763"/>
              </a:solidFill>
            </a:endParaRPr>
          </a:p>
        </p:txBody>
      </p:sp>
      <p:sp>
        <p:nvSpPr>
          <p:cNvPr id="67" name="Google Shape;67;p4"/>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68" name="Google Shape;68;p4"/>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69" name="Google Shape;69;p4"/>
          <p:cNvSpPr txBox="1"/>
          <p:nvPr/>
        </p:nvSpPr>
        <p:spPr>
          <a:xfrm>
            <a:off x="489450" y="903763"/>
            <a:ext cx="8088900" cy="1077188"/>
          </a:xfrm>
          <a:prstGeom prst="rect">
            <a:avLst/>
          </a:prstGeom>
          <a:noFill/>
          <a:ln>
            <a:noFill/>
          </a:ln>
        </p:spPr>
        <p:txBody>
          <a:bodyPr spcFirstLastPara="1" wrap="square" lIns="91425" tIns="91425" rIns="91425" bIns="91425" anchor="t" anchorCtr="0">
            <a:spAutoFit/>
          </a:bodyPr>
          <a:lstStyle/>
          <a:p>
            <a:pPr lvl="0" algn="just"/>
            <a:r>
              <a:rPr lang="en-US" dirty="0">
                <a:latin typeface="Times New Roman" panose="02020603050405020304" pitchFamily="18" charset="0"/>
                <a:cs typeface="Times New Roman" panose="02020603050405020304" pitchFamily="18" charset="0"/>
              </a:rPr>
              <a:t>A</a:t>
            </a:r>
            <a:r>
              <a:rPr lang="en-US" sz="1600" b="1" dirty="0">
                <a:solidFill>
                  <a:schemeClr val="tx1"/>
                </a:solidFill>
                <a:latin typeface="Times New Roman" panose="02020603050405020304" pitchFamily="18" charset="0"/>
                <a:cs typeface="Times New Roman" panose="02020603050405020304" pitchFamily="18" charset="0"/>
                <a:sym typeface="Times New Roman"/>
              </a:rPr>
              <a:t> </a:t>
            </a: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Plant Leaf Image Disease Detector </a:t>
            </a:r>
            <a:r>
              <a:rPr lang="en-US" dirty="0">
                <a:latin typeface="Times New Roman" panose="02020603050405020304" pitchFamily="18" charset="0"/>
                <a:cs typeface="Times New Roman" panose="02020603050405020304" pitchFamily="18" charset="0"/>
              </a:rPr>
              <a:t>leverages image processing and machine learning techniques to identify, classify, and analyze plant leaf based on visual data. This technology is particularly useful in fields such as agriculture, botany, forestry, and environmental science, where accurate plant identification is critical for tasks like crop monitoring, biodiversity assessment, and disease detection.</a:t>
            </a:r>
          </a:p>
        </p:txBody>
      </p:sp>
      <p:pic>
        <p:nvPicPr>
          <p:cNvPr id="2" name="Picture 7" descr="C:\Users\91808\Desktop\1234555.jpg">
            <a:extLst>
              <a:ext uri="{FF2B5EF4-FFF2-40B4-BE49-F238E27FC236}">
                <a16:creationId xmlns:a16="http://schemas.microsoft.com/office/drawing/2014/main" id="{AA9F5325-2521-9D6E-1D7D-18729B77C2D0}"/>
              </a:ext>
            </a:extLst>
          </p:cNvPr>
          <p:cNvPicPr>
            <a:picLocks noChangeAspect="1" noChangeArrowheads="1"/>
          </p:cNvPicPr>
          <p:nvPr/>
        </p:nvPicPr>
        <p:blipFill>
          <a:blip r:embed="rId4"/>
          <a:srcRect/>
          <a:stretch>
            <a:fillRect/>
          </a:stretch>
        </p:blipFill>
        <p:spPr bwMode="auto">
          <a:xfrm>
            <a:off x="2665461" y="2392093"/>
            <a:ext cx="3813077" cy="286697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6"/>
          <p:cNvSpPr txBox="1">
            <a:spLocks noGrp="1"/>
          </p:cNvSpPr>
          <p:nvPr>
            <p:ph type="sldNum" idx="12"/>
          </p:nvPr>
        </p:nvSpPr>
        <p:spPr>
          <a:xfrm>
            <a:off x="6583680" y="6377940"/>
            <a:ext cx="210300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4</a:t>
            </a:fld>
            <a:endParaRPr/>
          </a:p>
        </p:txBody>
      </p:sp>
      <p:sp>
        <p:nvSpPr>
          <p:cNvPr id="76" name="Google Shape;76;p6"/>
          <p:cNvSpPr txBox="1"/>
          <p:nvPr/>
        </p:nvSpPr>
        <p:spPr>
          <a:xfrm>
            <a:off x="528744" y="325664"/>
            <a:ext cx="8010300" cy="578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C00000"/>
                </a:solidFill>
                <a:latin typeface="Times New Roman"/>
                <a:ea typeface="Times New Roman"/>
                <a:cs typeface="Times New Roman"/>
                <a:sym typeface="Times New Roman"/>
              </a:rPr>
              <a:t>Problem Statement</a:t>
            </a:r>
            <a:r>
              <a:rPr lang="en-US" sz="2200" b="0" i="0" u="none" strike="noStrike" cap="none" dirty="0">
                <a:solidFill>
                  <a:srgbClr val="C00000"/>
                </a:solidFill>
                <a:latin typeface="Times New Roman"/>
                <a:ea typeface="Times New Roman"/>
                <a:cs typeface="Times New Roman"/>
                <a:sym typeface="Times New Roman"/>
              </a:rPr>
              <a:t> </a:t>
            </a:r>
            <a:endParaRPr dirty="0">
              <a:solidFill>
                <a:srgbClr val="C00000"/>
              </a:solidFill>
            </a:endParaRPr>
          </a:p>
        </p:txBody>
      </p:sp>
      <p:sp>
        <p:nvSpPr>
          <p:cNvPr id="77" name="Google Shape;77;p6"/>
          <p:cNvSpPr txBox="1"/>
          <p:nvPr/>
        </p:nvSpPr>
        <p:spPr>
          <a:xfrm>
            <a:off x="1379346" y="6104088"/>
            <a:ext cx="7378800" cy="672900"/>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78" name="Google Shape;78;p6"/>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79" name="Google Shape;79;p6"/>
          <p:cNvSpPr txBox="1"/>
          <p:nvPr/>
        </p:nvSpPr>
        <p:spPr>
          <a:xfrm>
            <a:off x="489450" y="903763"/>
            <a:ext cx="8088900" cy="1477297"/>
          </a:xfrm>
          <a:prstGeom prst="rect">
            <a:avLst/>
          </a:prstGeom>
          <a:noFill/>
          <a:ln>
            <a:noFill/>
          </a:ln>
        </p:spPr>
        <p:txBody>
          <a:bodyPr spcFirstLastPara="1" wrap="square" lIns="91425" tIns="91425" rIns="91425" bIns="91425" anchor="t" anchorCtr="0">
            <a:spAutoFit/>
          </a:bodyPr>
          <a:lstStyle/>
          <a:p>
            <a:pPr marL="457200" lvl="0" indent="0" algn="just" rtl="0">
              <a:spcBef>
                <a:spcPts val="0"/>
              </a:spcBef>
              <a:spcAft>
                <a:spcPts val="0"/>
              </a:spcAft>
              <a:buNone/>
            </a:pPr>
            <a:endParaRPr dirty="0"/>
          </a:p>
          <a:p>
            <a:pPr marL="457200" lvl="0" indent="-317500" algn="just" rtl="0">
              <a:spcBef>
                <a:spcPts val="0"/>
              </a:spcBef>
              <a:spcAft>
                <a:spcPts val="0"/>
              </a:spcAft>
              <a:buSzPts val="1400"/>
              <a:buChar char="●"/>
            </a:pPr>
            <a:r>
              <a:rPr lang="en-US" dirty="0">
                <a:latin typeface="Times New Roman" panose="02020603050405020304" pitchFamily="18" charset="0"/>
                <a:cs typeface="Times New Roman" panose="02020603050405020304" pitchFamily="18" charset="0"/>
              </a:rPr>
              <a:t>The agricultural sector faces significant challenges due to plant diseases, which lead to reduced crop yields, quality, and economic loss. Traditional methods of disease detection rely on manual observation and expertise, making them labor-intensive, time-consuming, and often prone to errors. For large-scale farms, early detection of diseases is challenging, yet it is essential to prevent the spread and impact of infections.</a:t>
            </a:r>
            <a:endParaRP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5D54595-DF02-91CA-706C-16F1C5702F16}"/>
              </a:ext>
            </a:extLst>
          </p:cNvPr>
          <p:cNvPicPr>
            <a:picLocks noChangeAspect="1"/>
          </p:cNvPicPr>
          <p:nvPr/>
        </p:nvPicPr>
        <p:blipFill>
          <a:blip r:embed="rId4"/>
          <a:stretch>
            <a:fillRect/>
          </a:stretch>
        </p:blipFill>
        <p:spPr>
          <a:xfrm>
            <a:off x="5415168" y="2877697"/>
            <a:ext cx="3271512" cy="1840608"/>
          </a:xfrm>
          <a:prstGeom prst="rect">
            <a:avLst/>
          </a:prstGeom>
        </p:spPr>
      </p:pic>
      <p:pic>
        <p:nvPicPr>
          <p:cNvPr id="5" name="Picture 4">
            <a:extLst>
              <a:ext uri="{FF2B5EF4-FFF2-40B4-BE49-F238E27FC236}">
                <a16:creationId xmlns:a16="http://schemas.microsoft.com/office/drawing/2014/main" id="{396F9925-576A-6222-2011-A131A26E662D}"/>
              </a:ext>
            </a:extLst>
          </p:cNvPr>
          <p:cNvPicPr>
            <a:picLocks noChangeAspect="1"/>
          </p:cNvPicPr>
          <p:nvPr/>
        </p:nvPicPr>
        <p:blipFill>
          <a:blip r:embed="rId5"/>
          <a:stretch>
            <a:fillRect/>
          </a:stretch>
        </p:blipFill>
        <p:spPr>
          <a:xfrm>
            <a:off x="999854" y="2877697"/>
            <a:ext cx="3271511" cy="1840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5182258F-8876-450D-6E37-CF33CB206F68}"/>
            </a:ext>
          </a:extLst>
        </p:cNvPr>
        <p:cNvGrpSpPr/>
        <p:nvPr/>
      </p:nvGrpSpPr>
      <p:grpSpPr>
        <a:xfrm>
          <a:off x="0" y="0"/>
          <a:ext cx="0" cy="0"/>
          <a:chOff x="0" y="0"/>
          <a:chExt cx="0" cy="0"/>
        </a:xfrm>
      </p:grpSpPr>
      <p:sp>
        <p:nvSpPr>
          <p:cNvPr id="75" name="Google Shape;75;p6">
            <a:extLst>
              <a:ext uri="{FF2B5EF4-FFF2-40B4-BE49-F238E27FC236}">
                <a16:creationId xmlns:a16="http://schemas.microsoft.com/office/drawing/2014/main" id="{94FBB81F-5226-4FBB-6F45-8863924CE92B}"/>
              </a:ext>
            </a:extLst>
          </p:cNvPr>
          <p:cNvSpPr txBox="1">
            <a:spLocks noGrp="1"/>
          </p:cNvSpPr>
          <p:nvPr>
            <p:ph type="sldNum" idx="12"/>
          </p:nvPr>
        </p:nvSpPr>
        <p:spPr>
          <a:xfrm>
            <a:off x="6583680" y="6377940"/>
            <a:ext cx="210300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5</a:t>
            </a:fld>
            <a:endParaRPr/>
          </a:p>
        </p:txBody>
      </p:sp>
      <p:sp>
        <p:nvSpPr>
          <p:cNvPr id="76" name="Google Shape;76;p6">
            <a:extLst>
              <a:ext uri="{FF2B5EF4-FFF2-40B4-BE49-F238E27FC236}">
                <a16:creationId xmlns:a16="http://schemas.microsoft.com/office/drawing/2014/main" id="{973D1106-2F77-0159-ACA7-0F8FFC882D7C}"/>
              </a:ext>
            </a:extLst>
          </p:cNvPr>
          <p:cNvSpPr txBox="1"/>
          <p:nvPr/>
        </p:nvSpPr>
        <p:spPr>
          <a:xfrm>
            <a:off x="415439" y="81012"/>
            <a:ext cx="8010300" cy="578100"/>
          </a:xfrm>
          <a:prstGeom prst="rect">
            <a:avLst/>
          </a:prstGeom>
          <a:noFill/>
          <a:ln>
            <a:noFill/>
          </a:ln>
        </p:spPr>
        <p:txBody>
          <a:bodyPr spcFirstLastPara="1" wrap="square" lIns="91425" tIns="45700" rIns="91425" bIns="45700" anchor="ctr" anchorCtr="0">
            <a:noAutofit/>
          </a:bodyPr>
          <a:lstStyle/>
          <a:p>
            <a:r>
              <a:rPr lang="en-US" sz="2800" b="0" i="0" u="none" strike="noStrike" cap="none" dirty="0">
                <a:solidFill>
                  <a:srgbClr val="C00000"/>
                </a:solidFill>
                <a:latin typeface="Times New Roman"/>
                <a:ea typeface="Times New Roman"/>
                <a:cs typeface="Times New Roman"/>
                <a:sym typeface="Times New Roman"/>
              </a:rPr>
              <a:t> </a:t>
            </a:r>
            <a:r>
              <a:rPr lang="en-US" sz="2800" b="1" dirty="0">
                <a:solidFill>
                  <a:srgbClr val="C00000"/>
                </a:solidFill>
                <a:latin typeface="Times New Roman"/>
                <a:ea typeface="Times New Roman"/>
                <a:cs typeface="Times New Roman"/>
                <a:sym typeface="Times New Roman"/>
              </a:rPr>
              <a:t>Objectives</a:t>
            </a:r>
          </a:p>
        </p:txBody>
      </p:sp>
      <p:sp>
        <p:nvSpPr>
          <p:cNvPr id="77" name="Google Shape;77;p6">
            <a:extLst>
              <a:ext uri="{FF2B5EF4-FFF2-40B4-BE49-F238E27FC236}">
                <a16:creationId xmlns:a16="http://schemas.microsoft.com/office/drawing/2014/main" id="{436CB8DC-BB4C-2BA1-69A2-89DF60532F7A}"/>
              </a:ext>
            </a:extLst>
          </p:cNvPr>
          <p:cNvSpPr txBox="1"/>
          <p:nvPr/>
        </p:nvSpPr>
        <p:spPr>
          <a:xfrm>
            <a:off x="1379346" y="6104088"/>
            <a:ext cx="7378800" cy="672900"/>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78" name="Google Shape;78;p6">
            <a:extLst>
              <a:ext uri="{FF2B5EF4-FFF2-40B4-BE49-F238E27FC236}">
                <a16:creationId xmlns:a16="http://schemas.microsoft.com/office/drawing/2014/main" id="{50F3AD06-5E4F-6B43-CE63-CD30DF658719}"/>
              </a:ext>
            </a:extLst>
          </p:cNvPr>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2" name="TextBox 1">
            <a:extLst>
              <a:ext uri="{FF2B5EF4-FFF2-40B4-BE49-F238E27FC236}">
                <a16:creationId xmlns:a16="http://schemas.microsoft.com/office/drawing/2014/main" id="{924D5A5D-76DC-8304-295C-CA3326B745AD}"/>
              </a:ext>
            </a:extLst>
          </p:cNvPr>
          <p:cNvSpPr txBox="1"/>
          <p:nvPr/>
        </p:nvSpPr>
        <p:spPr>
          <a:xfrm>
            <a:off x="415439" y="644343"/>
            <a:ext cx="8347032"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develop an AI-based system for plant leaf  disease detection, capable of accurately identifying and diagnosing plant diseases from leaf images, thereby aiding in early disease detection, improving plant care, and promoting sustainable agriculture practices.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Make plant care easy and accessible by letting users identify diseases with just a quick photo.</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 smart AI to give fast and accurate answers, so users can worry less and enjoy plant care more.</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Provide simple, helpful tips for treating plants, making it easy to take action right away.</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Empower everyone—from hobby gardeners to farmers—to feel confident in caring for their plants.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Support sustainable, healthy plant growth, helping users prevent issues before they spread.</a:t>
            </a:r>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94A77CA-759D-165F-0018-458B710A3266}"/>
              </a:ext>
            </a:extLst>
          </p:cNvPr>
          <p:cNvPicPr>
            <a:picLocks noChangeAspect="1"/>
          </p:cNvPicPr>
          <p:nvPr/>
        </p:nvPicPr>
        <p:blipFill>
          <a:blip r:embed="rId4"/>
          <a:stretch>
            <a:fillRect/>
          </a:stretch>
        </p:blipFill>
        <p:spPr>
          <a:xfrm>
            <a:off x="3892930" y="3198888"/>
            <a:ext cx="4630345" cy="2274714"/>
          </a:xfrm>
          <a:prstGeom prst="rect">
            <a:avLst/>
          </a:prstGeom>
        </p:spPr>
      </p:pic>
    </p:spTree>
    <p:extLst>
      <p:ext uri="{BB962C8B-B14F-4D97-AF65-F5344CB8AC3E}">
        <p14:creationId xmlns:p14="http://schemas.microsoft.com/office/powerpoint/2010/main" val="173116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6</a:t>
            </a:fld>
            <a:endParaRPr/>
          </a:p>
        </p:txBody>
      </p:sp>
      <p:sp>
        <p:nvSpPr>
          <p:cNvPr id="87" name="Google Shape;87;p8"/>
          <p:cNvSpPr txBox="1"/>
          <p:nvPr/>
        </p:nvSpPr>
        <p:spPr>
          <a:xfrm>
            <a:off x="405839" y="76686"/>
            <a:ext cx="8010300" cy="578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C00000"/>
                </a:solidFill>
                <a:latin typeface="Times New Roman"/>
                <a:ea typeface="Times New Roman"/>
                <a:cs typeface="Times New Roman"/>
                <a:sym typeface="Times New Roman"/>
              </a:rPr>
              <a:t>Concepts and Methods</a:t>
            </a:r>
            <a:r>
              <a:rPr lang="en-US" sz="2200" b="0" i="0" u="none" strike="noStrike" cap="none" dirty="0">
                <a:solidFill>
                  <a:srgbClr val="C00000"/>
                </a:solidFill>
                <a:latin typeface="Times New Roman"/>
                <a:ea typeface="Times New Roman"/>
                <a:cs typeface="Times New Roman"/>
                <a:sym typeface="Times New Roman"/>
              </a:rPr>
              <a:t> </a:t>
            </a:r>
            <a:endParaRPr dirty="0">
              <a:solidFill>
                <a:srgbClr val="C00000"/>
              </a:solidFill>
            </a:endParaRPr>
          </a:p>
        </p:txBody>
      </p:sp>
      <p:sp>
        <p:nvSpPr>
          <p:cNvPr id="88" name="Google Shape;88;p8"/>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89" name="Google Shape;89;p8"/>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2" name="TextBox 1">
            <a:extLst>
              <a:ext uri="{FF2B5EF4-FFF2-40B4-BE49-F238E27FC236}">
                <a16:creationId xmlns:a16="http://schemas.microsoft.com/office/drawing/2014/main" id="{B39C8921-C576-5504-67AB-48DA345ECC08}"/>
              </a:ext>
            </a:extLst>
          </p:cNvPr>
          <p:cNvSpPr txBox="1"/>
          <p:nvPr/>
        </p:nvSpPr>
        <p:spPr>
          <a:xfrm>
            <a:off x="405839" y="825529"/>
            <a:ext cx="8355763" cy="830997"/>
          </a:xfrm>
          <a:prstGeom prst="rect">
            <a:avLst/>
          </a:prstGeom>
          <a:noFill/>
        </p:spPr>
        <p:txBody>
          <a:bodyPr wrap="square" rtlCol="0">
            <a:spAutoFit/>
          </a:bodyPr>
          <a:lstStyle/>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Concept</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Plant Leaf Disease Detector is like a plant doctor in your pocket. Simply upload a leaf photo, and the app identifies any diseases and suggests treatments, helping you keep your plants healthy with ease.</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5F4A1A9-9A0E-2BC5-8A02-D02A1AE5961F}"/>
              </a:ext>
            </a:extLst>
          </p:cNvPr>
          <p:cNvSpPr txBox="1"/>
          <p:nvPr/>
        </p:nvSpPr>
        <p:spPr>
          <a:xfrm>
            <a:off x="405839" y="2107111"/>
            <a:ext cx="8258172" cy="2769989"/>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Methods:-</a:t>
            </a:r>
          </a:p>
          <a:p>
            <a:pPr marL="285750" indent="-285750" algn="just">
              <a:buFont typeface="Times New Roman" panose="02020603050405020304" pitchFamily="18" charset="0"/>
              <a:buChar char="‑"/>
            </a:pPr>
            <a:r>
              <a:rPr lang="en-US" sz="1600" dirty="0">
                <a:latin typeface="Times New Roman" panose="02020603050405020304" pitchFamily="18" charset="0"/>
                <a:cs typeface="Times New Roman" panose="02020603050405020304" pitchFamily="18" charset="0"/>
              </a:rPr>
              <a:t>Capture the Leaf: Snap a clear picture of your plant’s leaf using your phone or camera.</a:t>
            </a:r>
          </a:p>
          <a:p>
            <a:pPr marL="285750" indent="-285750" algn="just">
              <a:buFont typeface="Times New Roman" panose="02020603050405020304" pitchFamily="18" charset="0"/>
              <a:buChar char="‑"/>
            </a:pPr>
            <a:r>
              <a:rPr lang="en-US" sz="1600" dirty="0">
                <a:latin typeface="Times New Roman" panose="02020603050405020304" pitchFamily="18" charset="0"/>
                <a:cs typeface="Times New Roman" panose="02020603050405020304" pitchFamily="18" charset="0"/>
              </a:rPr>
              <a:t>Image Enhancement: The app automatically adjusts the image for better clarity, removing any background distractions to focus on the leaf.</a:t>
            </a:r>
          </a:p>
          <a:p>
            <a:pPr marL="285750" indent="-285750" algn="just">
              <a:buFont typeface="Times New Roman" panose="02020603050405020304" pitchFamily="18" charset="0"/>
              <a:buChar char="‑"/>
            </a:pPr>
            <a:r>
              <a:rPr lang="en-US" sz="1600" dirty="0">
                <a:latin typeface="Times New Roman" panose="02020603050405020304" pitchFamily="18" charset="0"/>
                <a:cs typeface="Times New Roman" panose="02020603050405020304" pitchFamily="18" charset="0"/>
              </a:rPr>
              <a:t>AI Diagnosis: The app uses advanced AI to analyze the leaf, comparing it to a database of healthy and diseased leaves.</a:t>
            </a:r>
          </a:p>
          <a:p>
            <a:pPr marL="285750" indent="-285750" algn="just">
              <a:buFont typeface="Times New Roman" panose="02020603050405020304" pitchFamily="18" charset="0"/>
              <a:buChar char="‑"/>
            </a:pPr>
            <a:r>
              <a:rPr lang="en-US" sz="1600" dirty="0">
                <a:latin typeface="Times New Roman" panose="02020603050405020304" pitchFamily="18" charset="0"/>
                <a:cs typeface="Times New Roman" panose="02020603050405020304" pitchFamily="18" charset="0"/>
              </a:rPr>
              <a:t>Instant Results: You’ll instantly see which disease, if any, is affecting your plant, along with suggestions for treatment and care.</a:t>
            </a:r>
          </a:p>
          <a:p>
            <a:pPr marL="285750" indent="-285750" algn="just">
              <a:buFont typeface="Times New Roman" panose="02020603050405020304" pitchFamily="18" charset="0"/>
              <a:buChar char="‑"/>
            </a:pPr>
            <a:r>
              <a:rPr lang="en-US" sz="1600" dirty="0">
                <a:latin typeface="Times New Roman" panose="02020603050405020304" pitchFamily="18" charset="0"/>
                <a:cs typeface="Times New Roman" panose="02020603050405020304" pitchFamily="18" charset="0"/>
              </a:rPr>
              <a:t>Take Action: Based on the results, you can follow easy tips to treat your plant and prevent further damage.</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7</a:t>
            </a:fld>
            <a:endParaRPr/>
          </a:p>
        </p:txBody>
      </p:sp>
      <p:sp>
        <p:nvSpPr>
          <p:cNvPr id="100" name="Google Shape;100;p9"/>
          <p:cNvSpPr txBox="1"/>
          <p:nvPr/>
        </p:nvSpPr>
        <p:spPr>
          <a:xfrm>
            <a:off x="381157" y="24582"/>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C00000"/>
                </a:solidFill>
                <a:latin typeface="Times New Roman"/>
                <a:ea typeface="Times New Roman"/>
                <a:cs typeface="Times New Roman"/>
                <a:sym typeface="Times New Roman"/>
              </a:rPr>
              <a:t>Literature Survey</a:t>
            </a:r>
            <a:r>
              <a:rPr lang="en-US" sz="2200" b="0" i="0" u="none" strike="noStrike" cap="none" dirty="0">
                <a:solidFill>
                  <a:srgbClr val="C00000"/>
                </a:solidFill>
                <a:latin typeface="Times New Roman"/>
                <a:ea typeface="Times New Roman"/>
                <a:cs typeface="Times New Roman"/>
                <a:sym typeface="Times New Roman"/>
              </a:rPr>
              <a:t> </a:t>
            </a:r>
            <a:endParaRPr dirty="0">
              <a:solidFill>
                <a:srgbClr val="C00000"/>
              </a:solidFill>
            </a:endParaRPr>
          </a:p>
        </p:txBody>
      </p:sp>
      <p:sp>
        <p:nvSpPr>
          <p:cNvPr id="101" name="Google Shape;101;p9"/>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02" name="Google Shape;102;p9"/>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5" name="TextBox 4">
            <a:extLst>
              <a:ext uri="{FF2B5EF4-FFF2-40B4-BE49-F238E27FC236}">
                <a16:creationId xmlns:a16="http://schemas.microsoft.com/office/drawing/2014/main" id="{FBF3206D-CE9C-15B6-5D80-D8B2BC224C25}"/>
              </a:ext>
            </a:extLst>
          </p:cNvPr>
          <p:cNvSpPr txBox="1"/>
          <p:nvPr/>
        </p:nvSpPr>
        <p:spPr>
          <a:xfrm>
            <a:off x="381157" y="634042"/>
            <a:ext cx="8653115" cy="4616648"/>
          </a:xfrm>
          <a:prstGeom prst="rect">
            <a:avLst/>
          </a:prstGeom>
          <a:noFill/>
        </p:spPr>
        <p:txBody>
          <a:bodyPr wrap="square">
            <a:spAutoFit/>
          </a:bodyPr>
          <a:lstStyle/>
          <a:p>
            <a:pPr algn="just">
              <a:buFont typeface="+mj-lt"/>
              <a:buAutoNum type="arabicPeriod"/>
            </a:pPr>
            <a:r>
              <a:rPr lang="en-US" b="1" dirty="0">
                <a:latin typeface="Times New Roman" panose="02020603050405020304" pitchFamily="18" charset="0"/>
                <a:cs typeface="Times New Roman" panose="02020603050405020304" pitchFamily="18" charset="0"/>
              </a:rPr>
              <a:t>Deep Learning Approaches for Plant Disease Detection</a:t>
            </a:r>
            <a:endParaRPr lang="en-US"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Author(s)</a:t>
            </a:r>
            <a:r>
              <a:rPr lang="en-US" dirty="0">
                <a:latin typeface="Times New Roman" panose="02020603050405020304" pitchFamily="18" charset="0"/>
                <a:cs typeface="Times New Roman" panose="02020603050405020304" pitchFamily="18" charset="0"/>
              </a:rPr>
              <a:t>: Mohanty et al. (2016)</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To evaluate the effectiveness of deep learning models, specifically Convolutional Neural Networks (CNNs), in detecting plant diseases.</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Methodology</a:t>
            </a:r>
            <a:r>
              <a:rPr lang="en-US" dirty="0">
                <a:latin typeface="Times New Roman" panose="02020603050405020304" pitchFamily="18" charset="0"/>
                <a:cs typeface="Times New Roman" panose="02020603050405020304" pitchFamily="18" charset="0"/>
              </a:rPr>
              <a:t>: Used the Plant Village dataset with over 50,000 images to train CNN models.</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Findings</a:t>
            </a:r>
            <a:r>
              <a:rPr lang="en-US" dirty="0">
                <a:latin typeface="Times New Roman" panose="02020603050405020304" pitchFamily="18" charset="0"/>
                <a:cs typeface="Times New Roman" panose="02020603050405020304" pitchFamily="18" charset="0"/>
              </a:rPr>
              <a:t>: CNN models achieved high accuracy, demonstrating that deep learning is effective for plant disease recognition.</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Performance decreases with varied lighting and background noise; models are sensitive to the image quality.</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Future Work</a:t>
            </a:r>
            <a:r>
              <a:rPr lang="en-US" dirty="0">
                <a:latin typeface="Times New Roman" panose="02020603050405020304" pitchFamily="18" charset="0"/>
                <a:cs typeface="Times New Roman" panose="02020603050405020304" pitchFamily="18" charset="0"/>
              </a:rPr>
              <a:t>: Focus on real-world applications and improving model robustness against noise and environmental variations.</a:t>
            </a:r>
          </a:p>
          <a:p>
            <a:pPr marL="742950" lvl="1" indent="-285750" algn="just">
              <a:buFont typeface="+mj-lt"/>
              <a:buAutoNum type="arabicPeriod"/>
            </a:pPr>
            <a:endParaRPr lang="en-US" dirty="0">
              <a:latin typeface="Times New Roman" panose="02020603050405020304" pitchFamily="18" charset="0"/>
              <a:cs typeface="Times New Roman" panose="02020603050405020304" pitchFamily="18" charset="0"/>
            </a:endParaRPr>
          </a:p>
          <a:p>
            <a:pPr algn="just">
              <a:buFont typeface="+mj-lt"/>
              <a:buAutoNum type="arabicPeriod"/>
            </a:pPr>
            <a:r>
              <a:rPr lang="en-US" b="1" dirty="0">
                <a:latin typeface="Times New Roman" panose="02020603050405020304" pitchFamily="18" charset="0"/>
                <a:cs typeface="Times New Roman" panose="02020603050405020304" pitchFamily="18" charset="0"/>
              </a:rPr>
              <a:t>Mobile Applications for Real-Time Plant Disease Detection</a:t>
            </a:r>
            <a:endParaRPr lang="en-US"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Author(s)</a:t>
            </a:r>
            <a:r>
              <a:rPr lang="en-US" dirty="0">
                <a:latin typeface="Times New Roman" panose="02020603050405020304" pitchFamily="18" charset="0"/>
                <a:cs typeface="Times New Roman" panose="02020603050405020304" pitchFamily="18" charset="0"/>
              </a:rPr>
              <a:t>: Ramcharan et al. (2019)</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To develop a mobile app that can detect cassava leaf diseases in real time using smartphone images.</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Methodology</a:t>
            </a:r>
            <a:r>
              <a:rPr lang="en-US" dirty="0">
                <a:latin typeface="Times New Roman" panose="02020603050405020304" pitchFamily="18" charset="0"/>
                <a:cs typeface="Times New Roman" panose="02020603050405020304" pitchFamily="18" charset="0"/>
              </a:rPr>
              <a:t>: Developed a mobile-compatible CNN model with transfer learning, optimized for real-time use on mobile devices.</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Findings</a:t>
            </a:r>
            <a:r>
              <a:rPr lang="en-US" dirty="0">
                <a:latin typeface="Times New Roman" panose="02020603050405020304" pitchFamily="18" charset="0"/>
                <a:cs typeface="Times New Roman" panose="02020603050405020304" pitchFamily="18" charset="0"/>
              </a:rPr>
              <a:t>: The mobile app was able to detect diseases with high accuracy in field conditions.</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Limited to specific plant types (cassava); device processing power affects performance.</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Future Work</a:t>
            </a:r>
            <a:r>
              <a:rPr lang="en-US" dirty="0">
                <a:latin typeface="Times New Roman" panose="02020603050405020304" pitchFamily="18" charset="0"/>
                <a:cs typeface="Times New Roman" panose="02020603050405020304" pitchFamily="18" charset="0"/>
              </a:rPr>
              <a:t>: Expand to other crops and optimize for low-spec devices.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6EF0215E-196B-47DE-6DB4-C37D258650BE}"/>
            </a:ext>
          </a:extLst>
        </p:cNvPr>
        <p:cNvGrpSpPr/>
        <p:nvPr/>
      </p:nvGrpSpPr>
      <p:grpSpPr>
        <a:xfrm>
          <a:off x="0" y="0"/>
          <a:ext cx="0" cy="0"/>
          <a:chOff x="0" y="0"/>
          <a:chExt cx="0" cy="0"/>
        </a:xfrm>
      </p:grpSpPr>
      <p:sp>
        <p:nvSpPr>
          <p:cNvPr id="99" name="Google Shape;99;p9">
            <a:extLst>
              <a:ext uri="{FF2B5EF4-FFF2-40B4-BE49-F238E27FC236}">
                <a16:creationId xmlns:a16="http://schemas.microsoft.com/office/drawing/2014/main" id="{80FD2F02-B46D-1040-FDA9-F4F865D5AC4C}"/>
              </a:ext>
            </a:extLst>
          </p:cNvPr>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8</a:t>
            </a:fld>
            <a:endParaRPr/>
          </a:p>
        </p:txBody>
      </p:sp>
      <p:sp>
        <p:nvSpPr>
          <p:cNvPr id="101" name="Google Shape;101;p9">
            <a:extLst>
              <a:ext uri="{FF2B5EF4-FFF2-40B4-BE49-F238E27FC236}">
                <a16:creationId xmlns:a16="http://schemas.microsoft.com/office/drawing/2014/main" id="{53B119DF-5E94-6B6E-0C6D-487C34C6F655}"/>
              </a:ext>
            </a:extLst>
          </p:cNvPr>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02" name="Google Shape;102;p9">
            <a:extLst>
              <a:ext uri="{FF2B5EF4-FFF2-40B4-BE49-F238E27FC236}">
                <a16:creationId xmlns:a16="http://schemas.microsoft.com/office/drawing/2014/main" id="{8508B967-E598-3F45-200F-0A3D5F3F60F3}"/>
              </a:ext>
            </a:extLst>
          </p:cNvPr>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6" name="TextBox 5">
            <a:extLst>
              <a:ext uri="{FF2B5EF4-FFF2-40B4-BE49-F238E27FC236}">
                <a16:creationId xmlns:a16="http://schemas.microsoft.com/office/drawing/2014/main" id="{DDE0F38A-B171-EC2E-4FA8-0128FE95A5CA}"/>
              </a:ext>
            </a:extLst>
          </p:cNvPr>
          <p:cNvSpPr txBox="1"/>
          <p:nvPr/>
        </p:nvSpPr>
        <p:spPr>
          <a:xfrm>
            <a:off x="499927" y="527304"/>
            <a:ext cx="8351465" cy="4616648"/>
          </a:xfrm>
          <a:prstGeom prst="rect">
            <a:avLst/>
          </a:prstGeom>
          <a:noFill/>
        </p:spPr>
        <p:txBody>
          <a:bodyPr wrap="square">
            <a:spAutoFit/>
          </a:bodyPr>
          <a:lstStyle/>
          <a:p>
            <a:pPr algn="just"/>
            <a:r>
              <a:rPr lang="en-US" b="1" dirty="0"/>
              <a:t>3.</a:t>
            </a:r>
            <a:r>
              <a:rPr lang="en-US" b="1" dirty="0">
                <a:latin typeface="Times New Roman" panose="02020603050405020304" pitchFamily="18" charset="0"/>
                <a:cs typeface="Times New Roman" panose="02020603050405020304" pitchFamily="18" charset="0"/>
              </a:rPr>
              <a:t>Comparative Study of Machine Learning Models for Plant Disease Detection</a:t>
            </a:r>
            <a:endParaRPr lang="en-US"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Author(s)</a:t>
            </a:r>
            <a:r>
              <a:rPr lang="en-US" dirty="0">
                <a:latin typeface="Times New Roman" panose="02020603050405020304" pitchFamily="18" charset="0"/>
                <a:cs typeface="Times New Roman" panose="02020603050405020304" pitchFamily="18" charset="0"/>
              </a:rPr>
              <a:t>: Zhang et al. (2018)</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To compare different machine learning models for the classification of plant diseases.</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Methodology</a:t>
            </a:r>
            <a:r>
              <a:rPr lang="en-US" dirty="0">
                <a:latin typeface="Times New Roman" panose="02020603050405020304" pitchFamily="18" charset="0"/>
                <a:cs typeface="Times New Roman" panose="02020603050405020304" pitchFamily="18" charset="0"/>
              </a:rPr>
              <a:t>: Evaluated models such as SVM, KNN, Decision Trees, and CNNs on a common dataset.</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Findings</a:t>
            </a:r>
            <a:r>
              <a:rPr lang="en-US" dirty="0">
                <a:latin typeface="Times New Roman" panose="02020603050405020304" pitchFamily="18" charset="0"/>
                <a:cs typeface="Times New Roman" panose="02020603050405020304" pitchFamily="18" charset="0"/>
              </a:rPr>
              <a:t>: CNNs outperformed traditional machine learning models in terms of accuracy, especially with complex image patterns.</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Traditional models require extensive feature engineering, which is time-consuming.</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Future Work</a:t>
            </a:r>
            <a:r>
              <a:rPr lang="en-US" dirty="0">
                <a:latin typeface="Times New Roman" panose="02020603050405020304" pitchFamily="18" charset="0"/>
                <a:cs typeface="Times New Roman" panose="02020603050405020304" pitchFamily="18" charset="0"/>
              </a:rPr>
              <a:t>: Further investigate deep learning to improve detection of diseases in multi-crop systems.</a:t>
            </a:r>
          </a:p>
          <a:p>
            <a:pPr marL="457200" lvl="1"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4.Image Processing Techniques for Plant Leaf Disease Detection</a:t>
            </a:r>
            <a:endParaRPr lang="en-US"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Author(s)</a:t>
            </a:r>
            <a:r>
              <a:rPr lang="en-US" dirty="0">
                <a:latin typeface="Times New Roman" panose="02020603050405020304" pitchFamily="18" charset="0"/>
                <a:cs typeface="Times New Roman" panose="02020603050405020304" pitchFamily="18" charset="0"/>
              </a:rPr>
              <a:t>: Ramesh &amp; Vydeki (2020)</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To review various image processing techniques used in plant disease detection.</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Methodology</a:t>
            </a:r>
            <a:r>
              <a:rPr lang="en-US" dirty="0">
                <a:latin typeface="Times New Roman" panose="02020603050405020304" pitchFamily="18" charset="0"/>
                <a:cs typeface="Times New Roman" panose="02020603050405020304" pitchFamily="18" charset="0"/>
              </a:rPr>
              <a:t>: Analyzed techniques like color segmentation, edge detection, and texture analysis for disease spot identification.</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Findings</a:t>
            </a:r>
            <a:r>
              <a:rPr lang="en-US" dirty="0">
                <a:latin typeface="Times New Roman" panose="02020603050405020304" pitchFamily="18" charset="0"/>
                <a:cs typeface="Times New Roman" panose="02020603050405020304" pitchFamily="18" charset="0"/>
              </a:rPr>
              <a:t>: Combining multiple techniques improves disease identification, but requires high-quality images.</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Processing techniques may fail in complex backgrounds or low-light conditions.</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Future Work</a:t>
            </a:r>
            <a:r>
              <a:rPr lang="en-US" dirty="0">
                <a:latin typeface="Times New Roman" panose="02020603050405020304" pitchFamily="18" charset="0"/>
                <a:cs typeface="Times New Roman" panose="02020603050405020304" pitchFamily="18" charset="0"/>
              </a:rPr>
              <a:t>: Incorporate machine learning to make image processing methods more robust to environmental factors.</a:t>
            </a:r>
          </a:p>
          <a:p>
            <a:endParaRPr lang="en-US" b="1" dirty="0"/>
          </a:p>
        </p:txBody>
      </p:sp>
    </p:spTree>
    <p:extLst>
      <p:ext uri="{BB962C8B-B14F-4D97-AF65-F5344CB8AC3E}">
        <p14:creationId xmlns:p14="http://schemas.microsoft.com/office/powerpoint/2010/main" val="2911022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9</a:t>
            </a:fld>
            <a:endParaRPr/>
          </a:p>
        </p:txBody>
      </p:sp>
      <p:sp>
        <p:nvSpPr>
          <p:cNvPr id="109" name="Google Shape;109;p7"/>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10" name="Google Shape;110;p7"/>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111" name="Google Shape;111;p7"/>
          <p:cNvSpPr txBox="1"/>
          <p:nvPr/>
        </p:nvSpPr>
        <p:spPr>
          <a:xfrm>
            <a:off x="365125" y="387350"/>
            <a:ext cx="8638200" cy="482473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b="1" dirty="0">
                <a:solidFill>
                  <a:srgbClr val="C00000"/>
                </a:solidFill>
                <a:latin typeface="Times New Roman" panose="02020603050405020304" pitchFamily="18" charset="0"/>
                <a:ea typeface="Calibri"/>
                <a:cs typeface="Times New Roman" panose="02020603050405020304" pitchFamily="18" charset="0"/>
                <a:sym typeface="Calibri"/>
              </a:rPr>
              <a:t>Scope</a:t>
            </a:r>
            <a:r>
              <a:rPr lang="en-IN" sz="2800" b="1" dirty="0">
                <a:solidFill>
                  <a:srgbClr val="C00000"/>
                </a:solidFill>
                <a:latin typeface="Calibri"/>
                <a:ea typeface="Calibri"/>
                <a:cs typeface="Calibri"/>
                <a:sym typeface="Calibri"/>
              </a:rPr>
              <a:t> :</a:t>
            </a:r>
          </a:p>
          <a:p>
            <a:pPr marL="0" lvl="0" indent="0" algn="l" rtl="0">
              <a:spcBef>
                <a:spcPts val="0"/>
              </a:spcBef>
              <a:spcAft>
                <a:spcPts val="0"/>
              </a:spcAft>
              <a:buNone/>
            </a:pPr>
            <a:endParaRPr sz="1200" b="1" u="sng" dirty="0">
              <a:latin typeface="Calibri"/>
              <a:ea typeface="Calibri"/>
              <a:cs typeface="Calibri"/>
              <a:sym typeface="Calibri"/>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Automated Detection:-Identifies common plant diseases from leaf images, aiding quick diagnosis.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Improves Crop Health:- Enables early detection, potentially increasing crop yield.</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Accessible:- Usable on mobile or web, making it easy for farmers and gardeners.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Supports Smart Farming:- Contributes to real-time crop health monitoring.</a:t>
            </a:r>
          </a:p>
          <a:p>
            <a:pPr marL="285750" indent="-285750">
              <a:buFont typeface="Arial" panose="020B0604020202020204" pitchFamily="34" charset="0"/>
              <a:buChar char="•"/>
            </a:pPr>
            <a:endParaRPr lang="en-US" dirty="0">
              <a:latin typeface="Times New Roman" panose="02020603050405020304" pitchFamily="18" charset="0"/>
              <a:ea typeface="Calibri"/>
              <a:cs typeface="Times New Roman" panose="02020603050405020304" pitchFamily="18" charset="0"/>
              <a:sym typeface="Calibri"/>
            </a:endParaRPr>
          </a:p>
          <a:p>
            <a:pPr marL="88900" marR="0" lvl="0" algn="just" rtl="0">
              <a:lnSpc>
                <a:spcPct val="100000"/>
              </a:lnSpc>
              <a:spcBef>
                <a:spcPts val="0"/>
              </a:spcBef>
              <a:spcAft>
                <a:spcPts val="0"/>
              </a:spcAft>
              <a:buClr>
                <a:schemeClr val="dk1"/>
              </a:buClr>
              <a:buSzPts val="2200"/>
            </a:pPr>
            <a:endParaRPr lang="en-US" sz="1200" dirty="0">
              <a:latin typeface="Calibri"/>
              <a:ea typeface="Calibri"/>
              <a:cs typeface="Calibri"/>
              <a:sym typeface="Calibri"/>
            </a:endParaRPr>
          </a:p>
          <a:p>
            <a:pPr marL="88900" marR="0" lvl="0" algn="just" rtl="0">
              <a:lnSpc>
                <a:spcPct val="100000"/>
              </a:lnSpc>
              <a:spcBef>
                <a:spcPts val="0"/>
              </a:spcBef>
              <a:spcAft>
                <a:spcPts val="0"/>
              </a:spcAft>
              <a:buClr>
                <a:schemeClr val="dk1"/>
              </a:buClr>
              <a:buSzPts val="2200"/>
            </a:pPr>
            <a:r>
              <a:rPr lang="en-US" sz="2800" b="1" dirty="0">
                <a:solidFill>
                  <a:srgbClr val="C00000"/>
                </a:solidFill>
                <a:latin typeface="Times New Roman"/>
                <a:ea typeface="Times New Roman"/>
                <a:cs typeface="Times New Roman"/>
                <a:sym typeface="Times New Roman"/>
              </a:rPr>
              <a:t>Feasibility :</a:t>
            </a:r>
          </a:p>
          <a:p>
            <a:pPr marL="88900" marR="0" lvl="0" algn="just" rtl="0">
              <a:lnSpc>
                <a:spcPct val="100000"/>
              </a:lnSpc>
              <a:spcBef>
                <a:spcPts val="0"/>
              </a:spcBef>
              <a:spcAft>
                <a:spcPts val="0"/>
              </a:spcAft>
              <a:buClr>
                <a:schemeClr val="dk1"/>
              </a:buClr>
              <a:buSzPts val="2200"/>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Technical: CNN models and transfer learning make accurate disease detection achievable.</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Economic: Cost-effective, with potential for large-scale deployment at low cost.</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Practical: Simple, user-friendly, with challenges like real-world conditions manageable through testing.</a:t>
            </a:r>
          </a:p>
        </p:txBody>
      </p:sp>
      <p:pic>
        <p:nvPicPr>
          <p:cNvPr id="5" name="Picture 4">
            <a:extLst>
              <a:ext uri="{FF2B5EF4-FFF2-40B4-BE49-F238E27FC236}">
                <a16:creationId xmlns:a16="http://schemas.microsoft.com/office/drawing/2014/main" id="{AB2ACAD4-E3BC-41F5-5F79-520E61314BC8}"/>
              </a:ext>
            </a:extLst>
          </p:cNvPr>
          <p:cNvPicPr>
            <a:picLocks noChangeAspect="1"/>
          </p:cNvPicPr>
          <p:nvPr/>
        </p:nvPicPr>
        <p:blipFill>
          <a:blip r:embed="rId4"/>
          <a:stretch>
            <a:fillRect/>
          </a:stretch>
        </p:blipFill>
        <p:spPr>
          <a:xfrm>
            <a:off x="5362068" y="3745778"/>
            <a:ext cx="3416807" cy="174015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1677</Words>
  <Application>Microsoft Office PowerPoint</Application>
  <PresentationFormat>On-screen Show (4:3)</PresentationFormat>
  <Paragraphs>147</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Times New Roman</vt:lpstr>
      <vt:lpstr>Arial</vt:lpstr>
      <vt:lpstr>Century Schoolbook</vt:lpstr>
      <vt:lpstr>Calibri</vt:lpstr>
      <vt:lpstr>Office Theme</vt:lpstr>
      <vt:lpstr>“Plant Leaf ’s Image Disease Detector”</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Om Talekar</cp:lastModifiedBy>
  <cp:revision>8</cp:revision>
  <dcterms:created xsi:type="dcterms:W3CDTF">2018-12-06T11:05:22Z</dcterms:created>
  <dcterms:modified xsi:type="dcterms:W3CDTF">2024-11-09T08:45:46Z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2017-02-01T00:00:00Z</vt:filetime>
  </property>
  <property fmtid="{D5CDD505-2E9C-101B-9397-08002B2CF9AE}" pid="3" name="Creator">
    <vt:lpwstr>Microsoft® Office PowerPoint® 2007</vt:lpwstr>
  </property>
  <property fmtid="{D5CDD505-2E9C-101B-9397-08002B2CF9AE}" pid="4" name="LastSaved">
    <vt:filetime>2018-12-06T00:00:00Z</vt:filetime>
  </property>
</Properties>
</file>