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9AA0A6"/>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DD036-6210-4B38-8785-A1FD37E063A9}" v="1" dt="2024-08-31T17:44:23.275"/>
    <p1510:client id="{D21EAB1F-47E5-4012-88F6-53F1F8E43D55}" v="2" dt="2024-09-01T06:57:43.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51" autoAdjust="0"/>
  </p:normalViewPr>
  <p:slideViewPr>
    <p:cSldViewPr snapToGrid="0">
      <p:cViewPr varScale="1">
        <p:scale>
          <a:sx n="75" d="100"/>
          <a:sy n="75" d="100"/>
        </p:scale>
        <p:origin x="43" y="3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Thorat" userId="544e3af57933abe9" providerId="LiveId" clId="{A202ABD4-2337-4B4A-B85E-C04BE24A6C98}"/>
    <pc:docChg chg="undo custSel modSld">
      <pc:chgData name="Shruti Thorat" userId="544e3af57933abe9" providerId="LiveId" clId="{A202ABD4-2337-4B4A-B85E-C04BE24A6C98}" dt="2024-09-01T16:01:07.873" v="152" actId="404"/>
      <pc:docMkLst>
        <pc:docMk/>
      </pc:docMkLst>
      <pc:sldChg chg="modSp mod">
        <pc:chgData name="Shruti Thorat" userId="544e3af57933abe9" providerId="LiveId" clId="{A202ABD4-2337-4B4A-B85E-C04BE24A6C98}" dt="2024-09-01T16:01:07.873" v="152" actId="404"/>
        <pc:sldMkLst>
          <pc:docMk/>
          <pc:sldMk cId="0" sldId="256"/>
        </pc:sldMkLst>
        <pc:spChg chg="mod">
          <ac:chgData name="Shruti Thorat" userId="544e3af57933abe9" providerId="LiveId" clId="{A202ABD4-2337-4B4A-B85E-C04BE24A6C98}" dt="2024-09-01T15:57:24.882" v="71" actId="1076"/>
          <ac:spMkLst>
            <pc:docMk/>
            <pc:sldMk cId="0" sldId="256"/>
            <ac:spMk id="2" creationId="{9A0C1C5E-D679-7AEC-D0F1-13A080133979}"/>
          </ac:spMkLst>
        </pc:spChg>
        <pc:spChg chg="mod">
          <ac:chgData name="Shruti Thorat" userId="544e3af57933abe9" providerId="LiveId" clId="{A202ABD4-2337-4B4A-B85E-C04BE24A6C98}" dt="2024-09-01T15:57:14.222" v="69" actId="1076"/>
          <ac:spMkLst>
            <pc:docMk/>
            <pc:sldMk cId="0" sldId="256"/>
            <ac:spMk id="10" creationId="{60308DB9-53F8-04FF-62CA-A4065D33458A}"/>
          </ac:spMkLst>
        </pc:spChg>
        <pc:spChg chg="mod">
          <ac:chgData name="Shruti Thorat" userId="544e3af57933abe9" providerId="LiveId" clId="{A202ABD4-2337-4B4A-B85E-C04BE24A6C98}" dt="2024-09-01T16:01:07.873" v="152" actId="404"/>
          <ac:spMkLst>
            <pc:docMk/>
            <pc:sldMk cId="0" sldId="256"/>
            <ac:spMk id="22" creationId="{23128144-6151-7FBD-DF33-643698F0382A}"/>
          </ac:spMkLst>
        </pc:spChg>
        <pc:spChg chg="mod">
          <ac:chgData name="Shruti Thorat" userId="544e3af57933abe9" providerId="LiveId" clId="{A202ABD4-2337-4B4A-B85E-C04BE24A6C98}" dt="2024-09-01T16:00:47.512" v="130" actId="20577"/>
          <ac:spMkLst>
            <pc:docMk/>
            <pc:sldMk cId="0" sldId="256"/>
            <ac:spMk id="91" creationId="{00000000-0000-0000-0000-000000000000}"/>
          </ac:spMkLst>
        </pc:spChg>
        <pc:spChg chg="mod">
          <ac:chgData name="Shruti Thorat" userId="544e3af57933abe9" providerId="LiveId" clId="{A202ABD4-2337-4B4A-B85E-C04BE24A6C98}" dt="2024-09-01T16:00:28.900" v="110" actId="403"/>
          <ac:spMkLst>
            <pc:docMk/>
            <pc:sldMk cId="0" sldId="256"/>
            <ac:spMk id="92" creationId="{00000000-0000-0000-0000-000000000000}"/>
          </ac:spMkLst>
        </pc:spChg>
        <pc:graphicFrameChg chg="modGraphic">
          <ac:chgData name="Shruti Thorat" userId="544e3af57933abe9" providerId="LiveId" clId="{A202ABD4-2337-4B4A-B85E-C04BE24A6C98}" dt="2024-09-01T15:57:19.173" v="70" actId="122"/>
          <ac:graphicFrameMkLst>
            <pc:docMk/>
            <pc:sldMk cId="0" sldId="256"/>
            <ac:graphicFrameMk id="4" creationId="{46E25139-FA68-6085-5060-CFFF112BB136}"/>
          </ac:graphicFrameMkLst>
        </pc:graphicFrameChg>
        <pc:picChg chg="mod">
          <ac:chgData name="Shruti Thorat" userId="544e3af57933abe9" providerId="LiveId" clId="{A202ABD4-2337-4B4A-B85E-C04BE24A6C98}" dt="2024-09-01T15:50:24.231" v="2" actId="14100"/>
          <ac:picMkLst>
            <pc:docMk/>
            <pc:sldMk cId="0" sldId="256"/>
            <ac:picMk id="6" creationId="{A479AAF7-CAF6-3A72-2AA4-0F0A29BC161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picture containing logo&#10;&#10;Description automatically generated"/>
          <p:cNvPicPr preferRelativeResize="0"/>
          <p:nvPr/>
        </p:nvPicPr>
        <p:blipFill rotWithShape="1">
          <a:blip r:embed="rId3">
            <a:alphaModFix/>
          </a:blip>
          <a:srcRect/>
          <a:stretch/>
        </p:blipFill>
        <p:spPr>
          <a:xfrm>
            <a:off x="127856" y="32347"/>
            <a:ext cx="2920931" cy="1354217"/>
          </a:xfrm>
          <a:prstGeom prst="rect">
            <a:avLst/>
          </a:prstGeom>
          <a:noFill/>
          <a:ln>
            <a:noFill/>
          </a:ln>
        </p:spPr>
      </p:pic>
      <p:sp>
        <p:nvSpPr>
          <p:cNvPr id="85" name="Google Shape;85;p13"/>
          <p:cNvSpPr txBox="1"/>
          <p:nvPr/>
        </p:nvSpPr>
        <p:spPr>
          <a:xfrm>
            <a:off x="3074504" y="848447"/>
            <a:ext cx="9030900" cy="1099363"/>
          </a:xfrm>
          <a:prstGeom prst="rect">
            <a:avLst/>
          </a:prstGeom>
          <a:solidFill>
            <a:srgbClr val="2F5496"/>
          </a:solidFill>
          <a:ln>
            <a:noFill/>
          </a:ln>
        </p:spPr>
        <p:txBody>
          <a:bodyPr spcFirstLastPara="1" wrap="square" lIns="91425" tIns="45700" rIns="0"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chemeClr val="lt1"/>
                </a:solidFill>
                <a:latin typeface="Times New Roman" panose="02020603050405020304" pitchFamily="18" charset="0"/>
                <a:ea typeface="Century"/>
                <a:cs typeface="Times New Roman" panose="02020603050405020304" pitchFamily="18" charset="0"/>
                <a:sym typeface="Century"/>
              </a:rPr>
              <a:t>DEPARTMENT OF COMPUTER SCIENCE &amp; ENGINEERING</a:t>
            </a:r>
            <a:endParaRPr sz="1800" b="0" i="0" u="none" strike="noStrike" cap="none" dirty="0">
              <a:solidFill>
                <a:schemeClr val="lt1"/>
              </a:solidFill>
              <a:latin typeface="Times New Roman" panose="02020603050405020304" pitchFamily="18" charset="0"/>
              <a:ea typeface="Century"/>
              <a:cs typeface="Times New Roman" panose="02020603050405020304" pitchFamily="18" charset="0"/>
              <a:sym typeface="Century"/>
            </a:endParaRPr>
          </a:p>
          <a:p>
            <a:pPr marL="0" marR="0" lvl="0" indent="0" algn="ctr" rtl="0">
              <a:lnSpc>
                <a:spcPct val="100000"/>
              </a:lnSpc>
              <a:spcBef>
                <a:spcPts val="0"/>
              </a:spcBef>
              <a:spcAft>
                <a:spcPts val="0"/>
              </a:spcAft>
              <a:buClr>
                <a:srgbClr val="000000"/>
              </a:buClr>
              <a:buSzPts val="2800"/>
              <a:buFont typeface="Arial"/>
              <a:buNone/>
            </a:pPr>
            <a:r>
              <a:rPr lang="en-IN" sz="2800" i="1" dirty="0">
                <a:solidFill>
                  <a:schemeClr val="lt1"/>
                </a:solidFill>
                <a:latin typeface="Times New Roman" panose="02020603050405020304" pitchFamily="18" charset="0"/>
                <a:ea typeface="Calibri"/>
                <a:cs typeface="Times New Roman" panose="02020603050405020304" pitchFamily="18" charset="0"/>
                <a:sym typeface="Calibri"/>
              </a:rPr>
              <a:t>PLANT IMAGE DETECTOR SYSTEM</a:t>
            </a:r>
            <a:endParaRPr lang="en-IN" sz="1300" b="1" dirty="0">
              <a:solidFill>
                <a:schemeClr val="bg1"/>
              </a:solidFill>
              <a:latin typeface="Times New Roman" panose="02020603050405020304" pitchFamily="18" charset="0"/>
              <a:cs typeface="Times New Roman" panose="02020603050405020304" pitchFamily="18" charset="0"/>
            </a:endParaRPr>
          </a:p>
          <a:p>
            <a:pPr marL="0" lvl="0" indent="0" algn="ctr" rtl="0">
              <a:lnSpc>
                <a:spcPct val="107916"/>
              </a:lnSpc>
              <a:spcBef>
                <a:spcPts val="0"/>
              </a:spcBef>
              <a:spcAft>
                <a:spcPts val="0"/>
              </a:spcAft>
              <a:buClr>
                <a:schemeClr val="dk1"/>
              </a:buClr>
              <a:buSzPts val="1100"/>
              <a:buFont typeface="Arial"/>
              <a:buNone/>
            </a:pPr>
            <a:r>
              <a:rPr lang="en-US" sz="1800" i="1" dirty="0">
                <a:solidFill>
                  <a:schemeClr val="lt1"/>
                </a:solidFill>
                <a:latin typeface="Times New Roman" panose="02020603050405020304" pitchFamily="18" charset="0"/>
                <a:ea typeface="Calibri"/>
                <a:cs typeface="Times New Roman" panose="02020603050405020304" pitchFamily="18" charset="0"/>
                <a:sym typeface="Calibri"/>
              </a:rPr>
              <a:t>Shruti Thorat , Sujal Hande , Kartik Devkar , Om Talekar.</a:t>
            </a:r>
            <a:endParaRPr lang="en-US" i="1" dirty="0">
              <a:latin typeface="Times New Roman" panose="02020603050405020304" pitchFamily="18" charset="0"/>
              <a:cs typeface="Times New Roman" panose="02020603050405020304" pitchFamily="18" charset="0"/>
            </a:endParaRPr>
          </a:p>
        </p:txBody>
      </p:sp>
      <p:sp>
        <p:nvSpPr>
          <p:cNvPr id="86" name="Google Shape;86;p13"/>
          <p:cNvSpPr txBox="1"/>
          <p:nvPr/>
        </p:nvSpPr>
        <p:spPr>
          <a:xfrm>
            <a:off x="153572" y="1369619"/>
            <a:ext cx="2869500" cy="584735"/>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Faculty Guide:</a:t>
            </a:r>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Prof.</a:t>
            </a:r>
            <a:r>
              <a:rPr lang="en-US" sz="1600" b="1" dirty="0">
                <a:solidFill>
                  <a:schemeClr val="dk1"/>
                </a:solidFill>
                <a:latin typeface="Times New Roman" panose="02020603050405020304" pitchFamily="18" charset="0"/>
                <a:ea typeface="Calibri"/>
                <a:cs typeface="Times New Roman" panose="02020603050405020304" pitchFamily="18" charset="0"/>
                <a:sym typeface="Calibri"/>
              </a:rPr>
              <a:t>Rashmi Tundalwar</a:t>
            </a:r>
            <a:endParaRPr lang="en-US" sz="1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87" name="Google Shape;87;p13"/>
          <p:cNvSpPr txBox="1"/>
          <p:nvPr/>
        </p:nvSpPr>
        <p:spPr>
          <a:xfrm>
            <a:off x="8686330" y="1919464"/>
            <a:ext cx="4927697" cy="6155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Proposed Architecture/ Diagram:</a:t>
            </a:r>
            <a:endParaRPr sz="16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88" name="Google Shape;88;p13"/>
          <p:cNvSpPr txBox="1"/>
          <p:nvPr/>
        </p:nvSpPr>
        <p:spPr>
          <a:xfrm>
            <a:off x="3074504" y="170085"/>
            <a:ext cx="7420624" cy="584775"/>
          </a:xfrm>
          <a:prstGeom prst="rect">
            <a:avLst/>
          </a:prstGeom>
          <a:solidFill>
            <a:srgbClr val="B3C6E7"/>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0" i="0" u="none" strike="noStrike" cap="none" dirty="0">
                <a:solidFill>
                  <a:srgbClr val="323F4F"/>
                </a:solidFill>
                <a:latin typeface="Century"/>
                <a:ea typeface="Century"/>
                <a:cs typeface="Century"/>
                <a:sym typeface="Century"/>
              </a:rPr>
              <a:t>MIT SCHOOL OF COMPUTING </a:t>
            </a:r>
            <a:endParaRPr sz="3200" b="0" i="0" u="none" strike="noStrike" cap="none" dirty="0">
              <a:solidFill>
                <a:srgbClr val="323F4F"/>
              </a:solidFill>
              <a:latin typeface="Century"/>
              <a:ea typeface="Century"/>
              <a:cs typeface="Century"/>
              <a:sym typeface="Century"/>
            </a:endParaRPr>
          </a:p>
        </p:txBody>
      </p:sp>
      <p:sp>
        <p:nvSpPr>
          <p:cNvPr id="91" name="Google Shape;91;p13"/>
          <p:cNvSpPr txBox="1"/>
          <p:nvPr/>
        </p:nvSpPr>
        <p:spPr>
          <a:xfrm>
            <a:off x="4555467" y="5240514"/>
            <a:ext cx="4093667" cy="176967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i="0" u="none" strike="noStrike" cap="none" dirty="0">
                <a:solidFill>
                  <a:schemeClr val="dk1"/>
                </a:solidFill>
                <a:latin typeface="Times New Roman" panose="02020603050405020304" pitchFamily="18" charset="0"/>
                <a:cs typeface="Times New Roman" panose="02020603050405020304" pitchFamily="18" charset="0"/>
              </a:rPr>
              <a:t>Proposed Solution</a:t>
            </a:r>
          </a:p>
          <a:p>
            <a:pPr marL="0" marR="0" lvl="0" indent="0" algn="ctr" rtl="0">
              <a:lnSpc>
                <a:spcPct val="100000"/>
              </a:lnSpc>
              <a:spcBef>
                <a:spcPts val="0"/>
              </a:spcBef>
              <a:spcAft>
                <a:spcPts val="0"/>
              </a:spcAft>
              <a:buNone/>
            </a:pPr>
            <a:endParaRPr sz="800" b="1" i="0" u="none" strike="noStrike" cap="none" dirty="0">
              <a:solidFill>
                <a:schemeClr val="dk1"/>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r>
              <a:rPr lang="en-US" sz="1100" dirty="0">
                <a:latin typeface="Times New Roman" panose="02020603050405020304" pitchFamily="18" charset="0"/>
                <a:cs typeface="Times New Roman" panose="02020603050405020304" pitchFamily="18" charset="0"/>
              </a:rPr>
              <a:t>Develop a user-friendly platform to provide accurate, real-time plant identification and health assessment. The platform should function properly, offer an intuitive interface for non-technical users, and be designed to work effectively in various field conditions, ensuring reliability and easy to use for farmers, botanists, and gardeners.</a:t>
            </a:r>
          </a:p>
          <a:p>
            <a:pPr marL="0" marR="0" lvl="0" indent="0" algn="just" rtl="0">
              <a:lnSpc>
                <a:spcPct val="100000"/>
              </a:lnSpc>
              <a:spcBef>
                <a:spcPts val="0"/>
              </a:spcBef>
              <a:spcAft>
                <a:spcPts val="0"/>
              </a:spcAft>
              <a:buNone/>
            </a:pPr>
            <a:endParaRPr lang="en-US" sz="1000" dirty="0">
              <a:solidFill>
                <a:schemeClr val="dk1"/>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endParaRPr lang="en-US" sz="1000" dirty="0">
              <a:solidFill>
                <a:schemeClr val="dk1"/>
              </a:solidFill>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endParaRPr lang="en-US" sz="1000" dirty="0">
              <a:solidFill>
                <a:schemeClr val="dk1"/>
              </a:solidFill>
              <a:latin typeface="Times New Roman" panose="02020603050405020304" pitchFamily="18" charset="0"/>
              <a:cs typeface="Times New Roman" panose="02020603050405020304" pitchFamily="18" charset="0"/>
            </a:endParaRPr>
          </a:p>
        </p:txBody>
      </p:sp>
      <p:sp>
        <p:nvSpPr>
          <p:cNvPr id="92" name="Google Shape;92;p13"/>
          <p:cNvSpPr txBox="1"/>
          <p:nvPr/>
        </p:nvSpPr>
        <p:spPr>
          <a:xfrm>
            <a:off x="8649136" y="5235877"/>
            <a:ext cx="3542864" cy="1738897"/>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b="1" i="0" u="none" strike="noStrike" cap="none" dirty="0">
                <a:solidFill>
                  <a:schemeClr val="dk1"/>
                </a:solidFill>
                <a:latin typeface="Times New Roman" panose="02020603050405020304" pitchFamily="18" charset="0"/>
                <a:cs typeface="Times New Roman" panose="02020603050405020304" pitchFamily="18" charset="0"/>
              </a:rPr>
              <a:t>Scope and Feasibility</a:t>
            </a:r>
            <a:endParaRPr lang="en-US" b="1" dirty="0">
              <a:latin typeface="Times New Roman" panose="02020603050405020304" pitchFamily="18" charset="0"/>
              <a:cs typeface="Times New Roman" panose="02020603050405020304" pitchFamily="18" charset="0"/>
            </a:endParaRPr>
          </a:p>
          <a:p>
            <a:r>
              <a:rPr lang="en-US" sz="860" b="1" dirty="0">
                <a:latin typeface="Times New Roman" panose="02020603050405020304" pitchFamily="18" charset="0"/>
                <a:cs typeface="Times New Roman" panose="02020603050405020304" pitchFamily="18" charset="0"/>
              </a:rPr>
              <a:t>Scope:</a:t>
            </a:r>
            <a:br>
              <a:rPr lang="en-US" sz="860" dirty="0">
                <a:latin typeface="Times New Roman" panose="02020603050405020304" pitchFamily="18" charset="0"/>
                <a:cs typeface="Times New Roman" panose="02020603050405020304" pitchFamily="18" charset="0"/>
              </a:rPr>
            </a:br>
            <a:r>
              <a:rPr lang="en-US" sz="860" dirty="0">
                <a:latin typeface="Times New Roman" panose="02020603050405020304" pitchFamily="18" charset="0"/>
                <a:cs typeface="Times New Roman" panose="02020603050405020304" pitchFamily="18" charset="0"/>
              </a:rPr>
              <a:t>Create a platform that provides plant identification and health assessment for non-technical users such as farmers, botanists, and gardeners. The platform will feature an intuitive interface, be accessible on multiple devices, and perform reliably in diverse field conditions.</a:t>
            </a:r>
          </a:p>
          <a:p>
            <a:r>
              <a:rPr lang="en-US" sz="860" b="1" dirty="0">
                <a:latin typeface="Times New Roman" panose="02020603050405020304" pitchFamily="18" charset="0"/>
                <a:cs typeface="Times New Roman" panose="02020603050405020304" pitchFamily="18" charset="0"/>
              </a:rPr>
              <a:t>Feasibility:</a:t>
            </a:r>
            <a:br>
              <a:rPr lang="en-US" sz="860" dirty="0">
                <a:latin typeface="Times New Roman" panose="02020603050405020304" pitchFamily="18" charset="0"/>
                <a:cs typeface="Times New Roman" panose="02020603050405020304" pitchFamily="18" charset="0"/>
              </a:rPr>
            </a:br>
            <a:r>
              <a:rPr lang="en-US" sz="860" dirty="0">
                <a:latin typeface="Times New Roman" panose="02020603050405020304" pitchFamily="18" charset="0"/>
                <a:cs typeface="Times New Roman" panose="02020603050405020304" pitchFamily="18" charset="0"/>
              </a:rPr>
              <a:t>The platform is feasible with current machine learning and image recognition technologies. Existing plant image datasets can be utilized to train models that operate offline. The platform will be designed for usability across devices, ensuring it meets user needs and environmental challenges.</a:t>
            </a:r>
          </a:p>
          <a:p>
            <a:endParaRPr lang="en-US" sz="800" dirty="0">
              <a:latin typeface="Times New Roman" panose="02020603050405020304" pitchFamily="18" charset="0"/>
              <a:cs typeface="Times New Roman" panose="02020603050405020304" pitchFamily="18" charset="0"/>
            </a:endParaRPr>
          </a:p>
        </p:txBody>
      </p:sp>
      <p:sp>
        <p:nvSpPr>
          <p:cNvPr id="93" name="Google Shape;93;p13"/>
          <p:cNvSpPr txBox="1"/>
          <p:nvPr/>
        </p:nvSpPr>
        <p:spPr>
          <a:xfrm>
            <a:off x="10565338" y="180102"/>
            <a:ext cx="1556400" cy="585000"/>
          </a:xfrm>
          <a:prstGeom prst="rect">
            <a:avLst/>
          </a:prstGeom>
          <a:solidFill>
            <a:srgbClr val="FEE599"/>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Class : </a:t>
            </a:r>
            <a:r>
              <a:rPr lang="en-IN" sz="1600" b="1" i="0" u="none" strike="noStrike" cap="none" dirty="0">
                <a:solidFill>
                  <a:schemeClr val="dk1"/>
                </a:solidFill>
                <a:latin typeface="Calibri"/>
                <a:ea typeface="Calibri"/>
                <a:cs typeface="Calibri"/>
                <a:sym typeface="Calibri"/>
              </a:rPr>
              <a:t>TY AIA-3</a:t>
            </a:r>
            <a:endParaRPr dirty="0"/>
          </a:p>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Calibri"/>
                <a:ea typeface="Calibri"/>
                <a:cs typeface="Calibri"/>
                <a:sym typeface="Calibri"/>
              </a:rPr>
              <a:t>Group Id: </a:t>
            </a:r>
            <a:r>
              <a:rPr lang="en-US" sz="1600" b="1" dirty="0">
                <a:solidFill>
                  <a:schemeClr val="dk1"/>
                </a:solidFill>
                <a:latin typeface="Calibri"/>
                <a:ea typeface="Calibri"/>
                <a:cs typeface="Calibri"/>
                <a:sym typeface="Calibri"/>
              </a:rPr>
              <a:t>116</a:t>
            </a:r>
            <a:endParaRPr dirty="0"/>
          </a:p>
        </p:txBody>
      </p:sp>
      <p:graphicFrame>
        <p:nvGraphicFramePr>
          <p:cNvPr id="4" name="Table 3">
            <a:extLst>
              <a:ext uri="{FF2B5EF4-FFF2-40B4-BE49-F238E27FC236}">
                <a16:creationId xmlns:a16="http://schemas.microsoft.com/office/drawing/2014/main" id="{46E25139-FA68-6085-5060-CFFF112BB136}"/>
              </a:ext>
            </a:extLst>
          </p:cNvPr>
          <p:cNvGraphicFramePr>
            <a:graphicFrameLocks noGrp="1"/>
          </p:cNvGraphicFramePr>
          <p:nvPr>
            <p:extLst>
              <p:ext uri="{D42A27DB-BD31-4B8C-83A1-F6EECF244321}">
                <p14:modId xmlns:p14="http://schemas.microsoft.com/office/powerpoint/2010/main" val="1918294219"/>
              </p:ext>
            </p:extLst>
          </p:nvPr>
        </p:nvGraphicFramePr>
        <p:xfrm>
          <a:off x="116647" y="2117894"/>
          <a:ext cx="4438821" cy="3102695"/>
        </p:xfrm>
        <a:graphic>
          <a:graphicData uri="http://schemas.openxmlformats.org/drawingml/2006/table">
            <a:tbl>
              <a:tblPr bandRow="1">
                <a:tableStyleId>{5C22544A-7EE6-4342-B048-85BDC9FD1C3A}</a:tableStyleId>
              </a:tblPr>
              <a:tblGrid>
                <a:gridCol w="2222081">
                  <a:extLst>
                    <a:ext uri="{9D8B030D-6E8A-4147-A177-3AD203B41FA5}">
                      <a16:colId xmlns:a16="http://schemas.microsoft.com/office/drawing/2014/main" val="1317284287"/>
                    </a:ext>
                  </a:extLst>
                </a:gridCol>
                <a:gridCol w="2216740">
                  <a:extLst>
                    <a:ext uri="{9D8B030D-6E8A-4147-A177-3AD203B41FA5}">
                      <a16:colId xmlns:a16="http://schemas.microsoft.com/office/drawing/2014/main" val="1250772712"/>
                    </a:ext>
                  </a:extLst>
                </a:gridCol>
              </a:tblGrid>
              <a:tr h="1518220">
                <a:tc>
                  <a:txBody>
                    <a:bodyPr/>
                    <a:lstStyle/>
                    <a:p>
                      <a:pPr algn="ctr">
                        <a:lnSpc>
                          <a:spcPct val="107000"/>
                        </a:lnSpc>
                        <a:spcAft>
                          <a:spcPts val="800"/>
                        </a:spcAft>
                      </a:pPr>
                      <a:r>
                        <a:rPr lang="en-IN" sz="1050" b="1" dirty="0">
                          <a:effectLst/>
                          <a:latin typeface="Times New Roman" panose="02020603050405020304" pitchFamily="18" charset="0"/>
                          <a:cs typeface="Times New Roman" panose="02020603050405020304" pitchFamily="18" charset="0"/>
                        </a:rPr>
                        <a:t>What User Says :</a:t>
                      </a:r>
                    </a:p>
                    <a:p>
                      <a:pPr marL="171450" indent="-171450">
                        <a:lnSpc>
                          <a:spcPct val="100000"/>
                        </a:lnSpc>
                        <a:spcAft>
                          <a:spcPts val="800"/>
                        </a:spcAft>
                        <a:buFont typeface="Arial" panose="020B0604020202020204" pitchFamily="34" charset="0"/>
                        <a:buChar char="•"/>
                      </a:pPr>
                      <a:r>
                        <a:rPr lang="en-US" sz="1000" dirty="0">
                          <a:effectLst/>
                          <a:latin typeface="Times New Roman" panose="02020603050405020304" pitchFamily="18" charset="0"/>
                          <a:cs typeface="Times New Roman" panose="02020603050405020304" pitchFamily="18" charset="0"/>
                        </a:rPr>
                        <a:t>I need to identify plants quickly and accurately in the field.</a:t>
                      </a:r>
                    </a:p>
                    <a:p>
                      <a:pPr marL="171450" indent="-171450">
                        <a:lnSpc>
                          <a:spcPct val="100000"/>
                        </a:lnSpc>
                        <a:spcAft>
                          <a:spcPts val="800"/>
                        </a:spcAft>
                        <a:buFont typeface="Arial" panose="020B0604020202020204" pitchFamily="34" charset="0"/>
                        <a:buChar char="•"/>
                      </a:pPr>
                      <a:r>
                        <a:rPr lang="en-US" sz="1000" dirty="0">
                          <a:effectLst/>
                          <a:latin typeface="Times New Roman" panose="02020603050405020304" pitchFamily="18" charset="0"/>
                          <a:cs typeface="Times New Roman" panose="02020603050405020304" pitchFamily="18" charset="0"/>
                        </a:rPr>
                        <a:t>It should be easy to use, even for someone who is not tech-savvy.</a:t>
                      </a:r>
                    </a:p>
                    <a:p>
                      <a:pPr marL="171450" indent="-171450">
                        <a:lnSpc>
                          <a:spcPct val="100000"/>
                        </a:lnSpc>
                        <a:spcAft>
                          <a:spcPts val="800"/>
                        </a:spcAft>
                        <a:buFont typeface="Arial" panose="020B0604020202020204" pitchFamily="34" charset="0"/>
                        <a:buChar char="•"/>
                      </a:pPr>
                      <a:r>
                        <a:rPr lang="en-US" sz="1000" dirty="0">
                          <a:effectLst/>
                          <a:latin typeface="Times New Roman" panose="02020603050405020304" pitchFamily="18" charset="0"/>
                          <a:cs typeface="Times New Roman" panose="02020603050405020304" pitchFamily="18" charset="0"/>
                        </a:rPr>
                        <a:t>I need to know the plant species, its health status, and any potential issues like diseases or pests.</a:t>
                      </a:r>
                      <a:endParaRPr lang="en-IN" sz="1000" dirty="0">
                        <a:effectLst/>
                        <a:latin typeface="Times New Roman" panose="02020603050405020304" pitchFamily="18" charset="0"/>
                        <a:cs typeface="Times New Roman" panose="02020603050405020304" pitchFamily="18" charset="0"/>
                      </a:endParaRPr>
                    </a:p>
                  </a:txBody>
                  <a:tcPr marL="44052" marR="44052" marT="0" marB="0" anchor="ctr"/>
                </a:tc>
                <a:tc>
                  <a:txBody>
                    <a:bodyPr/>
                    <a:lstStyle/>
                    <a:p>
                      <a:pPr algn="ctr">
                        <a:lnSpc>
                          <a:spcPct val="150000"/>
                        </a:lnSpc>
                      </a:pPr>
                      <a:r>
                        <a:rPr lang="en-US" sz="900" b="1" dirty="0">
                          <a:latin typeface="Times New Roman" panose="02020603050405020304" pitchFamily="18" charset="0"/>
                          <a:cs typeface="Times New Roman" panose="02020603050405020304" pitchFamily="18" charset="0"/>
                        </a:rPr>
                        <a:t>What User Thinks:</a:t>
                      </a:r>
                      <a:endParaRPr lang="en-US" sz="800" b="1"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Can I trust this tool to provide accurate information ?</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Will it help me identify rare or less common species ?</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Will using this platform save me time compared to traditional methods ?</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How easy is it to operate while working in the field ?</a:t>
                      </a:r>
                    </a:p>
                    <a:p>
                      <a:pPr>
                        <a:lnSpc>
                          <a:spcPct val="107000"/>
                        </a:lnSpc>
                        <a:spcAft>
                          <a:spcPts val="800"/>
                        </a:spcAft>
                      </a:pPr>
                      <a:endParaRPr lang="en-IN" sz="700" dirty="0">
                        <a:effectLst/>
                      </a:endParaRPr>
                    </a:p>
                  </a:txBody>
                  <a:tcPr marL="44052" marR="44052" marT="0" marB="0" anchor="ctr"/>
                </a:tc>
                <a:extLst>
                  <a:ext uri="{0D108BD9-81ED-4DB2-BD59-A6C34878D82A}">
                    <a16:rowId xmlns:a16="http://schemas.microsoft.com/office/drawing/2014/main" val="2972017932"/>
                  </a:ext>
                </a:extLst>
              </a:tr>
              <a:tr h="1559899">
                <a:tc>
                  <a:txBody>
                    <a:bodyPr/>
                    <a:lstStyle/>
                    <a:p>
                      <a:endParaRPr lang="en-US" sz="500" b="1" dirty="0">
                        <a:latin typeface="Times New Roman" panose="02020603050405020304" pitchFamily="18" charset="0"/>
                        <a:cs typeface="Times New Roman" panose="02020603050405020304" pitchFamily="18" charset="0"/>
                      </a:endParaRPr>
                    </a:p>
                    <a:p>
                      <a:pPr algn="ctr"/>
                      <a:r>
                        <a:rPr lang="en-US" sz="1000" b="1" dirty="0">
                          <a:latin typeface="Times New Roman" panose="02020603050405020304" pitchFamily="18" charset="0"/>
                          <a:cs typeface="Times New Roman" panose="02020603050405020304" pitchFamily="18" charset="0"/>
                        </a:rPr>
                        <a:t>What User Does:</a:t>
                      </a:r>
                    </a:p>
                    <a:p>
                      <a:pPr marL="171450" indent="-1714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Provides </a:t>
                      </a:r>
                      <a:r>
                        <a:rPr lang="en-US" sz="900" dirty="0">
                          <a:latin typeface="Times New Roman" panose="02020603050405020304" pitchFamily="18" charset="0"/>
                          <a:cs typeface="Times New Roman" panose="02020603050405020304" pitchFamily="18" charset="0"/>
                        </a:rPr>
                        <a:t>feedback</a:t>
                      </a:r>
                      <a:r>
                        <a:rPr lang="en-US" sz="1000" dirty="0">
                          <a:latin typeface="Times New Roman" panose="02020603050405020304" pitchFamily="18" charset="0"/>
                          <a:cs typeface="Times New Roman" panose="02020603050405020304" pitchFamily="18" charset="0"/>
                        </a:rPr>
                        <a:t> on usability, accuracy, and any technical issues.</a:t>
                      </a:r>
                    </a:p>
                    <a:p>
                      <a:pPr marL="171450" indent="-1714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Uses the platform to make quick decisions related to plant care, maintenance, or research.</a:t>
                      </a:r>
                    </a:p>
                    <a:p>
                      <a:pPr marL="171450" indent="-171450">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Compares the app’s output with traditional plant identification methods or personal knowledge.</a:t>
                      </a:r>
                    </a:p>
                    <a:p>
                      <a:pPr>
                        <a:lnSpc>
                          <a:spcPct val="107000"/>
                        </a:lnSpc>
                        <a:spcAft>
                          <a:spcPts val="800"/>
                        </a:spcAft>
                      </a:pPr>
                      <a:endParaRPr lang="en-IN" sz="700" dirty="0">
                        <a:effectLst/>
                      </a:endParaRPr>
                    </a:p>
                  </a:txBody>
                  <a:tcPr marL="44052" marR="44052" marT="0" marB="0"/>
                </a:tc>
                <a:tc>
                  <a:txBody>
                    <a:bodyPr/>
                    <a:lstStyle/>
                    <a:p>
                      <a:pPr>
                        <a:lnSpc>
                          <a:spcPct val="107000"/>
                        </a:lnSpc>
                        <a:spcAft>
                          <a:spcPts val="800"/>
                        </a:spcAft>
                      </a:pPr>
                      <a:endParaRPr lang="en-IN" sz="700" dirty="0">
                        <a:effectLst/>
                      </a:endParaRPr>
                    </a:p>
                  </a:txBody>
                  <a:tcPr marL="44052" marR="44052" marT="0" marB="0" anchor="b"/>
                </a:tc>
                <a:extLst>
                  <a:ext uri="{0D108BD9-81ED-4DB2-BD59-A6C34878D82A}">
                    <a16:rowId xmlns:a16="http://schemas.microsoft.com/office/drawing/2014/main" val="3719918416"/>
                  </a:ext>
                </a:extLst>
              </a:tr>
            </a:tbl>
          </a:graphicData>
        </a:graphic>
      </p:graphicFrame>
      <p:sp>
        <p:nvSpPr>
          <p:cNvPr id="10" name="TextBox 9">
            <a:extLst>
              <a:ext uri="{FF2B5EF4-FFF2-40B4-BE49-F238E27FC236}">
                <a16:creationId xmlns:a16="http://schemas.microsoft.com/office/drawing/2014/main" id="{60308DB9-53F8-04FF-62CA-A4065D33458A}"/>
              </a:ext>
            </a:extLst>
          </p:cNvPr>
          <p:cNvSpPr txBox="1"/>
          <p:nvPr/>
        </p:nvSpPr>
        <p:spPr>
          <a:xfrm>
            <a:off x="2301055" y="3698808"/>
            <a:ext cx="2326640" cy="170816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               What User Feels:</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The potential for increased efficiency and accuracy in identifying plants.</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If the platform is not user-friendly or gives incorrect information.</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If the   well, saving time and reducing the effort required for plant identification.</a:t>
            </a:r>
          </a:p>
          <a:p>
            <a:pPr marL="171450" indent="-171450">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In making decisions if the platform consistently provides accurate and useful information.</a:t>
            </a:r>
          </a:p>
          <a:p>
            <a:endParaRPr lang="en-IN" dirty="0"/>
          </a:p>
        </p:txBody>
      </p:sp>
      <p:sp>
        <p:nvSpPr>
          <p:cNvPr id="13" name="Rectangle 3">
            <a:extLst>
              <a:ext uri="{FF2B5EF4-FFF2-40B4-BE49-F238E27FC236}">
                <a16:creationId xmlns:a16="http://schemas.microsoft.com/office/drawing/2014/main" id="{4EFFBE2B-F2A3-941C-AFCE-5522073E0971}"/>
              </a:ext>
            </a:extLst>
          </p:cNvPr>
          <p:cNvSpPr>
            <a:spLocks noChangeArrowheads="1"/>
          </p:cNvSpPr>
          <p:nvPr/>
        </p:nvSpPr>
        <p:spPr bwMode="auto">
          <a:xfrm>
            <a:off x="4751388" y="17367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2" name="Google Shape;91;p13">
            <a:extLst>
              <a:ext uri="{FF2B5EF4-FFF2-40B4-BE49-F238E27FC236}">
                <a16:creationId xmlns:a16="http://schemas.microsoft.com/office/drawing/2014/main" id="{23128144-6151-7FBD-DF33-643698F0382A}"/>
              </a:ext>
            </a:extLst>
          </p:cNvPr>
          <p:cNvSpPr txBox="1"/>
          <p:nvPr/>
        </p:nvSpPr>
        <p:spPr>
          <a:xfrm>
            <a:off x="153572" y="5232393"/>
            <a:ext cx="4401895" cy="1785064"/>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dirty="0">
                <a:latin typeface="Times New Roman" panose="02020603050405020304" pitchFamily="18" charset="0"/>
                <a:cs typeface="Times New Roman" panose="02020603050405020304" pitchFamily="18" charset="0"/>
              </a:rPr>
              <a:t>Problem Statement</a:t>
            </a:r>
          </a:p>
          <a:p>
            <a:pPr marL="0" marR="0" lvl="0" indent="0" algn="ctr" rtl="0">
              <a:lnSpc>
                <a:spcPct val="100000"/>
              </a:lnSpc>
              <a:spcBef>
                <a:spcPts val="0"/>
              </a:spcBef>
              <a:spcAft>
                <a:spcPts val="0"/>
              </a:spcAft>
              <a:buNone/>
            </a:pPr>
            <a:endParaRPr lang="en-US" sz="5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End-users, such as farmers, botanists, and gardeners, often face challenges in accurately identifying plant species and assessing their health in the field due to the limitations of existing tools, which may be complex, require internet connectivity, or lack accuracy in diverse environmental conditions. There is a need for a simple, That provides quick and reliable plant identification and health assessment to enhance decision-making and reduce frustration during fieldwork.</a:t>
            </a:r>
          </a:p>
          <a:p>
            <a:endParaRPr lang="en-US" sz="1100"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9A0C1C5E-D679-7AEC-D0F1-13A080133979}"/>
              </a:ext>
            </a:extLst>
          </p:cNvPr>
          <p:cNvSpPr/>
          <p:nvPr/>
        </p:nvSpPr>
        <p:spPr>
          <a:xfrm>
            <a:off x="1928112" y="3504457"/>
            <a:ext cx="815890" cy="41846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User</a:t>
            </a:r>
          </a:p>
        </p:txBody>
      </p:sp>
      <p:pic>
        <p:nvPicPr>
          <p:cNvPr id="6" name="Picture 5">
            <a:extLst>
              <a:ext uri="{FF2B5EF4-FFF2-40B4-BE49-F238E27FC236}">
                <a16:creationId xmlns:a16="http://schemas.microsoft.com/office/drawing/2014/main" id="{A479AAF7-CAF6-3A72-2AA4-0F0A29BC161E}"/>
              </a:ext>
            </a:extLst>
          </p:cNvPr>
          <p:cNvPicPr>
            <a:picLocks noChangeAspect="1"/>
          </p:cNvPicPr>
          <p:nvPr/>
        </p:nvPicPr>
        <p:blipFill>
          <a:blip r:embed="rId4"/>
          <a:stretch>
            <a:fillRect/>
          </a:stretch>
        </p:blipFill>
        <p:spPr>
          <a:xfrm>
            <a:off x="4555468" y="2117895"/>
            <a:ext cx="4093667" cy="3122619"/>
          </a:xfrm>
          <a:prstGeom prst="rect">
            <a:avLst/>
          </a:prstGeom>
        </p:spPr>
      </p:pic>
      <p:sp>
        <p:nvSpPr>
          <p:cNvPr id="3" name="Rectangle 1">
            <a:extLst>
              <a:ext uri="{FF2B5EF4-FFF2-40B4-BE49-F238E27FC236}">
                <a16:creationId xmlns:a16="http://schemas.microsoft.com/office/drawing/2014/main" id="{6745CB1B-EAA1-0182-9217-EB57537B483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A4B83763-D194-1D04-9CE2-6EA213F4A376}"/>
              </a:ext>
            </a:extLst>
          </p:cNvPr>
          <p:cNvPicPr>
            <a:picLocks noChangeAspect="1"/>
          </p:cNvPicPr>
          <p:nvPr/>
        </p:nvPicPr>
        <p:blipFill>
          <a:blip r:embed="rId5"/>
          <a:stretch>
            <a:fillRect/>
          </a:stretch>
        </p:blipFill>
        <p:spPr>
          <a:xfrm>
            <a:off x="8649136" y="2202046"/>
            <a:ext cx="3542864" cy="29923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484</Words>
  <Application>Microsoft Office PowerPoint</Application>
  <PresentationFormat>Widescreen</PresentationFormat>
  <Paragraphs>39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Century</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Harshwardhan Chorghe</dc:creator>
  <cp:lastModifiedBy>Shruti Thorat</cp:lastModifiedBy>
  <cp:revision>8</cp:revision>
  <dcterms:modified xsi:type="dcterms:W3CDTF">2024-09-01T16:01:13Z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ies>
</file>