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9AA0A6"/>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51" autoAdjust="0"/>
  </p:normalViewPr>
  <p:slideViewPr>
    <p:cSldViewPr snapToGrid="0">
      <p:cViewPr varScale="1">
        <p:scale>
          <a:sx n="48" d="100"/>
          <a:sy n="48" d="100"/>
        </p:scale>
        <p:origin x="48" y="696"/>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descr="A picture containing logo&#10;&#10;Description automatically generated"/>
          <p:cNvPicPr preferRelativeResize="0"/>
          <p:nvPr/>
        </p:nvPicPr>
        <p:blipFill rotWithShape="1">
          <a:blip r:embed="rId3">
            <a:alphaModFix/>
          </a:blip>
          <a:srcRect/>
          <a:stretch/>
        </p:blipFill>
        <p:spPr>
          <a:xfrm>
            <a:off x="127856" y="101548"/>
            <a:ext cx="2946647" cy="1215201"/>
          </a:xfrm>
          <a:prstGeom prst="rect">
            <a:avLst/>
          </a:prstGeom>
          <a:noFill/>
          <a:ln>
            <a:noFill/>
          </a:ln>
        </p:spPr>
      </p:pic>
      <p:sp>
        <p:nvSpPr>
          <p:cNvPr id="85" name="Google Shape;85;p13"/>
          <p:cNvSpPr txBox="1"/>
          <p:nvPr/>
        </p:nvSpPr>
        <p:spPr>
          <a:xfrm>
            <a:off x="3048787" y="752881"/>
            <a:ext cx="9143213" cy="1215201"/>
          </a:xfrm>
          <a:prstGeom prst="rect">
            <a:avLst/>
          </a:prstGeom>
          <a:solidFill>
            <a:srgbClr val="2F5496"/>
          </a:solidFill>
          <a:ln>
            <a:noFill/>
          </a:ln>
        </p:spPr>
        <p:txBody>
          <a:bodyPr spcFirstLastPara="1" wrap="square" lIns="91425" tIns="45700" rIns="0" bIns="45700" anchor="t" anchorCtr="0">
            <a:spAutoFit/>
          </a:bodyPr>
          <a:lstStyle/>
          <a:p>
            <a:pPr marL="0" marR="0" lvl="0" indent="0" algn="ctr" rtl="0">
              <a:lnSpc>
                <a:spcPct val="100000"/>
              </a:lnSpc>
              <a:spcBef>
                <a:spcPts val="0"/>
              </a:spcBef>
              <a:spcAft>
                <a:spcPts val="0"/>
              </a:spcAft>
              <a:buNone/>
            </a:pPr>
            <a:r>
              <a:rPr lang="en-US" sz="1600" b="0" i="0" u="none" strike="noStrike" cap="none" dirty="0">
                <a:solidFill>
                  <a:schemeClr val="lt1"/>
                </a:solidFill>
                <a:latin typeface="Times New Roman" panose="02020603050405020304" pitchFamily="18" charset="0"/>
                <a:ea typeface="Century"/>
                <a:cs typeface="Times New Roman" panose="02020603050405020304" pitchFamily="18" charset="0"/>
                <a:sym typeface="Century"/>
              </a:rPr>
              <a:t>DEPARTMENT OF COMPUTER SCIENCE &amp; ENGINEERING</a:t>
            </a:r>
            <a:endParaRPr sz="1600" b="0" i="0" u="none" strike="noStrike" cap="none" dirty="0">
              <a:solidFill>
                <a:schemeClr val="lt1"/>
              </a:solidFill>
              <a:latin typeface="Times New Roman" panose="02020603050405020304" pitchFamily="18" charset="0"/>
              <a:ea typeface="Century"/>
              <a:cs typeface="Times New Roman" panose="02020603050405020304" pitchFamily="18" charset="0"/>
              <a:sym typeface="Century"/>
            </a:endParaRPr>
          </a:p>
          <a:p>
            <a:pPr marL="0" marR="0" lvl="0" indent="0" algn="ctr" rtl="0">
              <a:lnSpc>
                <a:spcPct val="100000"/>
              </a:lnSpc>
              <a:spcBef>
                <a:spcPts val="0"/>
              </a:spcBef>
              <a:spcAft>
                <a:spcPts val="0"/>
              </a:spcAft>
              <a:buClr>
                <a:srgbClr val="000000"/>
              </a:buClr>
              <a:buSzPts val="2800"/>
              <a:buFont typeface="Arial"/>
              <a:buNone/>
            </a:pPr>
            <a:r>
              <a:rPr lang="en-US" sz="2000" dirty="0">
                <a:solidFill>
                  <a:schemeClr val="bg1"/>
                </a:solidFill>
                <a:latin typeface="Times New Roman" panose="02020603050405020304" pitchFamily="18" charset="0"/>
                <a:cs typeface="Times New Roman" panose="02020603050405020304" pitchFamily="18" charset="0"/>
              </a:rPr>
              <a:t>"Interpreting Doctors Note Using Handwriting Recongnition And Deep Learning Technique” </a:t>
            </a:r>
            <a:endParaRPr lang="en-US" sz="1000" dirty="0">
              <a:solidFill>
                <a:schemeClr val="bg1"/>
              </a:solidFill>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2800"/>
              <a:buFont typeface="Arial"/>
              <a:buNone/>
            </a:pPr>
            <a:r>
              <a:rPr lang="en-US" sz="1600" i="1" dirty="0">
                <a:solidFill>
                  <a:schemeClr val="lt1"/>
                </a:solidFill>
                <a:latin typeface="Times New Roman" panose="02020603050405020304" pitchFamily="18" charset="0"/>
                <a:ea typeface="Calibri"/>
                <a:cs typeface="Times New Roman" panose="02020603050405020304" pitchFamily="18" charset="0"/>
                <a:sym typeface="Calibri"/>
              </a:rPr>
              <a:t>Tejas Raut, Shailaja Rautrao, Shruti Thorat, Om Talekar</a:t>
            </a:r>
          </a:p>
        </p:txBody>
      </p:sp>
      <p:sp>
        <p:nvSpPr>
          <p:cNvPr id="86" name="Google Shape;86;p13"/>
          <p:cNvSpPr txBox="1"/>
          <p:nvPr/>
        </p:nvSpPr>
        <p:spPr>
          <a:xfrm>
            <a:off x="0" y="1318623"/>
            <a:ext cx="3048788" cy="938678"/>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5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Faculty Guide:</a:t>
            </a:r>
          </a:p>
          <a:p>
            <a:pPr marL="0" marR="0" lvl="0" indent="0" rtl="0">
              <a:lnSpc>
                <a:spcPct val="100000"/>
              </a:lnSpc>
              <a:spcBef>
                <a:spcPts val="0"/>
              </a:spcBef>
              <a:spcAft>
                <a:spcPts val="0"/>
              </a:spcAft>
              <a:buClr>
                <a:srgbClr val="000000"/>
              </a:buClr>
              <a:buSzPts val="1600"/>
              <a:buFont typeface="Arial"/>
              <a:buNone/>
            </a:pPr>
            <a:r>
              <a:rPr lang="en-IN" sz="2000" b="1" i="0" dirty="0">
                <a:effectLst/>
                <a:latin typeface="Times New Roman" panose="02020603050405020304" pitchFamily="18" charset="0"/>
                <a:cs typeface="Times New Roman" panose="02020603050405020304" pitchFamily="18" charset="0"/>
              </a:rPr>
              <a:t>Dr. Sunita Parinam</a:t>
            </a:r>
          </a:p>
          <a:p>
            <a:pPr marL="0" marR="0" lvl="0" indent="0" rtl="0">
              <a:lnSpc>
                <a:spcPct val="100000"/>
              </a:lnSpc>
              <a:spcBef>
                <a:spcPts val="0"/>
              </a:spcBef>
              <a:spcAft>
                <a:spcPts val="0"/>
              </a:spcAft>
              <a:buClr>
                <a:srgbClr val="000000"/>
              </a:buClr>
              <a:buSzPts val="1600"/>
              <a:buFont typeface="Arial"/>
              <a:buNone/>
            </a:pPr>
            <a:endParaRPr lang="en-US" sz="20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87" name="Google Shape;87;p13"/>
          <p:cNvSpPr txBox="1"/>
          <p:nvPr/>
        </p:nvSpPr>
        <p:spPr>
          <a:xfrm>
            <a:off x="8686331" y="1919464"/>
            <a:ext cx="3470506" cy="6155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Calibri"/>
                <a:ea typeface="Calibri"/>
                <a:cs typeface="Calibri"/>
                <a:sym typeface="Calibri"/>
              </a:rPr>
              <a:t>Proposed Architecture/ Diagram:</a:t>
            </a: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88" name="Google Shape;88;p13"/>
          <p:cNvSpPr txBox="1"/>
          <p:nvPr/>
        </p:nvSpPr>
        <p:spPr>
          <a:xfrm>
            <a:off x="3074504" y="170085"/>
            <a:ext cx="7474500" cy="584775"/>
          </a:xfrm>
          <a:prstGeom prst="rect">
            <a:avLst/>
          </a:prstGeom>
          <a:solidFill>
            <a:srgbClr val="B3C6E7"/>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0" i="0" u="none" strike="noStrike" cap="none" dirty="0">
                <a:solidFill>
                  <a:srgbClr val="323F4F"/>
                </a:solidFill>
                <a:latin typeface="Century"/>
                <a:ea typeface="Century"/>
                <a:cs typeface="Century"/>
                <a:sym typeface="Century"/>
              </a:rPr>
              <a:t>MIT SCHOOL OF COMPUTING </a:t>
            </a:r>
            <a:endParaRPr sz="3200" b="0" i="0" u="none" strike="noStrike" cap="none" dirty="0">
              <a:solidFill>
                <a:srgbClr val="323F4F"/>
              </a:solidFill>
              <a:latin typeface="Century"/>
              <a:ea typeface="Century"/>
              <a:cs typeface="Century"/>
              <a:sym typeface="Century"/>
            </a:endParaRPr>
          </a:p>
        </p:txBody>
      </p:sp>
      <p:sp>
        <p:nvSpPr>
          <p:cNvPr id="92" name="Google Shape;92;p13"/>
          <p:cNvSpPr txBox="1"/>
          <p:nvPr/>
        </p:nvSpPr>
        <p:spPr>
          <a:xfrm>
            <a:off x="8328205" y="5230211"/>
            <a:ext cx="3863795" cy="1661953"/>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500" b="1" i="0" u="none" strike="noStrike" cap="none" dirty="0">
                <a:solidFill>
                  <a:schemeClr val="dk1"/>
                </a:solidFill>
                <a:latin typeface="Times New Roman" panose="02020603050405020304" pitchFamily="18" charset="0"/>
                <a:cs typeface="Times New Roman" panose="02020603050405020304" pitchFamily="18" charset="0"/>
              </a:rPr>
              <a:t>Scope and Feasibility</a:t>
            </a:r>
          </a:p>
          <a:p>
            <a:pPr marL="0" marR="0" lvl="0" indent="0" algn="ctr" rtl="0">
              <a:lnSpc>
                <a:spcPct val="100000"/>
              </a:lnSpc>
              <a:spcBef>
                <a:spcPts val="0"/>
              </a:spcBef>
              <a:spcAft>
                <a:spcPts val="0"/>
              </a:spcAft>
              <a:buNone/>
            </a:pPr>
            <a:endParaRPr lang="en-US" sz="800" b="1" dirty="0">
              <a:latin typeface="Times New Roman" panose="02020603050405020304" pitchFamily="18" charset="0"/>
              <a:cs typeface="Times New Roman" panose="02020603050405020304" pitchFamily="18" charset="0"/>
            </a:endParaRPr>
          </a:p>
          <a:p>
            <a:r>
              <a:rPr lang="en-US" sz="1000" b="1" u="sng" dirty="0">
                <a:latin typeface="Times New Roman" panose="02020603050405020304" pitchFamily="18" charset="0"/>
                <a:cs typeface="Times New Roman" panose="02020603050405020304" pitchFamily="18" charset="0"/>
              </a:rPr>
              <a:t>Scope: </a:t>
            </a:r>
            <a:r>
              <a:rPr lang="en-US" sz="900" dirty="0">
                <a:latin typeface="Times New Roman" panose="02020603050405020304" pitchFamily="18" charset="0"/>
                <a:cs typeface="Times New Roman" panose="02020603050405020304" pitchFamily="18" charset="0"/>
              </a:rPr>
              <a:t>This project focuses on developing an AI system to recognize and convert doctors' handwritten notes into digital text. It can be used by hospitals, pharmacies, and clinics to reduce errors and improve patient safety. In the future, it can be expanded to support multiple languages, different handwriting styles.</a:t>
            </a:r>
          </a:p>
          <a:p>
            <a:endParaRPr lang="en-US" sz="300" dirty="0">
              <a:latin typeface="Times New Roman" panose="02020603050405020304" pitchFamily="18" charset="0"/>
              <a:cs typeface="Times New Roman" panose="02020603050405020304" pitchFamily="18" charset="0"/>
            </a:endParaRPr>
          </a:p>
          <a:p>
            <a:r>
              <a:rPr lang="en-US" sz="1000" b="1" u="sng" dirty="0">
                <a:latin typeface="Times New Roman" panose="02020603050405020304" pitchFamily="18" charset="0"/>
                <a:cs typeface="Times New Roman" panose="02020603050405020304" pitchFamily="18" charset="0"/>
              </a:rPr>
              <a:t>Feasibility: </a:t>
            </a:r>
            <a:r>
              <a:rPr lang="en-US" sz="900" dirty="0">
                <a:latin typeface="Times New Roman" panose="02020603050405020304" pitchFamily="18" charset="0"/>
                <a:cs typeface="Times New Roman" panose="02020603050405020304" pitchFamily="18" charset="0"/>
              </a:rPr>
              <a:t>The project is feasible with available deep learning techniques and OCR (Optical Character Recognition) tools. Training data can be collected from medical records.</a:t>
            </a:r>
          </a:p>
        </p:txBody>
      </p:sp>
      <p:sp>
        <p:nvSpPr>
          <p:cNvPr id="93" name="Google Shape;93;p13"/>
          <p:cNvSpPr txBox="1"/>
          <p:nvPr/>
        </p:nvSpPr>
        <p:spPr>
          <a:xfrm>
            <a:off x="10549004" y="188571"/>
            <a:ext cx="1642996" cy="584735"/>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Calibri"/>
                <a:ea typeface="Calibri"/>
                <a:cs typeface="Calibri"/>
                <a:sym typeface="Calibri"/>
              </a:rPr>
              <a:t>Class : </a:t>
            </a:r>
            <a:r>
              <a:rPr lang="en-IN" sz="1600" b="1" i="0" u="none" strike="noStrike" cap="none" dirty="0">
                <a:solidFill>
                  <a:schemeClr val="dk1"/>
                </a:solidFill>
                <a:latin typeface="Calibri"/>
                <a:ea typeface="Calibri"/>
                <a:cs typeface="Calibri"/>
                <a:sym typeface="Calibri"/>
              </a:rPr>
              <a:t>TY AIA-3</a:t>
            </a:r>
            <a:endParaRPr dirty="0"/>
          </a:p>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Calibri"/>
                <a:ea typeface="Calibri"/>
                <a:cs typeface="Calibri"/>
                <a:sym typeface="Calibri"/>
              </a:rPr>
              <a:t>Group Id: 304</a:t>
            </a:r>
          </a:p>
        </p:txBody>
      </p:sp>
      <p:graphicFrame>
        <p:nvGraphicFramePr>
          <p:cNvPr id="4" name="Table 3">
            <a:extLst>
              <a:ext uri="{FF2B5EF4-FFF2-40B4-BE49-F238E27FC236}">
                <a16:creationId xmlns:a16="http://schemas.microsoft.com/office/drawing/2014/main" id="{46E25139-FA68-6085-5060-CFFF112BB136}"/>
              </a:ext>
            </a:extLst>
          </p:cNvPr>
          <p:cNvGraphicFramePr>
            <a:graphicFrameLocks noGrp="1"/>
          </p:cNvGraphicFramePr>
          <p:nvPr>
            <p:extLst>
              <p:ext uri="{D42A27DB-BD31-4B8C-83A1-F6EECF244321}">
                <p14:modId xmlns:p14="http://schemas.microsoft.com/office/powerpoint/2010/main" val="1035830348"/>
              </p:ext>
            </p:extLst>
          </p:nvPr>
        </p:nvGraphicFramePr>
        <p:xfrm>
          <a:off x="0" y="1968083"/>
          <a:ext cx="4247238" cy="3255776"/>
        </p:xfrm>
        <a:graphic>
          <a:graphicData uri="http://schemas.openxmlformats.org/drawingml/2006/table">
            <a:tbl>
              <a:tblPr bandRow="1">
                <a:tableStyleId>{5C22544A-7EE6-4342-B048-85BDC9FD1C3A}</a:tableStyleId>
              </a:tblPr>
              <a:tblGrid>
                <a:gridCol w="2042160">
                  <a:extLst>
                    <a:ext uri="{9D8B030D-6E8A-4147-A177-3AD203B41FA5}">
                      <a16:colId xmlns:a16="http://schemas.microsoft.com/office/drawing/2014/main" val="1317284287"/>
                    </a:ext>
                  </a:extLst>
                </a:gridCol>
                <a:gridCol w="2205078">
                  <a:extLst>
                    <a:ext uri="{9D8B030D-6E8A-4147-A177-3AD203B41FA5}">
                      <a16:colId xmlns:a16="http://schemas.microsoft.com/office/drawing/2014/main" val="1250772712"/>
                    </a:ext>
                  </a:extLst>
                </a:gridCol>
              </a:tblGrid>
              <a:tr h="1593291">
                <a:tc>
                  <a:txBody>
                    <a:bodyPr/>
                    <a:lstStyle/>
                    <a:p>
                      <a:pPr algn="ctr">
                        <a:lnSpc>
                          <a:spcPct val="107000"/>
                        </a:lnSpc>
                        <a:spcAft>
                          <a:spcPts val="800"/>
                        </a:spcAft>
                      </a:pPr>
                      <a:r>
                        <a:rPr lang="en-IN" sz="1000" b="1" dirty="0">
                          <a:effectLst/>
                          <a:latin typeface="Times New Roman" panose="02020603050405020304" pitchFamily="18" charset="0"/>
                          <a:cs typeface="Times New Roman" panose="02020603050405020304" pitchFamily="18" charset="0"/>
                        </a:rPr>
                        <a:t>What User Says :</a:t>
                      </a:r>
                    </a:p>
                    <a:p>
                      <a:pPr marL="171450" indent="-171450" algn="l">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I can’t understand the doctor hand written prescription.</a:t>
                      </a:r>
                    </a:p>
                    <a:p>
                      <a:pPr marL="171450" indent="-171450" algn="l">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I am not sure if I got the right medicine.</a:t>
                      </a:r>
                    </a:p>
                    <a:p>
                      <a:pPr marL="171450" indent="-171450" algn="l">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I need to ask the doctor /pharmacist to confirm my dosage.</a:t>
                      </a:r>
                    </a:p>
                    <a:p>
                      <a:pPr marL="171450" indent="-171450" algn="l">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I don’t want to take the wrong medicine  by mistake.</a:t>
                      </a:r>
                    </a:p>
                  </a:txBody>
                  <a:tcPr marL="44052" marR="44052" marT="0" marB="0" anchor="ctr"/>
                </a:tc>
                <a:tc>
                  <a:txBody>
                    <a:bodyPr/>
                    <a:lstStyle/>
                    <a:p>
                      <a:pPr algn="ctr">
                        <a:lnSpc>
                          <a:spcPct val="100000"/>
                        </a:lnSpc>
                      </a:pPr>
                      <a:r>
                        <a:rPr lang="en-US" sz="1000" b="1" dirty="0">
                          <a:latin typeface="Times New Roman" panose="02020603050405020304" pitchFamily="18" charset="0"/>
                          <a:cs typeface="Times New Roman" panose="02020603050405020304" pitchFamily="18" charset="0"/>
                        </a:rPr>
                        <a:t> What User Thinks:</a:t>
                      </a:r>
                    </a:p>
                    <a:p>
                      <a:pPr marL="171450" indent="-171450" algn="l">
                        <a:buFont typeface="Arial" panose="020B0604020202020204" pitchFamily="34" charset="0"/>
                        <a:buChar char="•"/>
                      </a:pPr>
                      <a:r>
                        <a:rPr lang="en-US" sz="900" dirty="0">
                          <a:effectLst/>
                          <a:latin typeface="Times New Roman" panose="02020603050405020304" pitchFamily="18" charset="0"/>
                          <a:cs typeface="Times New Roman" panose="02020603050405020304" pitchFamily="18" charset="0"/>
                        </a:rPr>
                        <a:t>What if the pharmacist misreads my prescription and give me the wrong medicine?</a:t>
                      </a:r>
                    </a:p>
                    <a:p>
                      <a:pPr marL="171450" indent="-171450" algn="l">
                        <a:buFont typeface="Arial" panose="020B0604020202020204" pitchFamily="34" charset="0"/>
                        <a:buChar char="•"/>
                      </a:pPr>
                      <a:r>
                        <a:rPr lang="en-US" sz="900" dirty="0">
                          <a:effectLst/>
                          <a:latin typeface="Times New Roman" panose="02020603050405020304" pitchFamily="18" charset="0"/>
                          <a:cs typeface="Times New Roman" panose="02020603050405020304" pitchFamily="18" charset="0"/>
                        </a:rPr>
                        <a:t>I wish there was an  easy way to understand medical notes.</a:t>
                      </a:r>
                    </a:p>
                    <a:p>
                      <a:pPr marL="171450" indent="-171450" algn="l">
                        <a:buFont typeface="Arial" panose="020B0604020202020204" pitchFamily="34" charset="0"/>
                        <a:buChar char="•"/>
                      </a:pPr>
                      <a:r>
                        <a:rPr lang="en-US" sz="900" dirty="0">
                          <a:effectLst/>
                          <a:latin typeface="Times New Roman" panose="02020603050405020304" pitchFamily="18" charset="0"/>
                          <a:cs typeface="Times New Roman" panose="02020603050405020304" pitchFamily="18" charset="0"/>
                        </a:rPr>
                        <a:t>If I lost this paper prescription, I won’t have any record of it.</a:t>
                      </a:r>
                    </a:p>
                    <a:p>
                      <a:pPr marL="171450" indent="-171450" algn="l">
                        <a:buFont typeface="Arial" panose="020B0604020202020204" pitchFamily="34" charset="0"/>
                        <a:buChar char="•"/>
                      </a:pPr>
                      <a:r>
                        <a:rPr lang="en-US" sz="900" dirty="0">
                          <a:effectLst/>
                          <a:latin typeface="Times New Roman" panose="02020603050405020304" pitchFamily="18" charset="0"/>
                          <a:cs typeface="Times New Roman" panose="02020603050405020304" pitchFamily="18" charset="0"/>
                        </a:rPr>
                        <a:t>An AI tool to recognize doctors’ handwriting would make life easier.</a:t>
                      </a:r>
                      <a:endParaRPr lang="en-IN" sz="700" dirty="0">
                        <a:effectLst/>
                        <a:latin typeface="Times New Roman" panose="02020603050405020304" pitchFamily="18" charset="0"/>
                        <a:cs typeface="Times New Roman" panose="02020603050405020304" pitchFamily="18" charset="0"/>
                      </a:endParaRPr>
                    </a:p>
                  </a:txBody>
                  <a:tcPr marL="44052" marR="44052" marT="0" marB="0" anchor="ctr"/>
                </a:tc>
                <a:extLst>
                  <a:ext uri="{0D108BD9-81ED-4DB2-BD59-A6C34878D82A}">
                    <a16:rowId xmlns:a16="http://schemas.microsoft.com/office/drawing/2014/main" val="2972017932"/>
                  </a:ext>
                </a:extLst>
              </a:tr>
              <a:tr h="1662485">
                <a:tc>
                  <a:txBody>
                    <a:bodyPr/>
                    <a:lstStyle/>
                    <a:p>
                      <a:endParaRPr lang="en-US" sz="500" b="1" dirty="0">
                        <a:latin typeface="Times New Roman" panose="02020603050405020304" pitchFamily="18" charset="0"/>
                        <a:cs typeface="Times New Roman" panose="02020603050405020304" pitchFamily="18" charset="0"/>
                      </a:endParaRPr>
                    </a:p>
                    <a:p>
                      <a:pPr algn="ctr"/>
                      <a:r>
                        <a:rPr lang="en-US" sz="1000" b="1" dirty="0">
                          <a:latin typeface="Times New Roman" panose="02020603050405020304" pitchFamily="18" charset="0"/>
                          <a:cs typeface="Times New Roman" panose="02020603050405020304" pitchFamily="18" charset="0"/>
                        </a:rPr>
                        <a:t>What User Does:</a:t>
                      </a:r>
                    </a:p>
                    <a:p>
                      <a:pPr marL="171450" indent="-171450" algn="l">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Struggle to understand their prescriptions</a:t>
                      </a:r>
                      <a:r>
                        <a:rPr lang="en-IN" sz="900" dirty="0">
                          <a:latin typeface="Times New Roman" panose="02020603050405020304" pitchFamily="18" charset="0"/>
                          <a:cs typeface="Times New Roman" panose="02020603050405020304" pitchFamily="18" charset="0"/>
                        </a:rPr>
                        <a:t>.</a:t>
                      </a:r>
                    </a:p>
                    <a:p>
                      <a:pPr marL="171450" indent="-171450" algn="l">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Ask doctors or pharmacists to clarify the medicine name or dosage.</a:t>
                      </a:r>
                    </a:p>
                    <a:p>
                      <a:pPr marL="171450" indent="-171450" algn="l">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Sometimes rely on online searches to double-check their medication.</a:t>
                      </a:r>
                    </a:p>
                    <a:p>
                      <a:pPr marL="171450" indent="-171450" algn="l">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Look up medication details to ensure they have the correct prescription.</a:t>
                      </a:r>
                      <a:endParaRPr lang="en-IN" sz="900" dirty="0">
                        <a:effectLst/>
                        <a:latin typeface="Times New Roman" panose="02020603050405020304" pitchFamily="18" charset="0"/>
                        <a:cs typeface="Times New Roman" panose="02020603050405020304" pitchFamily="18" charset="0"/>
                      </a:endParaRPr>
                    </a:p>
                  </a:txBody>
                  <a:tcPr marL="44052" marR="44052" marT="0" marB="0"/>
                </a:tc>
                <a:tc>
                  <a:txBody>
                    <a:bodyPr/>
                    <a:lstStyle/>
                    <a:p>
                      <a:pPr marL="0" lvl="0" indent="0" algn="ctr">
                        <a:lnSpc>
                          <a:spcPct val="100000"/>
                        </a:lnSpc>
                        <a:buFont typeface="Arial" panose="020B0604020202020204" pitchFamily="34" charset="0"/>
                        <a:buNone/>
                      </a:pPr>
                      <a:r>
                        <a:rPr lang="en-US" sz="1000" b="1" dirty="0">
                          <a:effectLst/>
                          <a:latin typeface="Times New Roman" panose="02020603050405020304" pitchFamily="18" charset="0"/>
                          <a:cs typeface="Times New Roman" panose="02020603050405020304" pitchFamily="18" charset="0"/>
                        </a:rPr>
                        <a:t>What User Feels:</a:t>
                      </a:r>
                    </a:p>
                    <a:p>
                      <a:pPr marL="171450" lvl="0" indent="-171450" algn="l">
                        <a:lnSpc>
                          <a:spcPct val="100000"/>
                        </a:lnSpc>
                        <a:buFont typeface="Arial" panose="020B0604020202020204" pitchFamily="34" charset="0"/>
                        <a:buChar char="•"/>
                      </a:pPr>
                      <a:r>
                        <a:rPr lang="en-US" sz="900" dirty="0">
                          <a:effectLst/>
                          <a:latin typeface="Times New Roman" panose="02020603050405020304" pitchFamily="18" charset="0"/>
                          <a:cs typeface="Times New Roman" panose="02020603050405020304" pitchFamily="18" charset="0"/>
                        </a:rPr>
                        <a:t>Trusting that AI accurately converts prescriptions into readable text.</a:t>
                      </a:r>
                    </a:p>
                    <a:p>
                      <a:pPr marL="171450" lvl="0" indent="-171450" algn="l">
                        <a:lnSpc>
                          <a:spcPct val="100000"/>
                        </a:lnSpc>
                        <a:buFont typeface="Arial" panose="020B0604020202020204" pitchFamily="34" charset="0"/>
                        <a:buChar char="•"/>
                      </a:pPr>
                      <a:r>
                        <a:rPr lang="en-US" sz="900" dirty="0">
                          <a:effectLst/>
                          <a:latin typeface="Times New Roman" panose="02020603050405020304" pitchFamily="18" charset="0"/>
                          <a:cs typeface="Times New Roman" panose="02020603050405020304" pitchFamily="18" charset="0"/>
                        </a:rPr>
                        <a:t>Relieved if they receive a clear, digital prescription that’s easy to understand.</a:t>
                      </a:r>
                    </a:p>
                    <a:p>
                      <a:pPr marL="171450" lvl="0" indent="-171450" algn="l">
                        <a:lnSpc>
                          <a:spcPct val="100000"/>
                        </a:lnSpc>
                        <a:buFont typeface="Arial" panose="020B0604020202020204" pitchFamily="34" charset="0"/>
                        <a:buChar char="•"/>
                      </a:pPr>
                      <a:r>
                        <a:rPr lang="en-US" sz="900" dirty="0">
                          <a:effectLst/>
                          <a:latin typeface="Times New Roman" panose="02020603050405020304" pitchFamily="18" charset="0"/>
                          <a:cs typeface="Times New Roman" panose="02020603050405020304" pitchFamily="18" charset="0"/>
                        </a:rPr>
                        <a:t>That they no longer have to depend on pharmacists or family to read prescriptions.</a:t>
                      </a:r>
                    </a:p>
                    <a:p>
                      <a:pPr marL="171450" lvl="0" indent="-171450" algn="l">
                        <a:lnSpc>
                          <a:spcPct val="100000"/>
                        </a:lnSpc>
                        <a:buFont typeface="Arial" panose="020B0604020202020204" pitchFamily="34" charset="0"/>
                        <a:buChar char="•"/>
                      </a:pPr>
                      <a:r>
                        <a:rPr lang="en-US" sz="900" dirty="0">
                          <a:effectLst/>
                          <a:latin typeface="Times New Roman" panose="02020603050405020304" pitchFamily="18" charset="0"/>
                          <a:cs typeface="Times New Roman" panose="02020603050405020304" pitchFamily="18" charset="0"/>
                        </a:rPr>
                        <a:t>As digital prescriptions make refilling medicine faster and easier.</a:t>
                      </a:r>
                    </a:p>
                    <a:p>
                      <a:pPr marL="171450" lvl="0" indent="-171450" algn="l">
                        <a:lnSpc>
                          <a:spcPct val="100000"/>
                        </a:lnSpc>
                        <a:buFont typeface="Arial" panose="020B0604020202020204" pitchFamily="34" charset="0"/>
                        <a:buChar char="•"/>
                      </a:pPr>
                      <a:endParaRPr lang="en-IN" sz="700" dirty="0">
                        <a:effectLst/>
                      </a:endParaRPr>
                    </a:p>
                  </a:txBody>
                  <a:tcPr marL="44052" marR="44052" marT="0" marB="0" anchor="b"/>
                </a:tc>
                <a:extLst>
                  <a:ext uri="{0D108BD9-81ED-4DB2-BD59-A6C34878D82A}">
                    <a16:rowId xmlns:a16="http://schemas.microsoft.com/office/drawing/2014/main" val="3719918416"/>
                  </a:ext>
                </a:extLst>
              </a:tr>
            </a:tbl>
          </a:graphicData>
        </a:graphic>
      </p:graphicFrame>
      <p:sp>
        <p:nvSpPr>
          <p:cNvPr id="13" name="Rectangle 3">
            <a:extLst>
              <a:ext uri="{FF2B5EF4-FFF2-40B4-BE49-F238E27FC236}">
                <a16:creationId xmlns:a16="http://schemas.microsoft.com/office/drawing/2014/main" id="{4EFFBE2B-F2A3-941C-AFCE-5522073E0971}"/>
              </a:ext>
            </a:extLst>
          </p:cNvPr>
          <p:cNvSpPr>
            <a:spLocks noChangeArrowheads="1"/>
          </p:cNvSpPr>
          <p:nvPr/>
        </p:nvSpPr>
        <p:spPr bwMode="auto">
          <a:xfrm>
            <a:off x="8686330" y="1736725"/>
            <a:ext cx="338902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22" name="Google Shape;91;p13">
            <a:extLst>
              <a:ext uri="{FF2B5EF4-FFF2-40B4-BE49-F238E27FC236}">
                <a16:creationId xmlns:a16="http://schemas.microsoft.com/office/drawing/2014/main" id="{23128144-6151-7FBD-DF33-643698F0382A}"/>
              </a:ext>
            </a:extLst>
          </p:cNvPr>
          <p:cNvSpPr txBox="1"/>
          <p:nvPr/>
        </p:nvSpPr>
        <p:spPr>
          <a:xfrm>
            <a:off x="0" y="5237905"/>
            <a:ext cx="4247238" cy="1615787"/>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dirty="0">
                <a:latin typeface="Times New Roman" panose="02020603050405020304" pitchFamily="18" charset="0"/>
                <a:cs typeface="Times New Roman" panose="02020603050405020304" pitchFamily="18" charset="0"/>
              </a:rPr>
              <a:t>Problem Statement</a:t>
            </a:r>
          </a:p>
          <a:p>
            <a:pPr marL="0" marR="0" lvl="0" indent="0" algn="ctr" rtl="0">
              <a:lnSpc>
                <a:spcPct val="100000"/>
              </a:lnSpc>
              <a:spcBef>
                <a:spcPts val="0"/>
              </a:spcBef>
              <a:spcAft>
                <a:spcPts val="0"/>
              </a:spcAft>
              <a:buNone/>
            </a:pPr>
            <a:endParaRPr lang="en-US" sz="600" dirty="0">
              <a:latin typeface="Times New Roman" panose="02020603050405020304" pitchFamily="18" charset="0"/>
              <a:cs typeface="Times New Roman" panose="02020603050405020304" pitchFamily="18" charset="0"/>
            </a:endParaRPr>
          </a:p>
          <a:p>
            <a:pPr marL="0" marR="0" lvl="0" indent="0" rtl="0">
              <a:lnSpc>
                <a:spcPct val="100000"/>
              </a:lnSpc>
              <a:spcBef>
                <a:spcPts val="0"/>
              </a:spcBef>
              <a:spcAft>
                <a:spcPts val="0"/>
              </a:spcAft>
              <a:buNone/>
            </a:pPr>
            <a:r>
              <a:rPr lang="en-US" sz="1000" dirty="0">
                <a:latin typeface="Times New Roman" panose="02020603050405020304" pitchFamily="18" charset="0"/>
                <a:ea typeface="Calibri" panose="020F0502020204030204" pitchFamily="34" charset="0"/>
                <a:cs typeface="Times New Roman" panose="02020603050405020304" pitchFamily="18" charset="0"/>
              </a:rPr>
              <a:t>Doctors often write prescriptions and notes in handwriting that is hard to read, which can lead to confusion and mistakes in patient care. This project aims to create an AI system that can read and understand doctors' handwriting using deep learning. By </a:t>
            </a:r>
            <a:r>
              <a:rPr lang="en-US" sz="900" dirty="0">
                <a:latin typeface="Times New Roman" panose="02020603050405020304" pitchFamily="18" charset="0"/>
                <a:ea typeface="Calibri" panose="020F0502020204030204" pitchFamily="34" charset="0"/>
                <a:cs typeface="Times New Roman" panose="02020603050405020304" pitchFamily="18" charset="0"/>
              </a:rPr>
              <a:t>converting</a:t>
            </a:r>
            <a:r>
              <a:rPr lang="en-US" sz="1000" dirty="0">
                <a:latin typeface="Times New Roman" panose="02020603050405020304" pitchFamily="18" charset="0"/>
                <a:ea typeface="Calibri" panose="020F0502020204030204" pitchFamily="34" charset="0"/>
                <a:cs typeface="Times New Roman" panose="02020603050405020304" pitchFamily="18" charset="0"/>
              </a:rPr>
              <a:t> messy handwritten notes into clear, digital text, we can help pharmacists, nurses, and patients avoid misunderstandings, making healthcare safer and more efficient.</a:t>
            </a:r>
            <a:endParaRPr lang="en-US" sz="1100" dirty="0">
              <a:latin typeface="Times New Roman" panose="02020603050405020304" pitchFamily="18" charset="0"/>
              <a:ea typeface="Calibri" panose="020F0502020204030204" pitchFamily="34" charset="0"/>
              <a:cs typeface="Times New Roman" panose="02020603050405020304" pitchFamily="18" charset="0"/>
            </a:endParaRPr>
          </a:p>
          <a:p>
            <a:pPr marL="0" marR="0" lvl="0" indent="0" rtl="0">
              <a:lnSpc>
                <a:spcPct val="100000"/>
              </a:lnSpc>
              <a:spcBef>
                <a:spcPts val="0"/>
              </a:spcBef>
              <a:spcAft>
                <a:spcPts val="0"/>
              </a:spcAft>
              <a:buNone/>
            </a:pPr>
            <a:endParaRPr lang="en-US" sz="850" dirty="0">
              <a:latin typeface="Arial" panose="020B0604020202020204" pitchFamily="34" charset="0"/>
              <a:ea typeface="Calibri" panose="020F0502020204030204" pitchFamily="34" charset="0"/>
              <a:cs typeface="Arial" panose="020B0604020202020204" pitchFamily="34" charset="0"/>
            </a:endParaRPr>
          </a:p>
          <a:p>
            <a:pPr marL="0" marR="0" lvl="0" indent="0" rtl="0">
              <a:lnSpc>
                <a:spcPct val="100000"/>
              </a:lnSpc>
              <a:spcBef>
                <a:spcPts val="0"/>
              </a:spcBef>
              <a:spcAft>
                <a:spcPts val="0"/>
              </a:spcAft>
              <a:buNone/>
            </a:pPr>
            <a:endParaRPr lang="en-US" sz="850" dirty="0">
              <a:latin typeface="Arial" panose="020B0604020202020204" pitchFamily="34" charset="0"/>
              <a:ea typeface="Calibri" panose="020F0502020204030204" pitchFamily="34" charset="0"/>
              <a:cs typeface="Arial" panose="020B0604020202020204" pitchFamily="34" charset="0"/>
            </a:endParaRPr>
          </a:p>
        </p:txBody>
      </p:sp>
      <p:sp>
        <p:nvSpPr>
          <p:cNvPr id="2" name="Oval 1">
            <a:extLst>
              <a:ext uri="{FF2B5EF4-FFF2-40B4-BE49-F238E27FC236}">
                <a16:creationId xmlns:a16="http://schemas.microsoft.com/office/drawing/2014/main" id="{9A0C1C5E-D679-7AEC-D0F1-13A080133979}"/>
              </a:ext>
            </a:extLst>
          </p:cNvPr>
          <p:cNvSpPr/>
          <p:nvPr/>
        </p:nvSpPr>
        <p:spPr>
          <a:xfrm>
            <a:off x="1625600" y="3429000"/>
            <a:ext cx="711666" cy="33029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300" dirty="0">
                <a:latin typeface="Times New Roman" panose="02020603050405020304" pitchFamily="18" charset="0"/>
                <a:cs typeface="Times New Roman" panose="02020603050405020304" pitchFamily="18" charset="0"/>
              </a:rPr>
              <a:t>User</a:t>
            </a:r>
          </a:p>
        </p:txBody>
      </p:sp>
      <p:sp>
        <p:nvSpPr>
          <p:cNvPr id="3" name="Rectangle 1">
            <a:extLst>
              <a:ext uri="{FF2B5EF4-FFF2-40B4-BE49-F238E27FC236}">
                <a16:creationId xmlns:a16="http://schemas.microsoft.com/office/drawing/2014/main" id="{6745CB1B-EAA1-0182-9217-EB57537B483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1" name="Picture 10">
            <a:extLst>
              <a:ext uri="{FF2B5EF4-FFF2-40B4-BE49-F238E27FC236}">
                <a16:creationId xmlns:a16="http://schemas.microsoft.com/office/drawing/2014/main" id="{7C3727F4-ED1D-1B2F-1B7A-EBB0110D5296}"/>
              </a:ext>
            </a:extLst>
          </p:cNvPr>
          <p:cNvPicPr>
            <a:picLocks noChangeAspect="1"/>
          </p:cNvPicPr>
          <p:nvPr/>
        </p:nvPicPr>
        <p:blipFill>
          <a:blip r:embed="rId4"/>
          <a:srcRect b="585"/>
          <a:stretch/>
        </p:blipFill>
        <p:spPr>
          <a:xfrm>
            <a:off x="4247238" y="1968082"/>
            <a:ext cx="4093668" cy="3269823"/>
          </a:xfrm>
          <a:prstGeom prst="rect">
            <a:avLst/>
          </a:prstGeom>
        </p:spPr>
      </p:pic>
      <p:sp>
        <p:nvSpPr>
          <p:cNvPr id="91" name="Google Shape;91;p13"/>
          <p:cNvSpPr txBox="1"/>
          <p:nvPr/>
        </p:nvSpPr>
        <p:spPr>
          <a:xfrm>
            <a:off x="4247238" y="5231907"/>
            <a:ext cx="4080967" cy="1661953"/>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0" u="none" strike="noStrike" cap="none" dirty="0">
                <a:solidFill>
                  <a:schemeClr val="dk1"/>
                </a:solidFill>
                <a:latin typeface="Times New Roman" panose="02020603050405020304" pitchFamily="18" charset="0"/>
                <a:cs typeface="Times New Roman" panose="02020603050405020304" pitchFamily="18" charset="0"/>
              </a:rPr>
              <a:t>Proposed Solution</a:t>
            </a:r>
          </a:p>
          <a:p>
            <a:pPr marL="0" marR="0" lvl="0" indent="0" algn="ctr" rtl="0">
              <a:lnSpc>
                <a:spcPct val="100000"/>
              </a:lnSpc>
              <a:spcBef>
                <a:spcPts val="0"/>
              </a:spcBef>
              <a:spcAft>
                <a:spcPts val="0"/>
              </a:spcAft>
              <a:buNone/>
            </a:pPr>
            <a:endParaRPr lang="en-US" sz="1000" b="1" i="0" u="none" strike="noStrike" cap="none" dirty="0">
              <a:solidFill>
                <a:schemeClr val="dk1"/>
              </a:solidFill>
              <a:latin typeface="Times New Roman" panose="02020603050405020304" pitchFamily="18" charset="0"/>
              <a:cs typeface="Times New Roman" panose="02020603050405020304" pitchFamily="18" charset="0"/>
            </a:endParaRPr>
          </a:p>
          <a:p>
            <a:pPr algn="just"/>
            <a:r>
              <a:rPr kumimoji="0" lang="en-US" altLang="en-US" sz="9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will develop an AI system that understands doctors' handwritten notes using deep learning.:</a:t>
            </a:r>
          </a:p>
          <a:p>
            <a:pPr marL="171450" indent="-171450" algn="just">
              <a:buFont typeface="Arial" panose="020B0604020202020204" pitchFamily="34" charset="0"/>
              <a:buChar char="•"/>
            </a:pPr>
            <a:r>
              <a:rPr lang="en-US" sz="900" dirty="0">
                <a:solidFill>
                  <a:schemeClr val="tx1"/>
                </a:solidFill>
                <a:latin typeface="Times New Roman" panose="02020603050405020304" pitchFamily="18" charset="0"/>
                <a:cs typeface="Times New Roman" panose="02020603050405020304" pitchFamily="18" charset="0"/>
              </a:rPr>
              <a:t>This system will have multilanguage support.</a:t>
            </a:r>
          </a:p>
          <a:p>
            <a:pPr marL="171450" indent="-171450" algn="just">
              <a:buFont typeface="Arial" panose="020B0604020202020204" pitchFamily="34" charset="0"/>
              <a:buChar char="•"/>
            </a:pPr>
            <a:r>
              <a:rPr lang="en-US" sz="900" i="0" u="none" strike="noStrike" cap="none" dirty="0">
                <a:solidFill>
                  <a:schemeClr val="tx1"/>
                </a:solidFill>
                <a:latin typeface="Times New Roman" panose="02020603050405020304" pitchFamily="18" charset="0"/>
                <a:cs typeface="Times New Roman" panose="02020603050405020304" pitchFamily="18" charset="0"/>
              </a:rPr>
              <a:t>It </a:t>
            </a:r>
            <a:r>
              <a:rPr lang="en-US" sz="900" dirty="0">
                <a:solidFill>
                  <a:schemeClr val="tx1"/>
                </a:solidFill>
                <a:latin typeface="Times New Roman" panose="02020603050405020304" pitchFamily="18" charset="0"/>
                <a:cs typeface="Times New Roman" panose="02020603050405020304" pitchFamily="18" charset="0"/>
              </a:rPr>
              <a:t>will also contain text to audio(speech recognition).</a:t>
            </a:r>
          </a:p>
          <a:p>
            <a:pPr marL="171450" indent="-171450" algn="just">
              <a:buFont typeface="Arial" panose="020B0604020202020204" pitchFamily="34" charset="0"/>
              <a:buChar char="•"/>
            </a:pPr>
            <a:r>
              <a:rPr lang="en-US" sz="900" i="0" u="none" strike="noStrike" cap="none" dirty="0">
                <a:solidFill>
                  <a:schemeClr val="tx1"/>
                </a:solidFill>
                <a:latin typeface="Times New Roman" panose="02020603050405020304" pitchFamily="18" charset="0"/>
                <a:cs typeface="Times New Roman" panose="02020603050405020304" pitchFamily="18" charset="0"/>
              </a:rPr>
              <a:t>Medical a</a:t>
            </a:r>
            <a:r>
              <a:rPr lang="en-US" sz="900" dirty="0">
                <a:solidFill>
                  <a:schemeClr val="tx1"/>
                </a:solidFill>
                <a:latin typeface="Times New Roman" panose="02020603050405020304" pitchFamily="18" charset="0"/>
                <a:cs typeface="Times New Roman" panose="02020603050405020304" pitchFamily="18" charset="0"/>
              </a:rPr>
              <a:t>bbreviation expansion and spell correction.</a:t>
            </a:r>
          </a:p>
          <a:p>
            <a:pPr marL="171450" indent="-171450" algn="just">
              <a:buFont typeface="Arial" panose="020B0604020202020204" pitchFamily="34" charset="0"/>
              <a:buChar char="•"/>
            </a:pPr>
            <a:r>
              <a:rPr lang="en-US" sz="900" i="0" u="none" strike="noStrike" cap="none" dirty="0">
                <a:solidFill>
                  <a:schemeClr val="tx1"/>
                </a:solidFill>
                <a:latin typeface="Times New Roman" panose="02020603050405020304" pitchFamily="18" charset="0"/>
                <a:cs typeface="Times New Roman" panose="02020603050405020304" pitchFamily="18" charset="0"/>
              </a:rPr>
              <a:t>Drugs prescription valida</a:t>
            </a:r>
            <a:r>
              <a:rPr lang="en-US" sz="900" dirty="0">
                <a:solidFill>
                  <a:schemeClr val="tx1"/>
                </a:solidFill>
                <a:latin typeface="Times New Roman" panose="02020603050405020304" pitchFamily="18" charset="0"/>
                <a:cs typeface="Times New Roman" panose="02020603050405020304" pitchFamily="18" charset="0"/>
              </a:rPr>
              <a:t>tion and interaction checker</a:t>
            </a:r>
          </a:p>
          <a:p>
            <a:pPr algn="just"/>
            <a:endParaRPr lang="en-US" sz="900" i="0" u="none" strike="noStrike" cap="none" dirty="0">
              <a:solidFill>
                <a:schemeClr val="tx1"/>
              </a:solidFill>
              <a:latin typeface="Times New Roman" panose="02020603050405020304" pitchFamily="18" charset="0"/>
              <a:cs typeface="Times New Roman" panose="02020603050405020304" pitchFamily="18" charset="0"/>
            </a:endParaRPr>
          </a:p>
          <a:p>
            <a:pPr algn="just"/>
            <a:endParaRPr lang="en-US" sz="300" i="0" u="none" strike="noStrike" cap="none" dirty="0">
              <a:solidFill>
                <a:schemeClr val="tx1"/>
              </a:solidFill>
              <a:latin typeface="Times New Roman" panose="02020603050405020304" pitchFamily="18" charset="0"/>
              <a:cs typeface="Times New Roman" panose="02020603050405020304" pitchFamily="18" charset="0"/>
            </a:endParaRPr>
          </a:p>
          <a:p>
            <a:pPr algn="just"/>
            <a:endParaRPr lang="en-US" sz="9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CAAEDB1-DAA6-A01B-A96A-BEC2F0BEA66D}"/>
              </a:ext>
            </a:extLst>
          </p:cNvPr>
          <p:cNvPicPr>
            <a:picLocks noChangeAspect="1"/>
          </p:cNvPicPr>
          <p:nvPr/>
        </p:nvPicPr>
        <p:blipFill>
          <a:blip r:embed="rId5"/>
          <a:stretch>
            <a:fillRect/>
          </a:stretch>
        </p:blipFill>
        <p:spPr>
          <a:xfrm>
            <a:off x="8340905" y="2227220"/>
            <a:ext cx="3863795" cy="30029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728</TotalTime>
  <Words>474</Words>
  <Application>Microsoft Office PowerPoint</Application>
  <PresentationFormat>Widescreen</PresentationFormat>
  <Paragraphs>47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Harshwardhan Chorghe</dc:creator>
  <cp:lastModifiedBy>Shruti Thorat</cp:lastModifiedBy>
  <cp:revision>19</cp:revision>
  <dcterms:modified xsi:type="dcterms:W3CDTF">2025-05-14T06:14:04Z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5487c9-99ed-4cbc-93a8-0e9b1796bde5_Enabled">
    <vt:lpwstr>true</vt:lpwstr>
  </property>
  <property fmtid="{D5CDD505-2E9C-101B-9397-08002B2CF9AE}" pid="3" name="MSIP_Label_e65487c9-99ed-4cbc-93a8-0e9b1796bde5_SetDate">
    <vt:lpwstr>2023-08-22T15:55:58Z</vt:lpwstr>
  </property>
  <property fmtid="{D5CDD505-2E9C-101B-9397-08002B2CF9AE}" pid="4" name="MSIP_Label_e65487c9-99ed-4cbc-93a8-0e9b1796bde5_Method">
    <vt:lpwstr>Standard</vt:lpwstr>
  </property>
  <property fmtid="{D5CDD505-2E9C-101B-9397-08002B2CF9AE}" pid="5" name="MSIP_Label_e65487c9-99ed-4cbc-93a8-0e9b1796bde5_Name">
    <vt:lpwstr>defa4170-0d19-0005-0004-bc88714345d2</vt:lpwstr>
  </property>
  <property fmtid="{D5CDD505-2E9C-101B-9397-08002B2CF9AE}" pid="6" name="MSIP_Label_e65487c9-99ed-4cbc-93a8-0e9b1796bde5_SiteId">
    <vt:lpwstr>03cb5f0c-1f82-4993-9621-36330f6309ec</vt:lpwstr>
  </property>
  <property fmtid="{D5CDD505-2E9C-101B-9397-08002B2CF9AE}" pid="7" name="MSIP_Label_e65487c9-99ed-4cbc-93a8-0e9b1796bde5_ActionId">
    <vt:lpwstr>a9f9e4d2-07a5-4c01-b96a-2377cca3dabb</vt:lpwstr>
  </property>
  <property fmtid="{D5CDD505-2E9C-101B-9397-08002B2CF9AE}" pid="8" name="MSIP_Label_e65487c9-99ed-4cbc-93a8-0e9b1796bde5_ContentBits">
    <vt:lpwstr>0</vt:lpwstr>
  </property>
</Properties>
</file>