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58" r:id="rId5"/>
    <p:sldId id="260" r:id="rId6"/>
    <p:sldId id="261" r:id="rId7"/>
    <p:sldId id="262" r:id="rId8"/>
    <p:sldId id="263" r:id="rId9"/>
    <p:sldId id="268" r:id="rId10"/>
    <p:sldId id="264" r:id="rId11"/>
    <p:sldId id="265" r:id="rId12"/>
    <p:sldId id="266" r:id="rId13"/>
    <p:sldId id="267" r:id="rId14"/>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2" clrIdx="0">
    <p:extLst>
      <p:ext uri="{19B8F6BF-5375-455C-9EA6-DF929625EA0E}">
        <p15:presenceInfo xmlns:p15="http://schemas.microsoft.com/office/powerpoint/2012/main" userId="f287260c2e7a941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946"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4-22T18:30:25.093" idx="1">
    <p:pos x="10" y="1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4-22T18:30:25.093" idx="1">
    <p:pos x="10" y="10"/>
    <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4-22T18:30:25.093" idx="1">
    <p:pos x="10" y="10"/>
    <p:text/>
    <p:extLst>
      <p:ext uri="{C676402C-5697-4E1C-873F-D02D1690AC5C}">
        <p15:threadingInfo xmlns:p15="http://schemas.microsoft.com/office/powerpoint/2012/main" timeZoneBias="-33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5-04-22T18:30:25.093" idx="1">
    <p:pos x="10" y="10"/>
    <p:text/>
    <p:extLst>
      <p:ext uri="{C676402C-5697-4E1C-873F-D02D1690AC5C}">
        <p15:threadingInfo xmlns:p15="http://schemas.microsoft.com/office/powerpoint/2012/main" timeZoneBias="-33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5-04-22T18:30:25.093" idx="1">
    <p:pos x="10" y="10"/>
    <p:text/>
    <p:extLst>
      <p:ext uri="{C676402C-5697-4E1C-873F-D02D1690AC5C}">
        <p15:threadingInfo xmlns:p15="http://schemas.microsoft.com/office/powerpoint/2012/main" timeZoneBias="-33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5-04-22T18:30:25.093" idx="1">
    <p:pos x="10" y="10"/>
    <p:text/>
    <p:extLst>
      <p:ext uri="{C676402C-5697-4E1C-873F-D02D1690AC5C}">
        <p15:threadingInfo xmlns:p15="http://schemas.microsoft.com/office/powerpoint/2012/main" timeZoneBias="-33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5-04-22T18:30:25.093" idx="1">
    <p:pos x="10" y="10"/>
    <p:text/>
    <p:extLst>
      <p:ext uri="{C676402C-5697-4E1C-873F-D02D1690AC5C}">
        <p15:threadingInfo xmlns:p15="http://schemas.microsoft.com/office/powerpoint/2012/main" timeZoneBias="-33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1BD9C0-2F4A-4431-81D1-ABD47055B1F6}" type="doc">
      <dgm:prSet loTypeId="urn:microsoft.com/office/officeart/2005/8/layout/bProcess3" loCatId="process" qsTypeId="urn:microsoft.com/office/officeart/2005/8/quickstyle/simple3" qsCatId="simple" csTypeId="urn:microsoft.com/office/officeart/2005/8/colors/accent1_2" csCatId="accent1" phldr="1"/>
      <dgm:spPr/>
      <dgm:t>
        <a:bodyPr/>
        <a:lstStyle/>
        <a:p>
          <a:endParaRPr lang="en-IN"/>
        </a:p>
      </dgm:t>
    </dgm:pt>
    <dgm:pt modelId="{A295993E-EB4E-4DE0-AB7D-6CDEF86FE192}">
      <dgm:prSet phldrT="[Text]" custT="1"/>
      <dgm:spPr/>
      <dgm:t>
        <a:bodyPr/>
        <a:lstStyle/>
        <a:p>
          <a:r>
            <a:rPr lang="en-IN" sz="1500" dirty="0">
              <a:latin typeface="Times New Roman" panose="02020603050405020304" pitchFamily="18" charset="0"/>
              <a:cs typeface="Times New Roman" panose="02020603050405020304" pitchFamily="18" charset="0"/>
            </a:rPr>
            <a:t>Pillow enhances the image for better OCR Accuracy.</a:t>
          </a:r>
        </a:p>
      </dgm:t>
    </dgm:pt>
    <dgm:pt modelId="{7C405782-76EA-4EFE-9D99-361691D4445D}" type="parTrans" cxnId="{8E7E179F-96D1-410E-9EE8-793FEB889A64}">
      <dgm:prSet/>
      <dgm:spPr/>
      <dgm:t>
        <a:bodyPr/>
        <a:lstStyle/>
        <a:p>
          <a:endParaRPr lang="en-IN"/>
        </a:p>
      </dgm:t>
    </dgm:pt>
    <dgm:pt modelId="{2D379675-3216-48A8-BEF4-4EFFF250A7E6}" type="sibTrans" cxnId="{8E7E179F-96D1-410E-9EE8-793FEB889A64}">
      <dgm:prSet/>
      <dgm:spPr/>
      <dgm:t>
        <a:bodyPr/>
        <a:lstStyle/>
        <a:p>
          <a:endParaRPr lang="en-IN"/>
        </a:p>
      </dgm:t>
    </dgm:pt>
    <dgm:pt modelId="{F34A35D7-196A-4CF2-A6D4-45288FFBCC0D}">
      <dgm:prSet phldrT="[Text]" custT="1"/>
      <dgm:spPr/>
      <dgm:t>
        <a:bodyPr/>
        <a:lstStyle/>
        <a:p>
          <a:r>
            <a:rPr lang="en-IN" sz="1500" dirty="0" err="1">
              <a:latin typeface="Times New Roman" panose="02020603050405020304" pitchFamily="18" charset="0"/>
              <a:cs typeface="Times New Roman" panose="02020603050405020304" pitchFamily="18" charset="0"/>
            </a:rPr>
            <a:t>Pytesseract</a:t>
          </a:r>
          <a:r>
            <a:rPr lang="en-IN" sz="1500" dirty="0">
              <a:latin typeface="Times New Roman" panose="02020603050405020304" pitchFamily="18" charset="0"/>
              <a:cs typeface="Times New Roman" panose="02020603050405020304" pitchFamily="18" charset="0"/>
            </a:rPr>
            <a:t> extracts text from the image using OCR.</a:t>
          </a:r>
        </a:p>
      </dgm:t>
    </dgm:pt>
    <dgm:pt modelId="{61356840-21A9-48DA-927D-C4FC35617009}" type="parTrans" cxnId="{97F23DC8-3042-459E-8496-42C35B89D2D0}">
      <dgm:prSet/>
      <dgm:spPr/>
      <dgm:t>
        <a:bodyPr/>
        <a:lstStyle/>
        <a:p>
          <a:endParaRPr lang="en-IN"/>
        </a:p>
      </dgm:t>
    </dgm:pt>
    <dgm:pt modelId="{77D321EB-FAC7-4B83-8019-AC5DD985706C}" type="sibTrans" cxnId="{97F23DC8-3042-459E-8496-42C35B89D2D0}">
      <dgm:prSet/>
      <dgm:spPr/>
      <dgm:t>
        <a:bodyPr/>
        <a:lstStyle/>
        <a:p>
          <a:endParaRPr lang="en-IN"/>
        </a:p>
      </dgm:t>
    </dgm:pt>
    <dgm:pt modelId="{8370A252-2FF2-43E5-B6B7-DA7FBA4CC76E}">
      <dgm:prSet phldrT="[Text]" custT="1"/>
      <dgm:spPr/>
      <dgm:t>
        <a:bodyPr/>
        <a:lstStyle/>
        <a:p>
          <a:r>
            <a:rPr lang="en-IN" sz="1500" dirty="0">
              <a:latin typeface="Times New Roman" panose="02020603050405020304" pitchFamily="18" charset="0"/>
              <a:cs typeface="Times New Roman" panose="02020603050405020304" pitchFamily="18" charset="0"/>
            </a:rPr>
            <a:t>Pandas </a:t>
          </a:r>
          <a:r>
            <a:rPr lang="en-IN" sz="1500" dirty="0" err="1">
              <a:latin typeface="Times New Roman" panose="02020603050405020304" pitchFamily="18" charset="0"/>
              <a:cs typeface="Times New Roman" panose="02020603050405020304" pitchFamily="18" charset="0"/>
            </a:rPr>
            <a:t>fromats</a:t>
          </a:r>
          <a:r>
            <a:rPr lang="en-IN" sz="1500" dirty="0">
              <a:latin typeface="Times New Roman" panose="02020603050405020304" pitchFamily="18" charset="0"/>
              <a:cs typeface="Times New Roman" panose="02020603050405020304" pitchFamily="18" charset="0"/>
            </a:rPr>
            <a:t> and cleans the extracted text into structured data.</a:t>
          </a:r>
        </a:p>
      </dgm:t>
    </dgm:pt>
    <dgm:pt modelId="{53130C22-0922-453E-8BEC-AD9C9898AB6A}" type="parTrans" cxnId="{54BAD0D4-A3DB-4A74-BBA1-0458AC5672A1}">
      <dgm:prSet/>
      <dgm:spPr/>
      <dgm:t>
        <a:bodyPr/>
        <a:lstStyle/>
        <a:p>
          <a:endParaRPr lang="en-IN"/>
        </a:p>
      </dgm:t>
    </dgm:pt>
    <dgm:pt modelId="{2EE55DA9-9A7B-4990-96B1-DE7794137608}" type="sibTrans" cxnId="{54BAD0D4-A3DB-4A74-BBA1-0458AC5672A1}">
      <dgm:prSet/>
      <dgm:spPr/>
      <dgm:t>
        <a:bodyPr/>
        <a:lstStyle/>
        <a:p>
          <a:endParaRPr lang="en-IN"/>
        </a:p>
      </dgm:t>
    </dgm:pt>
    <dgm:pt modelId="{6EE8D9FE-392E-4677-8359-77CBD4417526}">
      <dgm:prSet phldrT="[Text]" custT="1"/>
      <dgm:spPr/>
      <dgm:t>
        <a:bodyPr/>
        <a:lstStyle/>
        <a:p>
          <a:r>
            <a:rPr lang="en-IN" sz="1500" dirty="0">
              <a:latin typeface="Times New Roman" panose="02020603050405020304" pitchFamily="18" charset="0"/>
              <a:cs typeface="Times New Roman" panose="02020603050405020304" pitchFamily="18" charset="0"/>
            </a:rPr>
            <a:t>Clean data is displayed, with optional drug info fetched  via web scrapping.</a:t>
          </a:r>
        </a:p>
      </dgm:t>
    </dgm:pt>
    <dgm:pt modelId="{B5B76C30-AB4C-4C5B-BFFB-C01EF7426BFF}" type="parTrans" cxnId="{69D92CF1-40E8-46AB-8667-96E41AC5DB6F}">
      <dgm:prSet/>
      <dgm:spPr/>
      <dgm:t>
        <a:bodyPr/>
        <a:lstStyle/>
        <a:p>
          <a:endParaRPr lang="en-IN"/>
        </a:p>
      </dgm:t>
    </dgm:pt>
    <dgm:pt modelId="{050D4413-5A10-46D1-B9C3-003092BB8CAB}" type="sibTrans" cxnId="{69D92CF1-40E8-46AB-8667-96E41AC5DB6F}">
      <dgm:prSet/>
      <dgm:spPr/>
      <dgm:t>
        <a:bodyPr/>
        <a:lstStyle/>
        <a:p>
          <a:endParaRPr lang="en-IN"/>
        </a:p>
      </dgm:t>
    </dgm:pt>
    <dgm:pt modelId="{19AAEB2A-82A4-4398-A903-2FB119EF880C}">
      <dgm:prSet phldrT="[Text]" custT="1"/>
      <dgm:spPr/>
      <dgm:t>
        <a:bodyPr/>
        <a:lstStyle/>
        <a:p>
          <a:br>
            <a:rPr lang="en-IN" sz="1500" dirty="0"/>
          </a:br>
          <a:r>
            <a:rPr lang="en-IN" sz="1500" dirty="0">
              <a:latin typeface="Times New Roman" panose="02020603050405020304" pitchFamily="18" charset="0"/>
              <a:cs typeface="Times New Roman" panose="02020603050405020304" pitchFamily="18" charset="0"/>
            </a:rPr>
            <a:t>User uploads a handwritten prescription image through the Flask interface.</a:t>
          </a:r>
        </a:p>
        <a:p>
          <a:endParaRPr lang="en-IN" sz="1500" dirty="0"/>
        </a:p>
      </dgm:t>
    </dgm:pt>
    <dgm:pt modelId="{F034E756-7018-4430-983B-F0412303EC23}" type="sibTrans" cxnId="{4FB759F8-1A02-4601-9E16-54AB94553BAF}">
      <dgm:prSet/>
      <dgm:spPr/>
      <dgm:t>
        <a:bodyPr/>
        <a:lstStyle/>
        <a:p>
          <a:endParaRPr lang="en-IN"/>
        </a:p>
      </dgm:t>
    </dgm:pt>
    <dgm:pt modelId="{304C9AA4-93CA-4319-AF68-B220C118B838}" type="parTrans" cxnId="{4FB759F8-1A02-4601-9E16-54AB94553BAF}">
      <dgm:prSet/>
      <dgm:spPr/>
      <dgm:t>
        <a:bodyPr/>
        <a:lstStyle/>
        <a:p>
          <a:endParaRPr lang="en-IN"/>
        </a:p>
      </dgm:t>
    </dgm:pt>
    <dgm:pt modelId="{624C841A-2FDC-41A1-92D9-E114F19ACB9E}" type="pres">
      <dgm:prSet presAssocID="{C11BD9C0-2F4A-4431-81D1-ABD47055B1F6}" presName="Name0" presStyleCnt="0">
        <dgm:presLayoutVars>
          <dgm:dir/>
          <dgm:resizeHandles val="exact"/>
        </dgm:presLayoutVars>
      </dgm:prSet>
      <dgm:spPr/>
    </dgm:pt>
    <dgm:pt modelId="{7B835223-32ED-470A-A8E5-3FC534483E17}" type="pres">
      <dgm:prSet presAssocID="{19AAEB2A-82A4-4398-A903-2FB119EF880C}" presName="node" presStyleLbl="node1" presStyleIdx="0" presStyleCnt="5" custLinFactNeighborX="-266" custLinFactNeighborY="768">
        <dgm:presLayoutVars>
          <dgm:bulletEnabled val="1"/>
        </dgm:presLayoutVars>
      </dgm:prSet>
      <dgm:spPr/>
    </dgm:pt>
    <dgm:pt modelId="{30E0CA2E-8359-4648-8632-2AAB44F1043F}" type="pres">
      <dgm:prSet presAssocID="{F034E756-7018-4430-983B-F0412303EC23}" presName="sibTrans" presStyleLbl="sibTrans1D1" presStyleIdx="0" presStyleCnt="4"/>
      <dgm:spPr/>
    </dgm:pt>
    <dgm:pt modelId="{B2F129B1-2160-44E0-B582-FBC5E3434482}" type="pres">
      <dgm:prSet presAssocID="{F034E756-7018-4430-983B-F0412303EC23}" presName="connectorText" presStyleLbl="sibTrans1D1" presStyleIdx="0" presStyleCnt="4"/>
      <dgm:spPr/>
    </dgm:pt>
    <dgm:pt modelId="{A6E839C4-DB89-4F08-95A6-94CCA56895BF}" type="pres">
      <dgm:prSet presAssocID="{A295993E-EB4E-4DE0-AB7D-6CDEF86FE192}" presName="node" presStyleLbl="node1" presStyleIdx="1" presStyleCnt="5" custLinFactNeighborX="0" custLinFactNeighborY="653">
        <dgm:presLayoutVars>
          <dgm:bulletEnabled val="1"/>
        </dgm:presLayoutVars>
      </dgm:prSet>
      <dgm:spPr/>
    </dgm:pt>
    <dgm:pt modelId="{1EAD40B4-0F40-4012-8586-751F9F8DBCF6}" type="pres">
      <dgm:prSet presAssocID="{2D379675-3216-48A8-BEF4-4EFFF250A7E6}" presName="sibTrans" presStyleLbl="sibTrans1D1" presStyleIdx="1" presStyleCnt="4"/>
      <dgm:spPr/>
    </dgm:pt>
    <dgm:pt modelId="{DCE30D83-8BA9-48F9-8F7A-D36F2E4E2DCF}" type="pres">
      <dgm:prSet presAssocID="{2D379675-3216-48A8-BEF4-4EFFF250A7E6}" presName="connectorText" presStyleLbl="sibTrans1D1" presStyleIdx="1" presStyleCnt="4"/>
      <dgm:spPr/>
    </dgm:pt>
    <dgm:pt modelId="{2CEE7CAA-A271-45AF-83D1-0AF896A3C561}" type="pres">
      <dgm:prSet presAssocID="{F34A35D7-196A-4CF2-A6D4-45288FFBCC0D}" presName="node" presStyleLbl="node1" presStyleIdx="2" presStyleCnt="5">
        <dgm:presLayoutVars>
          <dgm:bulletEnabled val="1"/>
        </dgm:presLayoutVars>
      </dgm:prSet>
      <dgm:spPr/>
    </dgm:pt>
    <dgm:pt modelId="{4273BB7C-E6F1-44DE-BD22-90B7E13CB01D}" type="pres">
      <dgm:prSet presAssocID="{77D321EB-FAC7-4B83-8019-AC5DD985706C}" presName="sibTrans" presStyleLbl="sibTrans1D1" presStyleIdx="2" presStyleCnt="4"/>
      <dgm:spPr/>
    </dgm:pt>
    <dgm:pt modelId="{97918F8F-17C8-42E0-82BF-CD270AF4E266}" type="pres">
      <dgm:prSet presAssocID="{77D321EB-FAC7-4B83-8019-AC5DD985706C}" presName="connectorText" presStyleLbl="sibTrans1D1" presStyleIdx="2" presStyleCnt="4"/>
      <dgm:spPr/>
    </dgm:pt>
    <dgm:pt modelId="{5DEA9E12-88AF-48FB-886C-7BB2AB3A5F77}" type="pres">
      <dgm:prSet presAssocID="{8370A252-2FF2-43E5-B6B7-DA7FBA4CC76E}" presName="node" presStyleLbl="node1" presStyleIdx="3" presStyleCnt="5">
        <dgm:presLayoutVars>
          <dgm:bulletEnabled val="1"/>
        </dgm:presLayoutVars>
      </dgm:prSet>
      <dgm:spPr/>
    </dgm:pt>
    <dgm:pt modelId="{6A20905A-0E29-47C1-A3B4-8A6EB110DCE7}" type="pres">
      <dgm:prSet presAssocID="{2EE55DA9-9A7B-4990-96B1-DE7794137608}" presName="sibTrans" presStyleLbl="sibTrans1D1" presStyleIdx="3" presStyleCnt="4"/>
      <dgm:spPr/>
    </dgm:pt>
    <dgm:pt modelId="{740A4437-8927-499D-8270-634C2E1EEB5B}" type="pres">
      <dgm:prSet presAssocID="{2EE55DA9-9A7B-4990-96B1-DE7794137608}" presName="connectorText" presStyleLbl="sibTrans1D1" presStyleIdx="3" presStyleCnt="4"/>
      <dgm:spPr/>
    </dgm:pt>
    <dgm:pt modelId="{06ED310F-3FD3-41CF-BEA5-B168D8531B7A}" type="pres">
      <dgm:prSet presAssocID="{6EE8D9FE-392E-4677-8359-77CBD4417526}" presName="node" presStyleLbl="node1" presStyleIdx="4" presStyleCnt="5">
        <dgm:presLayoutVars>
          <dgm:bulletEnabled val="1"/>
        </dgm:presLayoutVars>
      </dgm:prSet>
      <dgm:spPr/>
    </dgm:pt>
  </dgm:ptLst>
  <dgm:cxnLst>
    <dgm:cxn modelId="{D4FD0504-5EA1-4F4C-9DDE-0961972F6C0E}" type="presOf" srcId="{6EE8D9FE-392E-4677-8359-77CBD4417526}" destId="{06ED310F-3FD3-41CF-BEA5-B168D8531B7A}" srcOrd="0" destOrd="0" presId="urn:microsoft.com/office/officeart/2005/8/layout/bProcess3"/>
    <dgm:cxn modelId="{DF11BA15-B3C1-4B57-99EF-188C77BE63B0}" type="presOf" srcId="{C11BD9C0-2F4A-4431-81D1-ABD47055B1F6}" destId="{624C841A-2FDC-41A1-92D9-E114F19ACB9E}" srcOrd="0" destOrd="0" presId="urn:microsoft.com/office/officeart/2005/8/layout/bProcess3"/>
    <dgm:cxn modelId="{14889C40-6065-468B-87E4-BCA768E38742}" type="presOf" srcId="{2D379675-3216-48A8-BEF4-4EFFF250A7E6}" destId="{DCE30D83-8BA9-48F9-8F7A-D36F2E4E2DCF}" srcOrd="1" destOrd="0" presId="urn:microsoft.com/office/officeart/2005/8/layout/bProcess3"/>
    <dgm:cxn modelId="{CE13134D-2AD2-491C-ADF9-239AB5093A07}" type="presOf" srcId="{77D321EB-FAC7-4B83-8019-AC5DD985706C}" destId="{4273BB7C-E6F1-44DE-BD22-90B7E13CB01D}" srcOrd="0" destOrd="0" presId="urn:microsoft.com/office/officeart/2005/8/layout/bProcess3"/>
    <dgm:cxn modelId="{D13B6255-38F8-400F-BC59-38473FC56F25}" type="presOf" srcId="{2EE55DA9-9A7B-4990-96B1-DE7794137608}" destId="{740A4437-8927-499D-8270-634C2E1EEB5B}" srcOrd="1" destOrd="0" presId="urn:microsoft.com/office/officeart/2005/8/layout/bProcess3"/>
    <dgm:cxn modelId="{4632BB58-0D46-4C6D-A0E3-7A07BAAA3E90}" type="presOf" srcId="{8370A252-2FF2-43E5-B6B7-DA7FBA4CC76E}" destId="{5DEA9E12-88AF-48FB-886C-7BB2AB3A5F77}" srcOrd="0" destOrd="0" presId="urn:microsoft.com/office/officeart/2005/8/layout/bProcess3"/>
    <dgm:cxn modelId="{E955587C-B05C-4591-8CE4-F6E79B3517D7}" type="presOf" srcId="{19AAEB2A-82A4-4398-A903-2FB119EF880C}" destId="{7B835223-32ED-470A-A8E5-3FC534483E17}" srcOrd="0" destOrd="0" presId="urn:microsoft.com/office/officeart/2005/8/layout/bProcess3"/>
    <dgm:cxn modelId="{9540A58D-0D37-4087-A582-1541DB03DCD3}" type="presOf" srcId="{F34A35D7-196A-4CF2-A6D4-45288FFBCC0D}" destId="{2CEE7CAA-A271-45AF-83D1-0AF896A3C561}" srcOrd="0" destOrd="0" presId="urn:microsoft.com/office/officeart/2005/8/layout/bProcess3"/>
    <dgm:cxn modelId="{1D76E093-6514-4BF0-814B-0DAAB172E813}" type="presOf" srcId="{F034E756-7018-4430-983B-F0412303EC23}" destId="{B2F129B1-2160-44E0-B582-FBC5E3434482}" srcOrd="1" destOrd="0" presId="urn:microsoft.com/office/officeart/2005/8/layout/bProcess3"/>
    <dgm:cxn modelId="{8E7E179F-96D1-410E-9EE8-793FEB889A64}" srcId="{C11BD9C0-2F4A-4431-81D1-ABD47055B1F6}" destId="{A295993E-EB4E-4DE0-AB7D-6CDEF86FE192}" srcOrd="1" destOrd="0" parTransId="{7C405782-76EA-4EFE-9D99-361691D4445D}" sibTransId="{2D379675-3216-48A8-BEF4-4EFFF250A7E6}"/>
    <dgm:cxn modelId="{7031A09F-0600-4A2F-A0F7-857C32C0AFE4}" type="presOf" srcId="{2D379675-3216-48A8-BEF4-4EFFF250A7E6}" destId="{1EAD40B4-0F40-4012-8586-751F9F8DBCF6}" srcOrd="0" destOrd="0" presId="urn:microsoft.com/office/officeart/2005/8/layout/bProcess3"/>
    <dgm:cxn modelId="{612FAFA2-7A42-4178-ABDB-6398FAF140FC}" type="presOf" srcId="{A295993E-EB4E-4DE0-AB7D-6CDEF86FE192}" destId="{A6E839C4-DB89-4F08-95A6-94CCA56895BF}" srcOrd="0" destOrd="0" presId="urn:microsoft.com/office/officeart/2005/8/layout/bProcess3"/>
    <dgm:cxn modelId="{8FE945BF-5227-49B0-A34A-ECAE77088F7F}" type="presOf" srcId="{F034E756-7018-4430-983B-F0412303EC23}" destId="{30E0CA2E-8359-4648-8632-2AAB44F1043F}" srcOrd="0" destOrd="0" presId="urn:microsoft.com/office/officeart/2005/8/layout/bProcess3"/>
    <dgm:cxn modelId="{28B1B8C3-54E1-47B2-8A5C-86883FBF6062}" type="presOf" srcId="{77D321EB-FAC7-4B83-8019-AC5DD985706C}" destId="{97918F8F-17C8-42E0-82BF-CD270AF4E266}" srcOrd="1" destOrd="0" presId="urn:microsoft.com/office/officeart/2005/8/layout/bProcess3"/>
    <dgm:cxn modelId="{97F23DC8-3042-459E-8496-42C35B89D2D0}" srcId="{C11BD9C0-2F4A-4431-81D1-ABD47055B1F6}" destId="{F34A35D7-196A-4CF2-A6D4-45288FFBCC0D}" srcOrd="2" destOrd="0" parTransId="{61356840-21A9-48DA-927D-C4FC35617009}" sibTransId="{77D321EB-FAC7-4B83-8019-AC5DD985706C}"/>
    <dgm:cxn modelId="{54BAD0D4-A3DB-4A74-BBA1-0458AC5672A1}" srcId="{C11BD9C0-2F4A-4431-81D1-ABD47055B1F6}" destId="{8370A252-2FF2-43E5-B6B7-DA7FBA4CC76E}" srcOrd="3" destOrd="0" parTransId="{53130C22-0922-453E-8BEC-AD9C9898AB6A}" sibTransId="{2EE55DA9-9A7B-4990-96B1-DE7794137608}"/>
    <dgm:cxn modelId="{69D92CF1-40E8-46AB-8667-96E41AC5DB6F}" srcId="{C11BD9C0-2F4A-4431-81D1-ABD47055B1F6}" destId="{6EE8D9FE-392E-4677-8359-77CBD4417526}" srcOrd="4" destOrd="0" parTransId="{B5B76C30-AB4C-4C5B-BFFB-C01EF7426BFF}" sibTransId="{050D4413-5A10-46D1-B9C3-003092BB8CAB}"/>
    <dgm:cxn modelId="{1FFA75F7-AD7A-4634-9E4C-28473528332E}" type="presOf" srcId="{2EE55DA9-9A7B-4990-96B1-DE7794137608}" destId="{6A20905A-0E29-47C1-A3B4-8A6EB110DCE7}" srcOrd="0" destOrd="0" presId="urn:microsoft.com/office/officeart/2005/8/layout/bProcess3"/>
    <dgm:cxn modelId="{4FB759F8-1A02-4601-9E16-54AB94553BAF}" srcId="{C11BD9C0-2F4A-4431-81D1-ABD47055B1F6}" destId="{19AAEB2A-82A4-4398-A903-2FB119EF880C}" srcOrd="0" destOrd="0" parTransId="{304C9AA4-93CA-4319-AF68-B220C118B838}" sibTransId="{F034E756-7018-4430-983B-F0412303EC23}"/>
    <dgm:cxn modelId="{A3A50FB6-58AF-481F-B6EB-87F0B621B4CF}" type="presParOf" srcId="{624C841A-2FDC-41A1-92D9-E114F19ACB9E}" destId="{7B835223-32ED-470A-A8E5-3FC534483E17}" srcOrd="0" destOrd="0" presId="urn:microsoft.com/office/officeart/2005/8/layout/bProcess3"/>
    <dgm:cxn modelId="{A3366377-4AE4-4245-B79D-D6E55B0F3D22}" type="presParOf" srcId="{624C841A-2FDC-41A1-92D9-E114F19ACB9E}" destId="{30E0CA2E-8359-4648-8632-2AAB44F1043F}" srcOrd="1" destOrd="0" presId="urn:microsoft.com/office/officeart/2005/8/layout/bProcess3"/>
    <dgm:cxn modelId="{62245E6D-D2B5-4A06-A7E5-9E45D54527CA}" type="presParOf" srcId="{30E0CA2E-8359-4648-8632-2AAB44F1043F}" destId="{B2F129B1-2160-44E0-B582-FBC5E3434482}" srcOrd="0" destOrd="0" presId="urn:microsoft.com/office/officeart/2005/8/layout/bProcess3"/>
    <dgm:cxn modelId="{7D943440-B062-4862-86A5-E2862EBF6CE2}" type="presParOf" srcId="{624C841A-2FDC-41A1-92D9-E114F19ACB9E}" destId="{A6E839C4-DB89-4F08-95A6-94CCA56895BF}" srcOrd="2" destOrd="0" presId="urn:microsoft.com/office/officeart/2005/8/layout/bProcess3"/>
    <dgm:cxn modelId="{DCB292BE-2633-43F9-8C63-8025E6C9EA40}" type="presParOf" srcId="{624C841A-2FDC-41A1-92D9-E114F19ACB9E}" destId="{1EAD40B4-0F40-4012-8586-751F9F8DBCF6}" srcOrd="3" destOrd="0" presId="urn:microsoft.com/office/officeart/2005/8/layout/bProcess3"/>
    <dgm:cxn modelId="{2A2B1E54-C4FD-4835-8843-A528579CE7C6}" type="presParOf" srcId="{1EAD40B4-0F40-4012-8586-751F9F8DBCF6}" destId="{DCE30D83-8BA9-48F9-8F7A-D36F2E4E2DCF}" srcOrd="0" destOrd="0" presId="urn:microsoft.com/office/officeart/2005/8/layout/bProcess3"/>
    <dgm:cxn modelId="{D9FA750D-C341-4461-94B7-3EB938E4A57E}" type="presParOf" srcId="{624C841A-2FDC-41A1-92D9-E114F19ACB9E}" destId="{2CEE7CAA-A271-45AF-83D1-0AF896A3C561}" srcOrd="4" destOrd="0" presId="urn:microsoft.com/office/officeart/2005/8/layout/bProcess3"/>
    <dgm:cxn modelId="{1B442E5A-EB58-4618-B759-CD7AD72ED299}" type="presParOf" srcId="{624C841A-2FDC-41A1-92D9-E114F19ACB9E}" destId="{4273BB7C-E6F1-44DE-BD22-90B7E13CB01D}" srcOrd="5" destOrd="0" presId="urn:microsoft.com/office/officeart/2005/8/layout/bProcess3"/>
    <dgm:cxn modelId="{42EC3EF9-AF70-4582-A9C3-796361DC7D96}" type="presParOf" srcId="{4273BB7C-E6F1-44DE-BD22-90B7E13CB01D}" destId="{97918F8F-17C8-42E0-82BF-CD270AF4E266}" srcOrd="0" destOrd="0" presId="urn:microsoft.com/office/officeart/2005/8/layout/bProcess3"/>
    <dgm:cxn modelId="{E2AB5997-46D8-44D6-8E75-F2B97CC4F918}" type="presParOf" srcId="{624C841A-2FDC-41A1-92D9-E114F19ACB9E}" destId="{5DEA9E12-88AF-48FB-886C-7BB2AB3A5F77}" srcOrd="6" destOrd="0" presId="urn:microsoft.com/office/officeart/2005/8/layout/bProcess3"/>
    <dgm:cxn modelId="{7F35B8B2-0169-4AB2-8BCC-BE78812D4073}" type="presParOf" srcId="{624C841A-2FDC-41A1-92D9-E114F19ACB9E}" destId="{6A20905A-0E29-47C1-A3B4-8A6EB110DCE7}" srcOrd="7" destOrd="0" presId="urn:microsoft.com/office/officeart/2005/8/layout/bProcess3"/>
    <dgm:cxn modelId="{37039568-B419-47CD-A3E2-B65971CD7ED6}" type="presParOf" srcId="{6A20905A-0E29-47C1-A3B4-8A6EB110DCE7}" destId="{740A4437-8927-499D-8270-634C2E1EEB5B}" srcOrd="0" destOrd="0" presId="urn:microsoft.com/office/officeart/2005/8/layout/bProcess3"/>
    <dgm:cxn modelId="{69A748E4-984D-4730-932E-0E9962B056DF}" type="presParOf" srcId="{624C841A-2FDC-41A1-92D9-E114F19ACB9E}" destId="{06ED310F-3FD3-41CF-BEA5-B168D8531B7A}" srcOrd="8"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E0CA2E-8359-4648-8632-2AAB44F1043F}">
      <dsp:nvSpPr>
        <dsp:cNvPr id="0" name=""/>
        <dsp:cNvSpPr/>
      </dsp:nvSpPr>
      <dsp:spPr>
        <a:xfrm>
          <a:off x="2198701" y="1299119"/>
          <a:ext cx="480504" cy="91440"/>
        </a:xfrm>
        <a:custGeom>
          <a:avLst/>
          <a:gdLst/>
          <a:ahLst/>
          <a:cxnLst/>
          <a:rect l="0" t="0" r="0" b="0"/>
          <a:pathLst>
            <a:path>
              <a:moveTo>
                <a:pt x="0" y="47235"/>
              </a:moveTo>
              <a:lnTo>
                <a:pt x="257352" y="47235"/>
              </a:lnTo>
              <a:lnTo>
                <a:pt x="257352" y="45720"/>
              </a:lnTo>
              <a:lnTo>
                <a:pt x="480504"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426175" y="1342311"/>
        <a:ext cx="25555" cy="5057"/>
      </dsp:txXfrm>
    </dsp:sp>
    <dsp:sp modelId="{7B835223-32ED-470A-A8E5-3FC534483E17}">
      <dsp:nvSpPr>
        <dsp:cNvPr id="0" name=""/>
        <dsp:cNvSpPr/>
      </dsp:nvSpPr>
      <dsp:spPr>
        <a:xfrm>
          <a:off x="3713" y="687319"/>
          <a:ext cx="2196788" cy="1318072"/>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br>
            <a:rPr lang="en-IN" sz="1500" kern="1200" dirty="0"/>
          </a:br>
          <a:r>
            <a:rPr lang="en-IN" sz="1500" kern="1200" dirty="0">
              <a:latin typeface="Times New Roman" panose="02020603050405020304" pitchFamily="18" charset="0"/>
              <a:cs typeface="Times New Roman" panose="02020603050405020304" pitchFamily="18" charset="0"/>
            </a:rPr>
            <a:t>User uploads a handwritten prescription image through the Flask interface.</a:t>
          </a:r>
        </a:p>
        <a:p>
          <a:pPr marL="0" lvl="0" indent="0" algn="ctr" defTabSz="666750">
            <a:lnSpc>
              <a:spcPct val="90000"/>
            </a:lnSpc>
            <a:spcBef>
              <a:spcPct val="0"/>
            </a:spcBef>
            <a:spcAft>
              <a:spcPct val="35000"/>
            </a:spcAft>
            <a:buNone/>
          </a:pPr>
          <a:endParaRPr lang="en-IN" sz="1500" kern="1200" dirty="0"/>
        </a:p>
      </dsp:txBody>
      <dsp:txXfrm>
        <a:off x="3713" y="687319"/>
        <a:ext cx="2196788" cy="1318072"/>
      </dsp:txXfrm>
    </dsp:sp>
    <dsp:sp modelId="{1EAD40B4-0F40-4012-8586-751F9F8DBCF6}">
      <dsp:nvSpPr>
        <dsp:cNvPr id="0" name=""/>
        <dsp:cNvSpPr/>
      </dsp:nvSpPr>
      <dsp:spPr>
        <a:xfrm>
          <a:off x="4906594" y="1290512"/>
          <a:ext cx="474661" cy="91440"/>
        </a:xfrm>
        <a:custGeom>
          <a:avLst/>
          <a:gdLst/>
          <a:ahLst/>
          <a:cxnLst/>
          <a:rect l="0" t="0" r="0" b="0"/>
          <a:pathLst>
            <a:path>
              <a:moveTo>
                <a:pt x="0" y="54327"/>
              </a:moveTo>
              <a:lnTo>
                <a:pt x="254430" y="54327"/>
              </a:lnTo>
              <a:lnTo>
                <a:pt x="254430" y="45720"/>
              </a:lnTo>
              <a:lnTo>
                <a:pt x="474661"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5131291" y="1333704"/>
        <a:ext cx="25266" cy="5057"/>
      </dsp:txXfrm>
    </dsp:sp>
    <dsp:sp modelId="{A6E839C4-DB89-4F08-95A6-94CCA56895BF}">
      <dsp:nvSpPr>
        <dsp:cNvPr id="0" name=""/>
        <dsp:cNvSpPr/>
      </dsp:nvSpPr>
      <dsp:spPr>
        <a:xfrm>
          <a:off x="2711605" y="685803"/>
          <a:ext cx="2196788" cy="1318072"/>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Pillow enhances the image for better OCR Accuracy.</a:t>
          </a:r>
        </a:p>
      </dsp:txBody>
      <dsp:txXfrm>
        <a:off x="2711605" y="685803"/>
        <a:ext cx="2196788" cy="1318072"/>
      </dsp:txXfrm>
    </dsp:sp>
    <dsp:sp modelId="{4273BB7C-E6F1-44DE-BD22-90B7E13CB01D}">
      <dsp:nvSpPr>
        <dsp:cNvPr id="0" name=""/>
        <dsp:cNvSpPr/>
      </dsp:nvSpPr>
      <dsp:spPr>
        <a:xfrm>
          <a:off x="1107950" y="1993469"/>
          <a:ext cx="5404098" cy="474661"/>
        </a:xfrm>
        <a:custGeom>
          <a:avLst/>
          <a:gdLst/>
          <a:ahLst/>
          <a:cxnLst/>
          <a:rect l="0" t="0" r="0" b="0"/>
          <a:pathLst>
            <a:path>
              <a:moveTo>
                <a:pt x="5404098" y="0"/>
              </a:moveTo>
              <a:lnTo>
                <a:pt x="5404098" y="254430"/>
              </a:lnTo>
              <a:lnTo>
                <a:pt x="0" y="254430"/>
              </a:lnTo>
              <a:lnTo>
                <a:pt x="0" y="474661"/>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674308" y="2228271"/>
        <a:ext cx="271383" cy="5057"/>
      </dsp:txXfrm>
    </dsp:sp>
    <dsp:sp modelId="{2CEE7CAA-A271-45AF-83D1-0AF896A3C561}">
      <dsp:nvSpPr>
        <dsp:cNvPr id="0" name=""/>
        <dsp:cNvSpPr/>
      </dsp:nvSpPr>
      <dsp:spPr>
        <a:xfrm>
          <a:off x="5413655" y="677196"/>
          <a:ext cx="2196788" cy="1318072"/>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dirty="0" err="1">
              <a:latin typeface="Times New Roman" panose="02020603050405020304" pitchFamily="18" charset="0"/>
              <a:cs typeface="Times New Roman" panose="02020603050405020304" pitchFamily="18" charset="0"/>
            </a:rPr>
            <a:t>Pytesseract</a:t>
          </a:r>
          <a:r>
            <a:rPr lang="en-IN" sz="1500" kern="1200" dirty="0">
              <a:latin typeface="Times New Roman" panose="02020603050405020304" pitchFamily="18" charset="0"/>
              <a:cs typeface="Times New Roman" panose="02020603050405020304" pitchFamily="18" charset="0"/>
            </a:rPr>
            <a:t> extracts text from the image using OCR.</a:t>
          </a:r>
        </a:p>
      </dsp:txBody>
      <dsp:txXfrm>
        <a:off x="5413655" y="677196"/>
        <a:ext cx="2196788" cy="1318072"/>
      </dsp:txXfrm>
    </dsp:sp>
    <dsp:sp modelId="{6A20905A-0E29-47C1-A3B4-8A6EB110DCE7}">
      <dsp:nvSpPr>
        <dsp:cNvPr id="0" name=""/>
        <dsp:cNvSpPr/>
      </dsp:nvSpPr>
      <dsp:spPr>
        <a:xfrm>
          <a:off x="2204544" y="3113847"/>
          <a:ext cx="474661" cy="91440"/>
        </a:xfrm>
        <a:custGeom>
          <a:avLst/>
          <a:gdLst/>
          <a:ahLst/>
          <a:cxnLst/>
          <a:rect l="0" t="0" r="0" b="0"/>
          <a:pathLst>
            <a:path>
              <a:moveTo>
                <a:pt x="0" y="45720"/>
              </a:moveTo>
              <a:lnTo>
                <a:pt x="474661"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429243" y="3157038"/>
        <a:ext cx="25263" cy="5057"/>
      </dsp:txXfrm>
    </dsp:sp>
    <dsp:sp modelId="{5DEA9E12-88AF-48FB-886C-7BB2AB3A5F77}">
      <dsp:nvSpPr>
        <dsp:cNvPr id="0" name=""/>
        <dsp:cNvSpPr/>
      </dsp:nvSpPr>
      <dsp:spPr>
        <a:xfrm>
          <a:off x="9556" y="2500530"/>
          <a:ext cx="2196788" cy="1318072"/>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Pandas </a:t>
          </a:r>
          <a:r>
            <a:rPr lang="en-IN" sz="1500" kern="1200" dirty="0" err="1">
              <a:latin typeface="Times New Roman" panose="02020603050405020304" pitchFamily="18" charset="0"/>
              <a:cs typeface="Times New Roman" panose="02020603050405020304" pitchFamily="18" charset="0"/>
            </a:rPr>
            <a:t>fromats</a:t>
          </a:r>
          <a:r>
            <a:rPr lang="en-IN" sz="1500" kern="1200" dirty="0">
              <a:latin typeface="Times New Roman" panose="02020603050405020304" pitchFamily="18" charset="0"/>
              <a:cs typeface="Times New Roman" panose="02020603050405020304" pitchFamily="18" charset="0"/>
            </a:rPr>
            <a:t> and cleans the extracted text into structured data.</a:t>
          </a:r>
        </a:p>
      </dsp:txBody>
      <dsp:txXfrm>
        <a:off x="9556" y="2500530"/>
        <a:ext cx="2196788" cy="1318072"/>
      </dsp:txXfrm>
    </dsp:sp>
    <dsp:sp modelId="{06ED310F-3FD3-41CF-BEA5-B168D8531B7A}">
      <dsp:nvSpPr>
        <dsp:cNvPr id="0" name=""/>
        <dsp:cNvSpPr/>
      </dsp:nvSpPr>
      <dsp:spPr>
        <a:xfrm>
          <a:off x="2711605" y="2500530"/>
          <a:ext cx="2196788" cy="1318072"/>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Clean data is displayed, with optional drug info fetched  via web scrapping.</a:t>
          </a:r>
        </a:p>
      </dsp:txBody>
      <dsp:txXfrm>
        <a:off x="2711605" y="2500530"/>
        <a:ext cx="2196788" cy="1318072"/>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2800" b="1" i="0">
                <a:solidFill>
                  <a:srgbClr val="C00000"/>
                </a:solidFill>
                <a:latin typeface="Times New Roman"/>
                <a:cs typeface="Times New Roman"/>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200" b="1" i="0">
                <a:solidFill>
                  <a:srgbClr val="006FC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4/22/2025</a:t>
            </a:fld>
            <a:endParaRPr lang="en-US"/>
          </a:p>
        </p:txBody>
      </p:sp>
      <p:sp>
        <p:nvSpPr>
          <p:cNvPr id="6" name="Holder 6"/>
          <p:cNvSpPr>
            <a:spLocks noGrp="1"/>
          </p:cNvSpPr>
          <p:nvPr>
            <p:ph type="sldNum" sz="quarter" idx="7"/>
          </p:nvPr>
        </p:nvSpPr>
        <p:spPr/>
        <p:txBody>
          <a:bodyPr lIns="0" tIns="0" rIns="0" bIns="0"/>
          <a:lstStyle>
            <a:lvl1pPr>
              <a:defRPr sz="1800" b="1" i="1">
                <a:solidFill>
                  <a:srgbClr val="C00000"/>
                </a:solidFill>
                <a:latin typeface="Times New Roman"/>
                <a:cs typeface="Times New Roman"/>
              </a:defRPr>
            </a:lvl1pPr>
          </a:lstStyle>
          <a:p>
            <a:pPr marL="12700">
              <a:lnSpc>
                <a:spcPts val="1980"/>
              </a:lnSpc>
            </a:pPr>
            <a:r>
              <a:rPr dirty="0"/>
              <a:t>Department</a:t>
            </a:r>
            <a:r>
              <a:rPr spc="-35" dirty="0"/>
              <a:t> </a:t>
            </a:r>
            <a:r>
              <a:rPr dirty="0"/>
              <a:t>of</a:t>
            </a:r>
            <a:r>
              <a:rPr spc="-25" dirty="0"/>
              <a:t> </a:t>
            </a:r>
            <a:r>
              <a:rPr dirty="0"/>
              <a:t>Computer</a:t>
            </a:r>
            <a:r>
              <a:rPr spc="-25" dirty="0"/>
              <a:t> </a:t>
            </a:r>
            <a:r>
              <a:rPr dirty="0"/>
              <a:t>Science</a:t>
            </a:r>
            <a:r>
              <a:rPr spc="-35" dirty="0"/>
              <a:t> </a:t>
            </a:r>
            <a:r>
              <a:rPr dirty="0"/>
              <a:t>&amp;</a:t>
            </a:r>
            <a:r>
              <a:rPr spc="-25" dirty="0"/>
              <a:t> </a:t>
            </a:r>
            <a:r>
              <a:rPr dirty="0"/>
              <a:t>Engineering,</a:t>
            </a:r>
            <a:r>
              <a:rPr spc="-10" dirty="0"/>
              <a:t> </a:t>
            </a:r>
            <a:r>
              <a:rPr dirty="0"/>
              <a:t>MITSoE,</a:t>
            </a:r>
            <a:r>
              <a:rPr spc="-20" dirty="0"/>
              <a:t> </a:t>
            </a:r>
            <a:r>
              <a:rPr dirty="0"/>
              <a:t>Loni</a:t>
            </a:r>
            <a:r>
              <a:rPr spc="-25" dirty="0"/>
              <a:t> </a:t>
            </a:r>
            <a:r>
              <a:rPr spc="-10" dirty="0"/>
              <a:t>Kalbhor</a:t>
            </a:r>
          </a:p>
          <a:p>
            <a:pPr marR="43180" algn="r">
              <a:lnSpc>
                <a:spcPts val="2080"/>
              </a:lnSpc>
            </a:pPr>
            <a:fld id="{81D60167-4931-47E6-BA6A-407CBD079E47}" type="slidenum">
              <a:rPr b="0" i="0" spc="-25" dirty="0">
                <a:solidFill>
                  <a:srgbClr val="878787"/>
                </a:solidFill>
                <a:latin typeface="Calibri"/>
                <a:cs typeface="Calibri"/>
              </a:rPr>
              <a:t>‹#›</a:t>
            </a:fld>
            <a:endParaRPr b="0" i="0" spc="-25" dirty="0">
              <a:solidFill>
                <a:srgbClr val="878787"/>
              </a:solidFill>
              <a:latin typeface="Calibri"/>
              <a:cs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C0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200" b="1" i="0">
                <a:solidFill>
                  <a:srgbClr val="006FC0"/>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4/22/2025</a:t>
            </a:fld>
            <a:endParaRPr lang="en-US"/>
          </a:p>
        </p:txBody>
      </p:sp>
      <p:sp>
        <p:nvSpPr>
          <p:cNvPr id="6" name="Holder 6"/>
          <p:cNvSpPr>
            <a:spLocks noGrp="1"/>
          </p:cNvSpPr>
          <p:nvPr>
            <p:ph type="sldNum" sz="quarter" idx="7"/>
          </p:nvPr>
        </p:nvSpPr>
        <p:spPr/>
        <p:txBody>
          <a:bodyPr lIns="0" tIns="0" rIns="0" bIns="0"/>
          <a:lstStyle>
            <a:lvl1pPr>
              <a:defRPr sz="1800" b="1" i="1">
                <a:solidFill>
                  <a:srgbClr val="C00000"/>
                </a:solidFill>
                <a:latin typeface="Times New Roman"/>
                <a:cs typeface="Times New Roman"/>
              </a:defRPr>
            </a:lvl1pPr>
          </a:lstStyle>
          <a:p>
            <a:pPr marL="12700">
              <a:lnSpc>
                <a:spcPts val="1980"/>
              </a:lnSpc>
            </a:pPr>
            <a:r>
              <a:rPr dirty="0"/>
              <a:t>Department</a:t>
            </a:r>
            <a:r>
              <a:rPr spc="-35" dirty="0"/>
              <a:t> </a:t>
            </a:r>
            <a:r>
              <a:rPr dirty="0"/>
              <a:t>of</a:t>
            </a:r>
            <a:r>
              <a:rPr spc="-25" dirty="0"/>
              <a:t> </a:t>
            </a:r>
            <a:r>
              <a:rPr dirty="0"/>
              <a:t>Computer</a:t>
            </a:r>
            <a:r>
              <a:rPr spc="-25" dirty="0"/>
              <a:t> </a:t>
            </a:r>
            <a:r>
              <a:rPr dirty="0"/>
              <a:t>Science</a:t>
            </a:r>
            <a:r>
              <a:rPr spc="-35" dirty="0"/>
              <a:t> </a:t>
            </a:r>
            <a:r>
              <a:rPr dirty="0"/>
              <a:t>&amp;</a:t>
            </a:r>
            <a:r>
              <a:rPr spc="-25" dirty="0"/>
              <a:t> </a:t>
            </a:r>
            <a:r>
              <a:rPr dirty="0"/>
              <a:t>Engineering,</a:t>
            </a:r>
            <a:r>
              <a:rPr spc="-10" dirty="0"/>
              <a:t> </a:t>
            </a:r>
            <a:r>
              <a:rPr dirty="0"/>
              <a:t>MITSoE,</a:t>
            </a:r>
            <a:r>
              <a:rPr spc="-20" dirty="0"/>
              <a:t> </a:t>
            </a:r>
            <a:r>
              <a:rPr dirty="0"/>
              <a:t>Loni</a:t>
            </a:r>
            <a:r>
              <a:rPr spc="-25" dirty="0"/>
              <a:t> </a:t>
            </a:r>
            <a:r>
              <a:rPr spc="-10" dirty="0"/>
              <a:t>Kalbhor</a:t>
            </a:r>
          </a:p>
          <a:p>
            <a:pPr marR="43180" algn="r">
              <a:lnSpc>
                <a:spcPts val="2080"/>
              </a:lnSpc>
            </a:pPr>
            <a:fld id="{81D60167-4931-47E6-BA6A-407CBD079E47}" type="slidenum">
              <a:rPr b="0" i="0" spc="-25" dirty="0">
                <a:solidFill>
                  <a:srgbClr val="878787"/>
                </a:solidFill>
                <a:latin typeface="Calibri"/>
                <a:cs typeface="Calibri"/>
              </a:rPr>
              <a:t>‹#›</a:t>
            </a:fld>
            <a:endParaRPr b="0" i="0" spc="-25" dirty="0">
              <a:solidFill>
                <a:srgbClr val="878787"/>
              </a:solidFill>
              <a:latin typeface="Calibri"/>
              <a:cs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C00000"/>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4/22/2025</a:t>
            </a:fld>
            <a:endParaRPr lang="en-US"/>
          </a:p>
        </p:txBody>
      </p:sp>
      <p:sp>
        <p:nvSpPr>
          <p:cNvPr id="7" name="Holder 7"/>
          <p:cNvSpPr>
            <a:spLocks noGrp="1"/>
          </p:cNvSpPr>
          <p:nvPr>
            <p:ph type="sldNum" sz="quarter" idx="7"/>
          </p:nvPr>
        </p:nvSpPr>
        <p:spPr/>
        <p:txBody>
          <a:bodyPr lIns="0" tIns="0" rIns="0" bIns="0"/>
          <a:lstStyle>
            <a:lvl1pPr>
              <a:defRPr sz="1800" b="1" i="1">
                <a:solidFill>
                  <a:srgbClr val="C00000"/>
                </a:solidFill>
                <a:latin typeface="Times New Roman"/>
                <a:cs typeface="Times New Roman"/>
              </a:defRPr>
            </a:lvl1pPr>
          </a:lstStyle>
          <a:p>
            <a:pPr marL="12700">
              <a:lnSpc>
                <a:spcPts val="1980"/>
              </a:lnSpc>
            </a:pPr>
            <a:r>
              <a:rPr dirty="0"/>
              <a:t>Department</a:t>
            </a:r>
            <a:r>
              <a:rPr spc="-35" dirty="0"/>
              <a:t> </a:t>
            </a:r>
            <a:r>
              <a:rPr dirty="0"/>
              <a:t>of</a:t>
            </a:r>
            <a:r>
              <a:rPr spc="-25" dirty="0"/>
              <a:t> </a:t>
            </a:r>
            <a:r>
              <a:rPr dirty="0"/>
              <a:t>Computer</a:t>
            </a:r>
            <a:r>
              <a:rPr spc="-25" dirty="0"/>
              <a:t> </a:t>
            </a:r>
            <a:r>
              <a:rPr dirty="0"/>
              <a:t>Science</a:t>
            </a:r>
            <a:r>
              <a:rPr spc="-35" dirty="0"/>
              <a:t> </a:t>
            </a:r>
            <a:r>
              <a:rPr dirty="0"/>
              <a:t>&amp;</a:t>
            </a:r>
            <a:r>
              <a:rPr spc="-25" dirty="0"/>
              <a:t> </a:t>
            </a:r>
            <a:r>
              <a:rPr dirty="0"/>
              <a:t>Engineering,</a:t>
            </a:r>
            <a:r>
              <a:rPr spc="-10" dirty="0"/>
              <a:t> </a:t>
            </a:r>
            <a:r>
              <a:rPr dirty="0"/>
              <a:t>MITSoE,</a:t>
            </a:r>
            <a:r>
              <a:rPr spc="-20" dirty="0"/>
              <a:t> </a:t>
            </a:r>
            <a:r>
              <a:rPr dirty="0"/>
              <a:t>Loni</a:t>
            </a:r>
            <a:r>
              <a:rPr spc="-25" dirty="0"/>
              <a:t> </a:t>
            </a:r>
            <a:r>
              <a:rPr spc="-10" dirty="0"/>
              <a:t>Kalbhor</a:t>
            </a:r>
          </a:p>
          <a:p>
            <a:pPr marR="43180" algn="r">
              <a:lnSpc>
                <a:spcPts val="2080"/>
              </a:lnSpc>
            </a:pPr>
            <a:fld id="{81D60167-4931-47E6-BA6A-407CBD079E47}" type="slidenum">
              <a:rPr b="0" i="0" spc="-25" dirty="0">
                <a:solidFill>
                  <a:srgbClr val="878787"/>
                </a:solidFill>
                <a:latin typeface="Calibri"/>
                <a:cs typeface="Calibri"/>
              </a:rPr>
              <a:t>‹#›</a:t>
            </a:fld>
            <a:endParaRPr b="0" i="0" spc="-25" dirty="0">
              <a:solidFill>
                <a:srgbClr val="878787"/>
              </a:solidFill>
              <a:latin typeface="Calibri"/>
              <a:cs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C0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4/22/2025</a:t>
            </a:fld>
            <a:endParaRPr lang="en-US"/>
          </a:p>
        </p:txBody>
      </p:sp>
      <p:sp>
        <p:nvSpPr>
          <p:cNvPr id="5" name="Holder 5"/>
          <p:cNvSpPr>
            <a:spLocks noGrp="1"/>
          </p:cNvSpPr>
          <p:nvPr>
            <p:ph type="sldNum" sz="quarter" idx="7"/>
          </p:nvPr>
        </p:nvSpPr>
        <p:spPr/>
        <p:txBody>
          <a:bodyPr lIns="0" tIns="0" rIns="0" bIns="0"/>
          <a:lstStyle>
            <a:lvl1pPr>
              <a:defRPr sz="1800" b="1" i="1">
                <a:solidFill>
                  <a:srgbClr val="C00000"/>
                </a:solidFill>
                <a:latin typeface="Times New Roman"/>
                <a:cs typeface="Times New Roman"/>
              </a:defRPr>
            </a:lvl1pPr>
          </a:lstStyle>
          <a:p>
            <a:pPr marL="12700">
              <a:lnSpc>
                <a:spcPts val="1980"/>
              </a:lnSpc>
            </a:pPr>
            <a:r>
              <a:rPr dirty="0"/>
              <a:t>Department</a:t>
            </a:r>
            <a:r>
              <a:rPr spc="-35" dirty="0"/>
              <a:t> </a:t>
            </a:r>
            <a:r>
              <a:rPr dirty="0"/>
              <a:t>of</a:t>
            </a:r>
            <a:r>
              <a:rPr spc="-25" dirty="0"/>
              <a:t> </a:t>
            </a:r>
            <a:r>
              <a:rPr dirty="0"/>
              <a:t>Computer</a:t>
            </a:r>
            <a:r>
              <a:rPr spc="-25" dirty="0"/>
              <a:t> </a:t>
            </a:r>
            <a:r>
              <a:rPr dirty="0"/>
              <a:t>Science</a:t>
            </a:r>
            <a:r>
              <a:rPr spc="-35" dirty="0"/>
              <a:t> </a:t>
            </a:r>
            <a:r>
              <a:rPr dirty="0"/>
              <a:t>&amp;</a:t>
            </a:r>
            <a:r>
              <a:rPr spc="-25" dirty="0"/>
              <a:t> </a:t>
            </a:r>
            <a:r>
              <a:rPr dirty="0"/>
              <a:t>Engineering,</a:t>
            </a:r>
            <a:r>
              <a:rPr spc="-10" dirty="0"/>
              <a:t> </a:t>
            </a:r>
            <a:r>
              <a:rPr dirty="0"/>
              <a:t>MITSoE,</a:t>
            </a:r>
            <a:r>
              <a:rPr spc="-20" dirty="0"/>
              <a:t> </a:t>
            </a:r>
            <a:r>
              <a:rPr dirty="0"/>
              <a:t>Loni</a:t>
            </a:r>
            <a:r>
              <a:rPr spc="-25" dirty="0"/>
              <a:t> </a:t>
            </a:r>
            <a:r>
              <a:rPr spc="-10" dirty="0"/>
              <a:t>Kalbhor</a:t>
            </a:r>
          </a:p>
          <a:p>
            <a:pPr marR="43180" algn="r">
              <a:lnSpc>
                <a:spcPts val="2080"/>
              </a:lnSpc>
            </a:pPr>
            <a:fld id="{81D60167-4931-47E6-BA6A-407CBD079E47}" type="slidenum">
              <a:rPr b="0" i="0" spc="-25" dirty="0">
                <a:solidFill>
                  <a:srgbClr val="878787"/>
                </a:solidFill>
                <a:latin typeface="Calibri"/>
                <a:cs typeface="Calibri"/>
              </a:rPr>
              <a:t>‹#›</a:t>
            </a:fld>
            <a:endParaRPr b="0" i="0" spc="-25" dirty="0">
              <a:solidFill>
                <a:srgbClr val="878787"/>
              </a:solidFill>
              <a:latin typeface="Calibri"/>
              <a:cs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4/22/2025</a:t>
            </a:fld>
            <a:endParaRPr lang="en-US"/>
          </a:p>
        </p:txBody>
      </p:sp>
      <p:sp>
        <p:nvSpPr>
          <p:cNvPr id="4" name="Holder 4"/>
          <p:cNvSpPr>
            <a:spLocks noGrp="1"/>
          </p:cNvSpPr>
          <p:nvPr>
            <p:ph type="sldNum" sz="quarter" idx="7"/>
          </p:nvPr>
        </p:nvSpPr>
        <p:spPr/>
        <p:txBody>
          <a:bodyPr lIns="0" tIns="0" rIns="0" bIns="0"/>
          <a:lstStyle>
            <a:lvl1pPr>
              <a:defRPr sz="1800" b="1" i="1">
                <a:solidFill>
                  <a:srgbClr val="C00000"/>
                </a:solidFill>
                <a:latin typeface="Times New Roman"/>
                <a:cs typeface="Times New Roman"/>
              </a:defRPr>
            </a:lvl1pPr>
          </a:lstStyle>
          <a:p>
            <a:pPr marL="12700">
              <a:lnSpc>
                <a:spcPts val="1980"/>
              </a:lnSpc>
            </a:pPr>
            <a:r>
              <a:rPr dirty="0"/>
              <a:t>Department</a:t>
            </a:r>
            <a:r>
              <a:rPr spc="-35" dirty="0"/>
              <a:t> </a:t>
            </a:r>
            <a:r>
              <a:rPr dirty="0"/>
              <a:t>of</a:t>
            </a:r>
            <a:r>
              <a:rPr spc="-25" dirty="0"/>
              <a:t> </a:t>
            </a:r>
            <a:r>
              <a:rPr dirty="0"/>
              <a:t>Computer</a:t>
            </a:r>
            <a:r>
              <a:rPr spc="-25" dirty="0"/>
              <a:t> </a:t>
            </a:r>
            <a:r>
              <a:rPr dirty="0"/>
              <a:t>Science</a:t>
            </a:r>
            <a:r>
              <a:rPr spc="-35" dirty="0"/>
              <a:t> </a:t>
            </a:r>
            <a:r>
              <a:rPr dirty="0"/>
              <a:t>&amp;</a:t>
            </a:r>
            <a:r>
              <a:rPr spc="-25" dirty="0"/>
              <a:t> </a:t>
            </a:r>
            <a:r>
              <a:rPr dirty="0"/>
              <a:t>Engineering,</a:t>
            </a:r>
            <a:r>
              <a:rPr spc="-10" dirty="0"/>
              <a:t> </a:t>
            </a:r>
            <a:r>
              <a:rPr dirty="0"/>
              <a:t>MITSoE,</a:t>
            </a:r>
            <a:r>
              <a:rPr spc="-20" dirty="0"/>
              <a:t> </a:t>
            </a:r>
            <a:r>
              <a:rPr dirty="0"/>
              <a:t>Loni</a:t>
            </a:r>
            <a:r>
              <a:rPr spc="-25" dirty="0"/>
              <a:t> </a:t>
            </a:r>
            <a:r>
              <a:rPr spc="-10" dirty="0"/>
              <a:t>Kalbhor</a:t>
            </a:r>
          </a:p>
          <a:p>
            <a:pPr marR="43180" algn="r">
              <a:lnSpc>
                <a:spcPts val="2080"/>
              </a:lnSpc>
            </a:pPr>
            <a:fld id="{81D60167-4931-47E6-BA6A-407CBD079E47}" type="slidenum">
              <a:rPr b="0" i="0" spc="-25" dirty="0">
                <a:solidFill>
                  <a:srgbClr val="878787"/>
                </a:solidFill>
                <a:latin typeface="Calibri"/>
                <a:cs typeface="Calibri"/>
              </a:rPr>
              <a:t>‹#›</a:t>
            </a:fld>
            <a:endParaRPr b="0" i="0" spc="-25" dirty="0">
              <a:solidFill>
                <a:srgbClr val="878787"/>
              </a:solidFill>
              <a:latin typeface="Calibri"/>
              <a:cs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5817107"/>
            <a:ext cx="1062227" cy="1040890"/>
          </a:xfrm>
          <a:prstGeom prst="rect">
            <a:avLst/>
          </a:prstGeom>
        </p:spPr>
      </p:pic>
      <p:sp>
        <p:nvSpPr>
          <p:cNvPr id="17" name="bg object 17"/>
          <p:cNvSpPr/>
          <p:nvPr/>
        </p:nvSpPr>
        <p:spPr>
          <a:xfrm>
            <a:off x="0" y="5638800"/>
            <a:ext cx="9144000" cy="152400"/>
          </a:xfrm>
          <a:custGeom>
            <a:avLst/>
            <a:gdLst/>
            <a:ahLst/>
            <a:cxnLst/>
            <a:rect l="l" t="t" r="r" b="b"/>
            <a:pathLst>
              <a:path w="9144000" h="152400">
                <a:moveTo>
                  <a:pt x="9144000" y="0"/>
                </a:moveTo>
                <a:lnTo>
                  <a:pt x="0" y="0"/>
                </a:lnTo>
                <a:lnTo>
                  <a:pt x="0" y="152400"/>
                </a:lnTo>
                <a:lnTo>
                  <a:pt x="9144000" y="152400"/>
                </a:lnTo>
                <a:lnTo>
                  <a:pt x="9144000" y="0"/>
                </a:lnTo>
                <a:close/>
              </a:path>
            </a:pathLst>
          </a:custGeom>
          <a:solidFill>
            <a:srgbClr val="00006C"/>
          </a:solidFill>
        </p:spPr>
        <p:txBody>
          <a:bodyPr wrap="square" lIns="0" tIns="0" rIns="0" bIns="0" rtlCol="0"/>
          <a:lstStyle/>
          <a:p>
            <a:endParaRPr/>
          </a:p>
        </p:txBody>
      </p:sp>
      <p:sp>
        <p:nvSpPr>
          <p:cNvPr id="18" name="bg object 18"/>
          <p:cNvSpPr/>
          <p:nvPr/>
        </p:nvSpPr>
        <p:spPr>
          <a:xfrm>
            <a:off x="0" y="5638800"/>
            <a:ext cx="9144000" cy="152400"/>
          </a:xfrm>
          <a:custGeom>
            <a:avLst/>
            <a:gdLst/>
            <a:ahLst/>
            <a:cxnLst/>
            <a:rect l="l" t="t" r="r" b="b"/>
            <a:pathLst>
              <a:path w="9144000" h="152400">
                <a:moveTo>
                  <a:pt x="0" y="152400"/>
                </a:moveTo>
                <a:lnTo>
                  <a:pt x="9144000" y="152400"/>
                </a:lnTo>
                <a:lnTo>
                  <a:pt x="9144000" y="0"/>
                </a:lnTo>
                <a:lnTo>
                  <a:pt x="0" y="0"/>
                </a:lnTo>
                <a:lnTo>
                  <a:pt x="0" y="152400"/>
                </a:lnTo>
                <a:close/>
              </a:path>
            </a:pathLst>
          </a:custGeom>
          <a:ln w="9144">
            <a:solidFill>
              <a:srgbClr val="000000"/>
            </a:solidFill>
          </a:ln>
        </p:spPr>
        <p:txBody>
          <a:bodyPr wrap="square" lIns="0" tIns="0" rIns="0" bIns="0" rtlCol="0"/>
          <a:lstStyle/>
          <a:p>
            <a:endParaRPr/>
          </a:p>
        </p:txBody>
      </p:sp>
      <p:pic>
        <p:nvPicPr>
          <p:cNvPr id="19" name="bg object 19"/>
          <p:cNvPicPr/>
          <p:nvPr/>
        </p:nvPicPr>
        <p:blipFill>
          <a:blip r:embed="rId8" cstate="print"/>
          <a:stretch>
            <a:fillRect/>
          </a:stretch>
        </p:blipFill>
        <p:spPr>
          <a:xfrm>
            <a:off x="0" y="5812536"/>
            <a:ext cx="999743" cy="1021077"/>
          </a:xfrm>
          <a:prstGeom prst="rect">
            <a:avLst/>
          </a:prstGeom>
        </p:spPr>
      </p:pic>
      <p:sp>
        <p:nvSpPr>
          <p:cNvPr id="2" name="Holder 2"/>
          <p:cNvSpPr>
            <a:spLocks noGrp="1"/>
          </p:cNvSpPr>
          <p:nvPr>
            <p:ph type="title"/>
          </p:nvPr>
        </p:nvSpPr>
        <p:spPr>
          <a:xfrm>
            <a:off x="1993138" y="275031"/>
            <a:ext cx="4858384" cy="452120"/>
          </a:xfrm>
          <a:prstGeom prst="rect">
            <a:avLst/>
          </a:prstGeom>
        </p:spPr>
        <p:txBody>
          <a:bodyPr wrap="square" lIns="0" tIns="0" rIns="0" bIns="0">
            <a:spAutoFit/>
          </a:bodyPr>
          <a:lstStyle>
            <a:lvl1pPr>
              <a:defRPr sz="2800" b="1" i="0">
                <a:solidFill>
                  <a:srgbClr val="C00000"/>
                </a:solidFill>
                <a:latin typeface="Times New Roman"/>
                <a:cs typeface="Times New Roman"/>
              </a:defRPr>
            </a:lvl1pPr>
          </a:lstStyle>
          <a:p>
            <a:endParaRPr/>
          </a:p>
        </p:txBody>
      </p:sp>
      <p:sp>
        <p:nvSpPr>
          <p:cNvPr id="3" name="Holder 3"/>
          <p:cNvSpPr>
            <a:spLocks noGrp="1"/>
          </p:cNvSpPr>
          <p:nvPr>
            <p:ph type="body" idx="1"/>
          </p:nvPr>
        </p:nvSpPr>
        <p:spPr>
          <a:xfrm>
            <a:off x="795629" y="1040129"/>
            <a:ext cx="7749540" cy="3256279"/>
          </a:xfrm>
          <a:prstGeom prst="rect">
            <a:avLst/>
          </a:prstGeom>
        </p:spPr>
        <p:txBody>
          <a:bodyPr wrap="square" lIns="0" tIns="0" rIns="0" bIns="0">
            <a:spAutoFit/>
          </a:bodyPr>
          <a:lstStyle>
            <a:lvl1pPr>
              <a:defRPr sz="2200" b="1" i="0">
                <a:solidFill>
                  <a:srgbClr val="006FC0"/>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4/22/2025</a:t>
            </a:fld>
            <a:endParaRPr lang="en-US"/>
          </a:p>
        </p:txBody>
      </p:sp>
      <p:sp>
        <p:nvSpPr>
          <p:cNvPr id="6" name="Holder 6"/>
          <p:cNvSpPr>
            <a:spLocks noGrp="1"/>
          </p:cNvSpPr>
          <p:nvPr>
            <p:ph type="sldNum" sz="quarter" idx="7"/>
          </p:nvPr>
        </p:nvSpPr>
        <p:spPr>
          <a:xfrm>
            <a:off x="1589277" y="6122516"/>
            <a:ext cx="7148195" cy="540384"/>
          </a:xfrm>
          <a:prstGeom prst="rect">
            <a:avLst/>
          </a:prstGeom>
        </p:spPr>
        <p:txBody>
          <a:bodyPr wrap="square" lIns="0" tIns="0" rIns="0" bIns="0">
            <a:spAutoFit/>
          </a:bodyPr>
          <a:lstStyle>
            <a:lvl1pPr>
              <a:defRPr sz="1800" b="1" i="1">
                <a:solidFill>
                  <a:srgbClr val="C00000"/>
                </a:solidFill>
                <a:latin typeface="Times New Roman"/>
                <a:cs typeface="Times New Roman"/>
              </a:defRPr>
            </a:lvl1pPr>
          </a:lstStyle>
          <a:p>
            <a:pPr marL="12700">
              <a:lnSpc>
                <a:spcPts val="1980"/>
              </a:lnSpc>
            </a:pPr>
            <a:r>
              <a:rPr dirty="0"/>
              <a:t>Department</a:t>
            </a:r>
            <a:r>
              <a:rPr spc="-35" dirty="0"/>
              <a:t> </a:t>
            </a:r>
            <a:r>
              <a:rPr dirty="0"/>
              <a:t>of</a:t>
            </a:r>
            <a:r>
              <a:rPr spc="-25" dirty="0"/>
              <a:t> </a:t>
            </a:r>
            <a:r>
              <a:rPr dirty="0"/>
              <a:t>Computer</a:t>
            </a:r>
            <a:r>
              <a:rPr spc="-25" dirty="0"/>
              <a:t> </a:t>
            </a:r>
            <a:r>
              <a:rPr dirty="0"/>
              <a:t>Science</a:t>
            </a:r>
            <a:r>
              <a:rPr spc="-35" dirty="0"/>
              <a:t> </a:t>
            </a:r>
            <a:r>
              <a:rPr dirty="0"/>
              <a:t>&amp;</a:t>
            </a:r>
            <a:r>
              <a:rPr spc="-25" dirty="0"/>
              <a:t> </a:t>
            </a:r>
            <a:r>
              <a:rPr dirty="0"/>
              <a:t>Engineering,</a:t>
            </a:r>
            <a:r>
              <a:rPr spc="-10" dirty="0"/>
              <a:t> </a:t>
            </a:r>
            <a:r>
              <a:rPr dirty="0"/>
              <a:t>MITSoE,</a:t>
            </a:r>
            <a:r>
              <a:rPr spc="-20" dirty="0"/>
              <a:t> </a:t>
            </a:r>
            <a:r>
              <a:rPr dirty="0"/>
              <a:t>Loni</a:t>
            </a:r>
            <a:r>
              <a:rPr spc="-25" dirty="0"/>
              <a:t> </a:t>
            </a:r>
            <a:r>
              <a:rPr spc="-10" dirty="0"/>
              <a:t>Kalbhor</a:t>
            </a:r>
          </a:p>
          <a:p>
            <a:pPr marR="43180" algn="r">
              <a:lnSpc>
                <a:spcPts val="2080"/>
              </a:lnSpc>
            </a:pPr>
            <a:fld id="{81D60167-4931-47E6-BA6A-407CBD079E47}" type="slidenum">
              <a:rPr b="0" i="0" spc="-25" dirty="0">
                <a:solidFill>
                  <a:srgbClr val="878787"/>
                </a:solidFill>
                <a:latin typeface="Calibri"/>
                <a:cs typeface="Calibri"/>
              </a:rPr>
              <a:t>‹#›</a:t>
            </a:fld>
            <a:endParaRPr b="0" i="0" spc="-25" dirty="0">
              <a:solidFill>
                <a:srgbClr val="878787"/>
              </a:solidFill>
              <a:latin typeface="Calibri"/>
              <a:cs typeface="Calibri"/>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comments" Target="../comments/comment7.xml"/><Relationship Id="rId3" Type="http://schemas.openxmlformats.org/officeDocument/2006/relationships/hyperlink" Target="https://flask.palletsprojects.com/" TargetMode="External"/><Relationship Id="rId7" Type="http://schemas.openxmlformats.org/officeDocument/2006/relationships/hyperlink" Target="https://requests.readthedocs.io/" TargetMode="External"/><Relationship Id="rId2" Type="http://schemas.openxmlformats.org/officeDocument/2006/relationships/hyperlink" Target="https://github.com/tesseract-ocr/tesseract" TargetMode="External"/><Relationship Id="rId1" Type="http://schemas.openxmlformats.org/officeDocument/2006/relationships/slideLayout" Target="../slideLayouts/slideLayout2.xml"/><Relationship Id="rId6" Type="http://schemas.openxmlformats.org/officeDocument/2006/relationships/hyperlink" Target="https://www.crummy.com/software/BeautifulSoup/" TargetMode="External"/><Relationship Id="rId5" Type="http://schemas.openxmlformats.org/officeDocument/2006/relationships/hyperlink" Target="https://pandas.pydata.org/" TargetMode="External"/><Relationship Id="rId4" Type="http://schemas.openxmlformats.org/officeDocument/2006/relationships/hyperlink" Target="https://pillow.readthedocs.io/"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omments" Target="../comments/comment5.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48130" y="5936691"/>
            <a:ext cx="6974205" cy="299720"/>
          </a:xfrm>
          <a:prstGeom prst="rect">
            <a:avLst/>
          </a:prstGeom>
        </p:spPr>
        <p:txBody>
          <a:bodyPr vert="horz" wrap="square" lIns="0" tIns="12700" rIns="0" bIns="0" rtlCol="0">
            <a:spAutoFit/>
          </a:bodyPr>
          <a:lstStyle/>
          <a:p>
            <a:pPr marL="12700">
              <a:lnSpc>
                <a:spcPct val="100000"/>
              </a:lnSpc>
              <a:spcBef>
                <a:spcPts val="100"/>
              </a:spcBef>
            </a:pPr>
            <a:r>
              <a:rPr sz="1800" b="1" i="1" dirty="0">
                <a:solidFill>
                  <a:srgbClr val="C00000"/>
                </a:solidFill>
                <a:latin typeface="Times New Roman"/>
                <a:cs typeface="Times New Roman"/>
              </a:rPr>
              <a:t>Department</a:t>
            </a:r>
            <a:r>
              <a:rPr sz="1800" b="1" i="1" spc="-20" dirty="0">
                <a:solidFill>
                  <a:srgbClr val="C00000"/>
                </a:solidFill>
                <a:latin typeface="Times New Roman"/>
                <a:cs typeface="Times New Roman"/>
              </a:rPr>
              <a:t> </a:t>
            </a:r>
            <a:r>
              <a:rPr sz="1800" b="1" i="1" dirty="0">
                <a:solidFill>
                  <a:srgbClr val="C00000"/>
                </a:solidFill>
                <a:latin typeface="Times New Roman"/>
                <a:cs typeface="Times New Roman"/>
              </a:rPr>
              <a:t>of</a:t>
            </a:r>
            <a:r>
              <a:rPr sz="1800" b="1" i="1" spc="-25" dirty="0">
                <a:solidFill>
                  <a:srgbClr val="C00000"/>
                </a:solidFill>
                <a:latin typeface="Times New Roman"/>
                <a:cs typeface="Times New Roman"/>
              </a:rPr>
              <a:t> </a:t>
            </a:r>
            <a:r>
              <a:rPr sz="1800" b="1" i="1" dirty="0">
                <a:solidFill>
                  <a:srgbClr val="C00000"/>
                </a:solidFill>
                <a:latin typeface="Times New Roman"/>
                <a:cs typeface="Times New Roman"/>
              </a:rPr>
              <a:t>Computer</a:t>
            </a:r>
            <a:r>
              <a:rPr sz="1800" b="1" i="1" spc="-15" dirty="0">
                <a:solidFill>
                  <a:srgbClr val="C00000"/>
                </a:solidFill>
                <a:latin typeface="Times New Roman"/>
                <a:cs typeface="Times New Roman"/>
              </a:rPr>
              <a:t> </a:t>
            </a:r>
            <a:r>
              <a:rPr sz="1800" b="1" i="1" dirty="0">
                <a:solidFill>
                  <a:srgbClr val="C00000"/>
                </a:solidFill>
                <a:latin typeface="Times New Roman"/>
                <a:cs typeface="Times New Roman"/>
              </a:rPr>
              <a:t>Science</a:t>
            </a:r>
            <a:r>
              <a:rPr sz="1800" b="1" i="1" spc="-30" dirty="0">
                <a:solidFill>
                  <a:srgbClr val="C00000"/>
                </a:solidFill>
                <a:latin typeface="Times New Roman"/>
                <a:cs typeface="Times New Roman"/>
              </a:rPr>
              <a:t> </a:t>
            </a:r>
            <a:r>
              <a:rPr sz="1800" b="1" i="1" dirty="0">
                <a:solidFill>
                  <a:srgbClr val="C00000"/>
                </a:solidFill>
                <a:latin typeface="Times New Roman"/>
                <a:cs typeface="Times New Roman"/>
              </a:rPr>
              <a:t>&amp;</a:t>
            </a:r>
            <a:r>
              <a:rPr sz="1800" b="1" i="1" spc="-20" dirty="0">
                <a:solidFill>
                  <a:srgbClr val="C00000"/>
                </a:solidFill>
                <a:latin typeface="Times New Roman"/>
                <a:cs typeface="Times New Roman"/>
              </a:rPr>
              <a:t> </a:t>
            </a:r>
            <a:r>
              <a:rPr sz="1800" b="1" i="1" dirty="0">
                <a:solidFill>
                  <a:srgbClr val="C00000"/>
                </a:solidFill>
                <a:latin typeface="Times New Roman"/>
                <a:cs typeface="Times New Roman"/>
              </a:rPr>
              <a:t>Engineering,</a:t>
            </a:r>
            <a:r>
              <a:rPr sz="1800" b="1" i="1" spc="-10" dirty="0">
                <a:solidFill>
                  <a:srgbClr val="C00000"/>
                </a:solidFill>
                <a:latin typeface="Times New Roman"/>
                <a:cs typeface="Times New Roman"/>
              </a:rPr>
              <a:t> </a:t>
            </a:r>
            <a:r>
              <a:rPr sz="1800" b="1" i="1" dirty="0">
                <a:solidFill>
                  <a:srgbClr val="C00000"/>
                </a:solidFill>
                <a:latin typeface="Times New Roman"/>
                <a:cs typeface="Times New Roman"/>
              </a:rPr>
              <a:t>MITSoC,</a:t>
            </a:r>
            <a:r>
              <a:rPr sz="1800" b="1" i="1" spc="-10" dirty="0">
                <a:solidFill>
                  <a:srgbClr val="C00000"/>
                </a:solidFill>
                <a:latin typeface="Times New Roman"/>
                <a:cs typeface="Times New Roman"/>
              </a:rPr>
              <a:t> </a:t>
            </a:r>
            <a:r>
              <a:rPr sz="1800" b="1" i="1" dirty="0">
                <a:solidFill>
                  <a:srgbClr val="C00000"/>
                </a:solidFill>
                <a:latin typeface="Times New Roman"/>
                <a:cs typeface="Times New Roman"/>
              </a:rPr>
              <a:t>Loni</a:t>
            </a:r>
            <a:r>
              <a:rPr sz="1800" b="1" i="1" spc="-15" dirty="0">
                <a:solidFill>
                  <a:srgbClr val="C00000"/>
                </a:solidFill>
                <a:latin typeface="Times New Roman"/>
                <a:cs typeface="Times New Roman"/>
              </a:rPr>
              <a:t> </a:t>
            </a:r>
            <a:r>
              <a:rPr sz="1800" b="1" i="1" spc="-10" dirty="0">
                <a:solidFill>
                  <a:srgbClr val="C00000"/>
                </a:solidFill>
                <a:latin typeface="Times New Roman"/>
                <a:cs typeface="Times New Roman"/>
              </a:rPr>
              <a:t>Kalbhor</a:t>
            </a:r>
            <a:endParaRPr sz="1800">
              <a:latin typeface="Times New Roman"/>
              <a:cs typeface="Times New Roman"/>
            </a:endParaRPr>
          </a:p>
        </p:txBody>
      </p:sp>
      <p:sp>
        <p:nvSpPr>
          <p:cNvPr id="3" name="object 3"/>
          <p:cNvSpPr txBox="1"/>
          <p:nvPr/>
        </p:nvSpPr>
        <p:spPr>
          <a:xfrm>
            <a:off x="838201" y="2086101"/>
            <a:ext cx="7848599" cy="3105337"/>
          </a:xfrm>
          <a:prstGeom prst="rect">
            <a:avLst/>
          </a:prstGeom>
        </p:spPr>
        <p:txBody>
          <a:bodyPr vert="horz" wrap="square" lIns="0" tIns="12065" rIns="0" bIns="0" rtlCol="0">
            <a:spAutoFit/>
          </a:bodyPr>
          <a:lstStyle/>
          <a:p>
            <a:pPr marL="2589530" marR="5080" indent="-2577465" algn="just">
              <a:lnSpc>
                <a:spcPct val="100000"/>
              </a:lnSpc>
              <a:spcBef>
                <a:spcPts val="95"/>
              </a:spcBef>
            </a:pPr>
            <a:r>
              <a:rPr lang="en-US" sz="2400" b="1" spc="-25" dirty="0">
                <a:solidFill>
                  <a:srgbClr val="006FC0"/>
                </a:solidFill>
                <a:latin typeface="Times New Roman"/>
                <a:cs typeface="Times New Roman"/>
              </a:rPr>
              <a:t>Interpreting Doctors Note Using Handwriting </a:t>
            </a:r>
            <a:r>
              <a:rPr lang="en-US" sz="2400" b="1" spc="-25" dirty="0" err="1">
                <a:solidFill>
                  <a:srgbClr val="006FC0"/>
                </a:solidFill>
                <a:latin typeface="Times New Roman"/>
                <a:cs typeface="Times New Roman"/>
              </a:rPr>
              <a:t>Recongnition</a:t>
            </a:r>
            <a:r>
              <a:rPr lang="en-US" sz="2400" b="1" spc="-25" dirty="0">
                <a:solidFill>
                  <a:srgbClr val="006FC0"/>
                </a:solidFill>
                <a:latin typeface="Times New Roman"/>
                <a:cs typeface="Times New Roman"/>
              </a:rPr>
              <a:t> And Deep Learning Technique </a:t>
            </a:r>
            <a:endParaRPr sz="2400" dirty="0">
              <a:latin typeface="Times New Roman"/>
              <a:cs typeface="Times New Roman"/>
            </a:endParaRPr>
          </a:p>
          <a:p>
            <a:pPr marL="1736725" marR="2447925">
              <a:spcBef>
                <a:spcPts val="960"/>
              </a:spcBef>
            </a:pPr>
            <a:endParaRPr lang="en-IN" sz="1600" dirty="0">
              <a:latin typeface="Times New Roman"/>
              <a:cs typeface="Times New Roman"/>
            </a:endParaRPr>
          </a:p>
          <a:p>
            <a:pPr marL="1736725" marR="2447925">
              <a:spcBef>
                <a:spcPts val="960"/>
              </a:spcBef>
            </a:pPr>
            <a:r>
              <a:rPr sz="1600" dirty="0">
                <a:latin typeface="Times New Roman"/>
                <a:cs typeface="Times New Roman"/>
              </a:rPr>
              <a:t>MITU22BTCS0026</a:t>
            </a:r>
            <a:r>
              <a:rPr sz="1600" spc="315" dirty="0">
                <a:latin typeface="Times New Roman"/>
                <a:cs typeface="Times New Roman"/>
              </a:rPr>
              <a:t> </a:t>
            </a:r>
            <a:r>
              <a:rPr sz="1600" dirty="0">
                <a:latin typeface="Times New Roman"/>
                <a:cs typeface="Times New Roman"/>
              </a:rPr>
              <a:t>Tejas</a:t>
            </a:r>
            <a:r>
              <a:rPr sz="1600" spc="-25" dirty="0">
                <a:latin typeface="Times New Roman"/>
                <a:cs typeface="Times New Roman"/>
              </a:rPr>
              <a:t> </a:t>
            </a:r>
            <a:r>
              <a:rPr sz="1600" spc="-20" dirty="0">
                <a:latin typeface="Times New Roman"/>
                <a:cs typeface="Times New Roman"/>
              </a:rPr>
              <a:t>Raut </a:t>
            </a:r>
            <a:r>
              <a:rPr lang="en-IN" sz="1600" dirty="0">
                <a:latin typeface="Times New Roman"/>
                <a:cs typeface="Times New Roman"/>
              </a:rPr>
              <a:t>MITU22BTCS0760</a:t>
            </a:r>
            <a:r>
              <a:rPr sz="1600" spc="305" dirty="0">
                <a:latin typeface="Times New Roman"/>
                <a:cs typeface="Times New Roman"/>
              </a:rPr>
              <a:t> </a:t>
            </a:r>
            <a:r>
              <a:rPr lang="en-IN" sz="1600" dirty="0">
                <a:latin typeface="Times New Roman"/>
                <a:cs typeface="Times New Roman"/>
              </a:rPr>
              <a:t>Shailaja</a:t>
            </a:r>
            <a:r>
              <a:rPr lang="en-IN" sz="1600" spc="-15" dirty="0">
                <a:latin typeface="Times New Roman"/>
                <a:cs typeface="Times New Roman"/>
              </a:rPr>
              <a:t> </a:t>
            </a:r>
            <a:r>
              <a:rPr lang="en-IN" sz="1600" spc="-10" dirty="0" err="1">
                <a:latin typeface="Times New Roman"/>
                <a:cs typeface="Times New Roman"/>
              </a:rPr>
              <a:t>Rautrao</a:t>
            </a:r>
            <a:r>
              <a:rPr lang="en-IN" sz="1600" spc="-10" dirty="0">
                <a:latin typeface="Times New Roman"/>
                <a:cs typeface="Times New Roman"/>
              </a:rPr>
              <a:t> </a:t>
            </a:r>
            <a:r>
              <a:rPr lang="en-IN" sz="1600" dirty="0">
                <a:latin typeface="Times New Roman"/>
                <a:cs typeface="Times New Roman"/>
              </a:rPr>
              <a:t>MITU22BTCS0802</a:t>
            </a:r>
            <a:r>
              <a:rPr sz="1600" spc="320" dirty="0">
                <a:latin typeface="Times New Roman"/>
                <a:cs typeface="Times New Roman"/>
              </a:rPr>
              <a:t> </a:t>
            </a:r>
            <a:r>
              <a:rPr lang="en-IN" sz="1600" dirty="0">
                <a:latin typeface="Times New Roman"/>
                <a:cs typeface="Times New Roman"/>
              </a:rPr>
              <a:t>Shruti </a:t>
            </a:r>
            <a:r>
              <a:rPr lang="en-IN" sz="1600" dirty="0" err="1">
                <a:latin typeface="Times New Roman"/>
                <a:cs typeface="Times New Roman"/>
              </a:rPr>
              <a:t>Thorat</a:t>
            </a:r>
            <a:r>
              <a:rPr lang="en-IN" sz="1600" dirty="0">
                <a:latin typeface="Times New Roman"/>
                <a:cs typeface="Times New Roman"/>
              </a:rPr>
              <a:t> MITU22BTCS0503</a:t>
            </a:r>
            <a:r>
              <a:rPr sz="1600" spc="305" dirty="0">
                <a:latin typeface="Times New Roman"/>
                <a:cs typeface="Times New Roman"/>
              </a:rPr>
              <a:t> </a:t>
            </a:r>
            <a:r>
              <a:rPr lang="en-IN" sz="1600" dirty="0">
                <a:latin typeface="Times New Roman"/>
                <a:cs typeface="Times New Roman"/>
              </a:rPr>
              <a:t>Om </a:t>
            </a:r>
            <a:r>
              <a:rPr lang="en-IN" sz="1600" dirty="0" err="1">
                <a:latin typeface="Times New Roman"/>
                <a:cs typeface="Times New Roman"/>
              </a:rPr>
              <a:t>Talekar</a:t>
            </a:r>
            <a:endParaRPr sz="1600" dirty="0">
              <a:latin typeface="Times New Roman"/>
              <a:cs typeface="Times New Roman"/>
            </a:endParaRPr>
          </a:p>
          <a:p>
            <a:pPr>
              <a:lnSpc>
                <a:spcPct val="100000"/>
              </a:lnSpc>
              <a:spcBef>
                <a:spcPts val="1045"/>
              </a:spcBef>
            </a:pPr>
            <a:endParaRPr sz="1600" dirty="0">
              <a:latin typeface="Times New Roman"/>
              <a:cs typeface="Times New Roman"/>
            </a:endParaRPr>
          </a:p>
          <a:p>
            <a:pPr marR="144780" algn="ctr">
              <a:lnSpc>
                <a:spcPct val="100000"/>
              </a:lnSpc>
            </a:pPr>
            <a:r>
              <a:rPr sz="1600" b="1" dirty="0">
                <a:latin typeface="Times New Roman"/>
                <a:cs typeface="Times New Roman"/>
              </a:rPr>
              <a:t>Guided</a:t>
            </a:r>
            <a:r>
              <a:rPr sz="1600" b="1" spc="-50" dirty="0">
                <a:latin typeface="Times New Roman"/>
                <a:cs typeface="Times New Roman"/>
              </a:rPr>
              <a:t> </a:t>
            </a:r>
            <a:r>
              <a:rPr sz="1600" b="1" spc="-25" dirty="0">
                <a:latin typeface="Times New Roman"/>
                <a:cs typeface="Times New Roman"/>
              </a:rPr>
              <a:t>By</a:t>
            </a:r>
            <a:endParaRPr sz="1600" dirty="0">
              <a:latin typeface="Times New Roman"/>
              <a:cs typeface="Times New Roman"/>
            </a:endParaRPr>
          </a:p>
          <a:p>
            <a:pPr marR="144145" algn="ctr">
              <a:lnSpc>
                <a:spcPct val="100000"/>
              </a:lnSpc>
            </a:pPr>
            <a:r>
              <a:rPr lang="en-IN" sz="1600" dirty="0" err="1">
                <a:latin typeface="Times New Roman"/>
                <a:cs typeface="Times New Roman"/>
              </a:rPr>
              <a:t>Dr.Sunita</a:t>
            </a:r>
            <a:r>
              <a:rPr lang="en-IN" sz="1600" dirty="0">
                <a:latin typeface="Times New Roman"/>
                <a:cs typeface="Times New Roman"/>
              </a:rPr>
              <a:t> </a:t>
            </a:r>
            <a:r>
              <a:rPr lang="en-IN" sz="1600" dirty="0" err="1">
                <a:latin typeface="Times New Roman"/>
                <a:cs typeface="Times New Roman"/>
              </a:rPr>
              <a:t>Parinam</a:t>
            </a:r>
            <a:endParaRPr sz="1600" dirty="0">
              <a:latin typeface="Times New Roman"/>
              <a:cs typeface="Times New Roman"/>
            </a:endParaRPr>
          </a:p>
        </p:txBody>
      </p:sp>
      <p:sp>
        <p:nvSpPr>
          <p:cNvPr id="4" name="object 4"/>
          <p:cNvSpPr txBox="1">
            <a:spLocks noGrp="1"/>
          </p:cNvSpPr>
          <p:nvPr>
            <p:ph type="title"/>
          </p:nvPr>
        </p:nvSpPr>
        <p:spPr>
          <a:xfrm>
            <a:off x="3462273" y="574624"/>
            <a:ext cx="2219960" cy="1002665"/>
          </a:xfrm>
          <a:prstGeom prst="rect">
            <a:avLst/>
          </a:prstGeom>
        </p:spPr>
        <p:txBody>
          <a:bodyPr vert="horz" wrap="square" lIns="0" tIns="13335" rIns="0" bIns="0" rtlCol="0">
            <a:spAutoFit/>
          </a:bodyPr>
          <a:lstStyle/>
          <a:p>
            <a:pPr marL="12700" marR="5080" indent="461645">
              <a:lnSpc>
                <a:spcPct val="100000"/>
              </a:lnSpc>
              <a:spcBef>
                <a:spcPts val="105"/>
              </a:spcBef>
            </a:pPr>
            <a:r>
              <a:rPr sz="3200" spc="-10" dirty="0">
                <a:solidFill>
                  <a:srgbClr val="000000"/>
                </a:solidFill>
              </a:rPr>
              <a:t>Project Presentation</a:t>
            </a:r>
            <a:endParaRPr sz="3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980"/>
              </a:lnSpc>
            </a:pPr>
            <a:r>
              <a:rPr dirty="0"/>
              <a:t>Department</a:t>
            </a:r>
            <a:r>
              <a:rPr spc="-35" dirty="0"/>
              <a:t> </a:t>
            </a:r>
            <a:r>
              <a:rPr dirty="0"/>
              <a:t>of</a:t>
            </a:r>
            <a:r>
              <a:rPr spc="-25" dirty="0"/>
              <a:t> </a:t>
            </a:r>
            <a:r>
              <a:rPr dirty="0"/>
              <a:t>Computer</a:t>
            </a:r>
            <a:r>
              <a:rPr spc="-25" dirty="0"/>
              <a:t> </a:t>
            </a:r>
            <a:r>
              <a:rPr dirty="0"/>
              <a:t>Science</a:t>
            </a:r>
            <a:r>
              <a:rPr spc="-35" dirty="0"/>
              <a:t> </a:t>
            </a:r>
            <a:r>
              <a:rPr dirty="0"/>
              <a:t>&amp;</a:t>
            </a:r>
            <a:r>
              <a:rPr spc="-25" dirty="0"/>
              <a:t> </a:t>
            </a:r>
            <a:r>
              <a:rPr dirty="0"/>
              <a:t>Engineering,</a:t>
            </a:r>
            <a:r>
              <a:rPr spc="-10" dirty="0"/>
              <a:t> </a:t>
            </a:r>
            <a:r>
              <a:rPr dirty="0"/>
              <a:t>MITSoE,</a:t>
            </a:r>
            <a:r>
              <a:rPr spc="-20" dirty="0"/>
              <a:t> </a:t>
            </a:r>
            <a:r>
              <a:rPr dirty="0"/>
              <a:t>Loni</a:t>
            </a:r>
            <a:r>
              <a:rPr spc="-25" dirty="0"/>
              <a:t> </a:t>
            </a:r>
            <a:r>
              <a:rPr spc="-10" dirty="0"/>
              <a:t>Kalbhor</a:t>
            </a:r>
          </a:p>
          <a:p>
            <a:pPr marR="43180" algn="r">
              <a:lnSpc>
                <a:spcPts val="2080"/>
              </a:lnSpc>
            </a:pPr>
            <a:fld id="{81D60167-4931-47E6-BA6A-407CBD079E47}" type="slidenum">
              <a:rPr b="0" i="0" spc="-25" dirty="0">
                <a:solidFill>
                  <a:srgbClr val="878787"/>
                </a:solidFill>
                <a:latin typeface="Calibri"/>
                <a:cs typeface="Calibri"/>
              </a:rPr>
              <a:t>10</a:t>
            </a:fld>
            <a:endParaRPr b="0" i="0" spc="-25" dirty="0">
              <a:solidFill>
                <a:srgbClr val="878787"/>
              </a:solidFill>
              <a:latin typeface="Calibri"/>
              <a:cs typeface="Calibri"/>
            </a:endParaRPr>
          </a:p>
        </p:txBody>
      </p:sp>
      <p:sp>
        <p:nvSpPr>
          <p:cNvPr id="6" name="Title 5">
            <a:extLst>
              <a:ext uri="{FF2B5EF4-FFF2-40B4-BE49-F238E27FC236}">
                <a16:creationId xmlns:a16="http://schemas.microsoft.com/office/drawing/2014/main" id="{A9E4A9B8-5901-4509-8CF0-985EC063D43E}"/>
              </a:ext>
            </a:extLst>
          </p:cNvPr>
          <p:cNvSpPr>
            <a:spLocks noGrp="1"/>
          </p:cNvSpPr>
          <p:nvPr>
            <p:ph type="title"/>
          </p:nvPr>
        </p:nvSpPr>
        <p:spPr>
          <a:xfrm>
            <a:off x="533400" y="195100"/>
            <a:ext cx="8305800" cy="4739759"/>
          </a:xfrm>
        </p:spPr>
        <p:txBody>
          <a:bodyPr/>
          <a:lstStyle/>
          <a:p>
            <a:pPr algn="ctr"/>
            <a:r>
              <a:rPr lang="en-IN" dirty="0"/>
              <a:t>8.Results</a:t>
            </a:r>
            <a:br>
              <a:rPr lang="en-IN" dirty="0">
                <a:solidFill>
                  <a:srgbClr val="FF0000"/>
                </a:solidFill>
              </a:rPr>
            </a:br>
            <a:br>
              <a:rPr lang="en-IN" dirty="0"/>
            </a:br>
            <a:br>
              <a:rPr lang="en-IN" dirty="0"/>
            </a:br>
            <a:br>
              <a:rPr lang="en-IN" dirty="0"/>
            </a:br>
            <a:br>
              <a:rPr lang="en-IN" dirty="0"/>
            </a:br>
            <a:br>
              <a:rPr lang="en-IN" dirty="0"/>
            </a:br>
            <a:br>
              <a:rPr lang="en-IN" dirty="0"/>
            </a:br>
            <a:br>
              <a:rPr lang="en-IN" dirty="0"/>
            </a:br>
            <a:br>
              <a:rPr lang="en-IN" dirty="0"/>
            </a:br>
            <a:br>
              <a:rPr lang="en-IN" dirty="0"/>
            </a:br>
            <a:endParaRPr lang="en-IN" dirty="0"/>
          </a:p>
        </p:txBody>
      </p:sp>
      <p:sp>
        <p:nvSpPr>
          <p:cNvPr id="7" name="Rectangle: Rounded Corners 6">
            <a:extLst>
              <a:ext uri="{FF2B5EF4-FFF2-40B4-BE49-F238E27FC236}">
                <a16:creationId xmlns:a16="http://schemas.microsoft.com/office/drawing/2014/main" id="{8C1E3B3E-19DE-4876-A999-B4C80B29C84E}"/>
              </a:ext>
            </a:extLst>
          </p:cNvPr>
          <p:cNvSpPr/>
          <p:nvPr/>
        </p:nvSpPr>
        <p:spPr>
          <a:xfrm>
            <a:off x="685800" y="888639"/>
            <a:ext cx="7848600" cy="409665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dirty="0"/>
          </a:p>
        </p:txBody>
      </p:sp>
      <p:sp>
        <p:nvSpPr>
          <p:cNvPr id="8" name="Rectangle 2">
            <a:extLst>
              <a:ext uri="{FF2B5EF4-FFF2-40B4-BE49-F238E27FC236}">
                <a16:creationId xmlns:a16="http://schemas.microsoft.com/office/drawing/2014/main" id="{5FF314CE-08F8-4069-832E-C64ABA840E27}"/>
              </a:ext>
            </a:extLst>
          </p:cNvPr>
          <p:cNvSpPr>
            <a:spLocks noChangeArrowheads="1"/>
          </p:cNvSpPr>
          <p:nvPr/>
        </p:nvSpPr>
        <p:spPr bwMode="auto">
          <a:xfrm>
            <a:off x="969134" y="1095570"/>
            <a:ext cx="7205732"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effectively converts handwritten prescriptions into structured,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editable data. By preprocessing images with Pillow and using </a:t>
            </a:r>
            <a:r>
              <a:rPr kumimoji="0" lang="en-US" altLang="en-US" sz="2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pytesseract</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OCR, the accuracy of text extraction is significantly improved.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integration of web scraping further enriches the extracted information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 drug details, providing users with clear, reliable, and accessible results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informed decision-making.</a:t>
            </a:r>
          </a:p>
        </p:txBody>
      </p:sp>
    </p:spTree>
    <p:extLst>
      <p:ext uri="{BB962C8B-B14F-4D97-AF65-F5344CB8AC3E}">
        <p14:creationId xmlns:p14="http://schemas.microsoft.com/office/powerpoint/2010/main" val="147878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980"/>
              </a:lnSpc>
            </a:pPr>
            <a:r>
              <a:rPr dirty="0"/>
              <a:t>Department</a:t>
            </a:r>
            <a:r>
              <a:rPr spc="-35" dirty="0"/>
              <a:t> </a:t>
            </a:r>
            <a:r>
              <a:rPr dirty="0"/>
              <a:t>of</a:t>
            </a:r>
            <a:r>
              <a:rPr spc="-25" dirty="0"/>
              <a:t> </a:t>
            </a:r>
            <a:r>
              <a:rPr dirty="0"/>
              <a:t>Computer</a:t>
            </a:r>
            <a:r>
              <a:rPr spc="-25" dirty="0"/>
              <a:t> </a:t>
            </a:r>
            <a:r>
              <a:rPr dirty="0"/>
              <a:t>Science</a:t>
            </a:r>
            <a:r>
              <a:rPr spc="-35" dirty="0"/>
              <a:t> </a:t>
            </a:r>
            <a:r>
              <a:rPr dirty="0"/>
              <a:t>&amp;</a:t>
            </a:r>
            <a:r>
              <a:rPr spc="-25" dirty="0"/>
              <a:t> </a:t>
            </a:r>
            <a:r>
              <a:rPr dirty="0"/>
              <a:t>Engineering,</a:t>
            </a:r>
            <a:r>
              <a:rPr spc="-10" dirty="0"/>
              <a:t> </a:t>
            </a:r>
            <a:r>
              <a:rPr dirty="0"/>
              <a:t>MITSoE,</a:t>
            </a:r>
            <a:r>
              <a:rPr spc="-20" dirty="0"/>
              <a:t> </a:t>
            </a:r>
            <a:r>
              <a:rPr dirty="0"/>
              <a:t>Loni</a:t>
            </a:r>
            <a:r>
              <a:rPr spc="-25" dirty="0"/>
              <a:t> </a:t>
            </a:r>
            <a:r>
              <a:rPr spc="-10" dirty="0"/>
              <a:t>Kalbhor</a:t>
            </a:r>
          </a:p>
          <a:p>
            <a:pPr marR="43180" algn="r">
              <a:lnSpc>
                <a:spcPts val="2080"/>
              </a:lnSpc>
            </a:pPr>
            <a:fld id="{81D60167-4931-47E6-BA6A-407CBD079E47}" type="slidenum">
              <a:rPr b="0" i="0" spc="-25" dirty="0">
                <a:solidFill>
                  <a:srgbClr val="878787"/>
                </a:solidFill>
                <a:latin typeface="Calibri"/>
                <a:cs typeface="Calibri"/>
              </a:rPr>
              <a:t>11</a:t>
            </a:fld>
            <a:endParaRPr b="0" i="0" spc="-25" dirty="0">
              <a:solidFill>
                <a:srgbClr val="878787"/>
              </a:solidFill>
              <a:latin typeface="Calibri"/>
              <a:cs typeface="Calibri"/>
            </a:endParaRPr>
          </a:p>
        </p:txBody>
      </p:sp>
      <p:sp>
        <p:nvSpPr>
          <p:cNvPr id="6" name="Title 5">
            <a:extLst>
              <a:ext uri="{FF2B5EF4-FFF2-40B4-BE49-F238E27FC236}">
                <a16:creationId xmlns:a16="http://schemas.microsoft.com/office/drawing/2014/main" id="{A9E4A9B8-5901-4509-8CF0-985EC063D43E}"/>
              </a:ext>
            </a:extLst>
          </p:cNvPr>
          <p:cNvSpPr>
            <a:spLocks noGrp="1"/>
          </p:cNvSpPr>
          <p:nvPr>
            <p:ph type="title"/>
          </p:nvPr>
        </p:nvSpPr>
        <p:spPr>
          <a:xfrm>
            <a:off x="533400" y="195100"/>
            <a:ext cx="8305800" cy="4739759"/>
          </a:xfrm>
        </p:spPr>
        <p:txBody>
          <a:bodyPr/>
          <a:lstStyle/>
          <a:p>
            <a:pPr algn="ctr"/>
            <a:r>
              <a:rPr lang="en-IN" dirty="0">
                <a:solidFill>
                  <a:srgbClr val="FF0000"/>
                </a:solidFill>
              </a:rPr>
              <a:t>9.Conclusion and Future Work</a:t>
            </a:r>
            <a:br>
              <a:rPr lang="en-IN" dirty="0">
                <a:solidFill>
                  <a:srgbClr val="FF0000"/>
                </a:solidFill>
              </a:rPr>
            </a:br>
            <a:br>
              <a:rPr lang="en-IN" dirty="0"/>
            </a:br>
            <a:br>
              <a:rPr lang="en-IN" dirty="0"/>
            </a:br>
            <a:br>
              <a:rPr lang="en-IN" dirty="0"/>
            </a:br>
            <a:br>
              <a:rPr lang="en-IN" dirty="0"/>
            </a:br>
            <a:br>
              <a:rPr lang="en-IN" dirty="0"/>
            </a:br>
            <a:br>
              <a:rPr lang="en-IN" dirty="0"/>
            </a:br>
            <a:br>
              <a:rPr lang="en-IN" dirty="0"/>
            </a:br>
            <a:br>
              <a:rPr lang="en-IN" dirty="0"/>
            </a:br>
            <a:br>
              <a:rPr lang="en-IN" dirty="0"/>
            </a:br>
            <a:endParaRPr lang="en-IN" dirty="0"/>
          </a:p>
        </p:txBody>
      </p:sp>
      <p:sp>
        <p:nvSpPr>
          <p:cNvPr id="3" name="Rectangle 1">
            <a:extLst>
              <a:ext uri="{FF2B5EF4-FFF2-40B4-BE49-F238E27FC236}">
                <a16:creationId xmlns:a16="http://schemas.microsoft.com/office/drawing/2014/main" id="{5F97B154-1D35-41B2-B608-07E2142B58CD}"/>
              </a:ext>
            </a:extLst>
          </p:cNvPr>
          <p:cNvSpPr>
            <a:spLocks noChangeArrowheads="1"/>
          </p:cNvSpPr>
          <p:nvPr/>
        </p:nvSpPr>
        <p:spPr bwMode="auto">
          <a:xfrm>
            <a:off x="381000" y="761255"/>
            <a:ext cx="8229600"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sng"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Conclusion:</a:t>
            </a:r>
            <a:r>
              <a:rPr kumimoji="0" lang="en-US" altLang="en-US" sz="2200" b="0" i="0" u="none"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successfully extracts and organizes data from handwritten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prescriptions, improving accuracy through image preprocessing and OCR.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also integrates valuable drug information, enhancing the user experience.</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200" dirty="0">
              <a:solidFill>
                <a:schemeClr val="tx1"/>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sng" strike="noStrike" cap="none" normalizeH="0" baseline="0" dirty="0">
                <a:ln>
                  <a:noFill/>
                </a:ln>
                <a:solidFill>
                  <a:srgbClr val="FF0000"/>
                </a:solidFill>
                <a:effectLst/>
                <a:latin typeface="Times New Roman" panose="02020603050405020304" pitchFamily="18" charset="0"/>
                <a:cs typeface="Times New Roman" panose="02020603050405020304" pitchFamily="18" charset="0"/>
              </a:rPr>
              <a:t>Future Work: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Incorporating more advanced NLP techniques to further improve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text recognition, adding support for multiple languages, and expanding the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 for drug information are potential areas for enhancement.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also aim to integrate AI-based error correction for better accuracy.</a:t>
            </a:r>
          </a:p>
        </p:txBody>
      </p:sp>
    </p:spTree>
    <p:extLst>
      <p:ext uri="{BB962C8B-B14F-4D97-AF65-F5344CB8AC3E}">
        <p14:creationId xmlns:p14="http://schemas.microsoft.com/office/powerpoint/2010/main" val="4095688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980"/>
              </a:lnSpc>
            </a:pPr>
            <a:r>
              <a:rPr dirty="0"/>
              <a:t>Department</a:t>
            </a:r>
            <a:r>
              <a:rPr spc="-35" dirty="0"/>
              <a:t> </a:t>
            </a:r>
            <a:r>
              <a:rPr dirty="0"/>
              <a:t>of</a:t>
            </a:r>
            <a:r>
              <a:rPr spc="-25" dirty="0"/>
              <a:t> </a:t>
            </a:r>
            <a:r>
              <a:rPr dirty="0"/>
              <a:t>Computer</a:t>
            </a:r>
            <a:r>
              <a:rPr spc="-25" dirty="0"/>
              <a:t> </a:t>
            </a:r>
            <a:r>
              <a:rPr dirty="0"/>
              <a:t>Science</a:t>
            </a:r>
            <a:r>
              <a:rPr spc="-35" dirty="0"/>
              <a:t> </a:t>
            </a:r>
            <a:r>
              <a:rPr dirty="0"/>
              <a:t>&amp;</a:t>
            </a:r>
            <a:r>
              <a:rPr spc="-25" dirty="0"/>
              <a:t> </a:t>
            </a:r>
            <a:r>
              <a:rPr dirty="0"/>
              <a:t>Engineering,</a:t>
            </a:r>
            <a:r>
              <a:rPr spc="-10" dirty="0"/>
              <a:t> </a:t>
            </a:r>
            <a:r>
              <a:rPr dirty="0"/>
              <a:t>MITSoE,</a:t>
            </a:r>
            <a:r>
              <a:rPr spc="-20" dirty="0"/>
              <a:t> </a:t>
            </a:r>
            <a:r>
              <a:rPr dirty="0"/>
              <a:t>Loni</a:t>
            </a:r>
            <a:r>
              <a:rPr spc="-25" dirty="0"/>
              <a:t> </a:t>
            </a:r>
            <a:r>
              <a:rPr spc="-10" dirty="0"/>
              <a:t>Kalbhor</a:t>
            </a:r>
          </a:p>
          <a:p>
            <a:pPr marR="43180" algn="r">
              <a:lnSpc>
                <a:spcPts val="2080"/>
              </a:lnSpc>
            </a:pPr>
            <a:fld id="{81D60167-4931-47E6-BA6A-407CBD079E47}" type="slidenum">
              <a:rPr b="0" i="0" spc="-25" dirty="0">
                <a:solidFill>
                  <a:srgbClr val="878787"/>
                </a:solidFill>
                <a:latin typeface="Calibri"/>
                <a:cs typeface="Calibri"/>
              </a:rPr>
              <a:t>12</a:t>
            </a:fld>
            <a:endParaRPr b="0" i="0" spc="-25" dirty="0">
              <a:solidFill>
                <a:srgbClr val="878787"/>
              </a:solidFill>
              <a:latin typeface="Calibri"/>
              <a:cs typeface="Calibri"/>
            </a:endParaRPr>
          </a:p>
        </p:txBody>
      </p:sp>
      <p:sp>
        <p:nvSpPr>
          <p:cNvPr id="6" name="Title 5">
            <a:extLst>
              <a:ext uri="{FF2B5EF4-FFF2-40B4-BE49-F238E27FC236}">
                <a16:creationId xmlns:a16="http://schemas.microsoft.com/office/drawing/2014/main" id="{A9E4A9B8-5901-4509-8CF0-985EC063D43E}"/>
              </a:ext>
            </a:extLst>
          </p:cNvPr>
          <p:cNvSpPr>
            <a:spLocks noGrp="1"/>
          </p:cNvSpPr>
          <p:nvPr>
            <p:ph type="title"/>
          </p:nvPr>
        </p:nvSpPr>
        <p:spPr>
          <a:xfrm>
            <a:off x="533400" y="381000"/>
            <a:ext cx="8305800" cy="5170646"/>
          </a:xfrm>
        </p:spPr>
        <p:txBody>
          <a:bodyPr/>
          <a:lstStyle/>
          <a:p>
            <a:pPr algn="ctr"/>
            <a:r>
              <a:rPr lang="en-IN" dirty="0"/>
              <a:t>10.</a:t>
            </a:r>
            <a:r>
              <a:rPr lang="en-IN" spc="-10" dirty="0"/>
              <a:t> References</a:t>
            </a:r>
            <a:br>
              <a:rPr lang="en-IN" dirty="0"/>
            </a:br>
            <a:br>
              <a:rPr lang="en-IN" dirty="0">
                <a:solidFill>
                  <a:srgbClr val="FF0000"/>
                </a:solidFill>
              </a:rPr>
            </a:br>
            <a:br>
              <a:rPr lang="en-IN" dirty="0"/>
            </a:br>
            <a:br>
              <a:rPr lang="en-IN" dirty="0"/>
            </a:br>
            <a:br>
              <a:rPr lang="en-IN" dirty="0"/>
            </a:br>
            <a:br>
              <a:rPr lang="en-IN" dirty="0"/>
            </a:br>
            <a:br>
              <a:rPr lang="en-IN" dirty="0"/>
            </a:br>
            <a:br>
              <a:rPr lang="en-IN" dirty="0"/>
            </a:br>
            <a:br>
              <a:rPr lang="en-IN" dirty="0"/>
            </a:br>
            <a:br>
              <a:rPr lang="en-IN" dirty="0"/>
            </a:br>
            <a:br>
              <a:rPr lang="en-IN" dirty="0"/>
            </a:br>
            <a:endParaRPr lang="en-IN" dirty="0"/>
          </a:p>
        </p:txBody>
      </p:sp>
      <p:sp>
        <p:nvSpPr>
          <p:cNvPr id="3" name="Rectangle 1">
            <a:extLst>
              <a:ext uri="{FF2B5EF4-FFF2-40B4-BE49-F238E27FC236}">
                <a16:creationId xmlns:a16="http://schemas.microsoft.com/office/drawing/2014/main" id="{8DBBC4E6-A38D-4327-88F8-2B545CF01902}"/>
              </a:ext>
            </a:extLst>
          </p:cNvPr>
          <p:cNvSpPr>
            <a:spLocks noChangeArrowheads="1"/>
          </p:cNvSpPr>
          <p:nvPr/>
        </p:nvSpPr>
        <p:spPr bwMode="auto">
          <a:xfrm>
            <a:off x="800100" y="1219200"/>
            <a:ext cx="7772400"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Tesseract OCR Documentation: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2"/>
              </a:rPr>
              <a:t>https://github.com/tesseract-ocr/tesseract</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Flask Documentation: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https://flask.palletsprojects.com/</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Pillow Documentation: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4"/>
              </a:rPr>
              <a:t>https://pillow.readthedocs.io/</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Pandas Documentation: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5"/>
              </a:rPr>
              <a:t>https://pandas.pydata.org/</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BeautifulSoup</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Documentation: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6"/>
              </a:rPr>
              <a:t>https://www.crummy.com/software/BeautifulSoup/</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 Requests Library: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7"/>
              </a:rPr>
              <a:t>https://requests.readthedocs.io/</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5742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498DDA1-4422-46A0-8DF4-6B9439BE4C81}"/>
              </a:ext>
            </a:extLst>
          </p:cNvPr>
          <p:cNvSpPr/>
          <p:nvPr/>
        </p:nvSpPr>
        <p:spPr>
          <a:xfrm>
            <a:off x="1752600" y="1447800"/>
            <a:ext cx="6324600" cy="285750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5" name="Title 4">
            <a:extLst>
              <a:ext uri="{FF2B5EF4-FFF2-40B4-BE49-F238E27FC236}">
                <a16:creationId xmlns:a16="http://schemas.microsoft.com/office/drawing/2014/main" id="{A9C9EE5B-4EC8-45CC-BB7B-07906E914728}"/>
              </a:ext>
            </a:extLst>
          </p:cNvPr>
          <p:cNvSpPr>
            <a:spLocks noGrp="1"/>
          </p:cNvSpPr>
          <p:nvPr>
            <p:ph type="ctrTitle"/>
          </p:nvPr>
        </p:nvSpPr>
        <p:spPr>
          <a:xfrm>
            <a:off x="2362200" y="2209800"/>
            <a:ext cx="7772400" cy="1107996"/>
          </a:xfrm>
        </p:spPr>
        <p:txBody>
          <a:bodyPr/>
          <a:lstStyle/>
          <a:p>
            <a:r>
              <a:rPr lang="en-IN" sz="7200" dirty="0"/>
              <a:t>Thank You</a:t>
            </a:r>
          </a:p>
        </p:txBody>
      </p:sp>
    </p:spTree>
    <p:extLst>
      <p:ext uri="{BB962C8B-B14F-4D97-AF65-F5344CB8AC3E}">
        <p14:creationId xmlns:p14="http://schemas.microsoft.com/office/powerpoint/2010/main" val="25526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11702" y="163194"/>
            <a:ext cx="1546098" cy="473848"/>
          </a:xfrm>
          <a:prstGeom prst="rect">
            <a:avLst/>
          </a:prstGeom>
        </p:spPr>
        <p:txBody>
          <a:bodyPr vert="horz" wrap="square" lIns="0" tIns="12065" rIns="0" bIns="0" rtlCol="0">
            <a:spAutoFit/>
          </a:bodyPr>
          <a:lstStyle/>
          <a:p>
            <a:pPr marL="12700">
              <a:lnSpc>
                <a:spcPct val="100000"/>
              </a:lnSpc>
              <a:spcBef>
                <a:spcPts val="95"/>
              </a:spcBef>
            </a:pPr>
            <a:r>
              <a:rPr sz="3000" spc="-10" dirty="0"/>
              <a:t>Outline</a:t>
            </a: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980"/>
              </a:lnSpc>
            </a:pPr>
            <a:r>
              <a:rPr dirty="0"/>
              <a:t>Department</a:t>
            </a:r>
            <a:r>
              <a:rPr spc="-35" dirty="0"/>
              <a:t> </a:t>
            </a:r>
            <a:r>
              <a:rPr dirty="0"/>
              <a:t>of</a:t>
            </a:r>
            <a:r>
              <a:rPr spc="-25" dirty="0"/>
              <a:t> </a:t>
            </a:r>
            <a:r>
              <a:rPr dirty="0"/>
              <a:t>Computer</a:t>
            </a:r>
            <a:r>
              <a:rPr spc="-25" dirty="0"/>
              <a:t> </a:t>
            </a:r>
            <a:r>
              <a:rPr dirty="0"/>
              <a:t>Science</a:t>
            </a:r>
            <a:r>
              <a:rPr spc="-35" dirty="0"/>
              <a:t> </a:t>
            </a:r>
            <a:r>
              <a:rPr dirty="0"/>
              <a:t>&amp;</a:t>
            </a:r>
            <a:r>
              <a:rPr spc="-25" dirty="0"/>
              <a:t> </a:t>
            </a:r>
            <a:r>
              <a:rPr dirty="0"/>
              <a:t>Engineering,</a:t>
            </a:r>
            <a:r>
              <a:rPr spc="-10" dirty="0"/>
              <a:t> </a:t>
            </a:r>
            <a:r>
              <a:rPr dirty="0"/>
              <a:t>MITSoE,</a:t>
            </a:r>
            <a:r>
              <a:rPr spc="-20" dirty="0"/>
              <a:t> </a:t>
            </a:r>
            <a:r>
              <a:rPr dirty="0"/>
              <a:t>Loni</a:t>
            </a:r>
            <a:r>
              <a:rPr spc="-25" dirty="0"/>
              <a:t> </a:t>
            </a:r>
            <a:r>
              <a:rPr spc="-10" dirty="0"/>
              <a:t>Kalbhor</a:t>
            </a:r>
          </a:p>
          <a:p>
            <a:pPr marR="43180" algn="r">
              <a:lnSpc>
                <a:spcPts val="2080"/>
              </a:lnSpc>
            </a:pPr>
            <a:fld id="{81D60167-4931-47E6-BA6A-407CBD079E47}" type="slidenum">
              <a:rPr b="0" i="0" spc="-25" dirty="0">
                <a:solidFill>
                  <a:srgbClr val="878787"/>
                </a:solidFill>
                <a:latin typeface="Calibri"/>
                <a:cs typeface="Calibri"/>
              </a:rPr>
              <a:t>2</a:t>
            </a:fld>
            <a:endParaRPr b="0" i="0" spc="-25" dirty="0">
              <a:solidFill>
                <a:srgbClr val="878787"/>
              </a:solidFill>
              <a:latin typeface="Calibri"/>
              <a:cs typeface="Calibri"/>
            </a:endParaRPr>
          </a:p>
        </p:txBody>
      </p:sp>
      <p:sp>
        <p:nvSpPr>
          <p:cNvPr id="3" name="object 3"/>
          <p:cNvSpPr txBox="1"/>
          <p:nvPr/>
        </p:nvSpPr>
        <p:spPr>
          <a:xfrm>
            <a:off x="2994150" y="1143000"/>
            <a:ext cx="4338448" cy="3397725"/>
          </a:xfrm>
          <a:prstGeom prst="rect">
            <a:avLst/>
          </a:prstGeom>
        </p:spPr>
        <p:txBody>
          <a:bodyPr vert="horz" wrap="square" lIns="0" tIns="12065" rIns="0" bIns="0" rtlCol="0">
            <a:spAutoFit/>
          </a:bodyPr>
          <a:lstStyle/>
          <a:p>
            <a:pPr marL="469900" indent="-457200">
              <a:lnSpc>
                <a:spcPct val="100000"/>
              </a:lnSpc>
              <a:spcBef>
                <a:spcPts val="95"/>
              </a:spcBef>
              <a:buSzPct val="109090"/>
              <a:buFont typeface="+mj-lt"/>
              <a:buAutoNum type="arabicPeriod"/>
              <a:tabLst>
                <a:tab pos="354965" algn="l"/>
              </a:tabLst>
            </a:pPr>
            <a:r>
              <a:rPr sz="2200" spc="-10" dirty="0">
                <a:latin typeface="Times New Roman"/>
                <a:cs typeface="Times New Roman"/>
              </a:rPr>
              <a:t>Introduction</a:t>
            </a:r>
            <a:endParaRPr sz="2200" dirty="0">
              <a:latin typeface="Times New Roman"/>
              <a:cs typeface="Times New Roman"/>
            </a:endParaRPr>
          </a:p>
          <a:p>
            <a:pPr marL="469900" indent="-457200">
              <a:lnSpc>
                <a:spcPct val="100000"/>
              </a:lnSpc>
              <a:buSzPct val="109090"/>
              <a:buFont typeface="+mj-lt"/>
              <a:buAutoNum type="arabicPeriod"/>
              <a:tabLst>
                <a:tab pos="354965" algn="l"/>
              </a:tabLst>
            </a:pPr>
            <a:r>
              <a:rPr sz="2200" dirty="0">
                <a:latin typeface="Times New Roman"/>
                <a:cs typeface="Times New Roman"/>
              </a:rPr>
              <a:t>Problem</a:t>
            </a:r>
            <a:r>
              <a:rPr sz="2200" spc="-55" dirty="0">
                <a:latin typeface="Times New Roman"/>
                <a:cs typeface="Times New Roman"/>
              </a:rPr>
              <a:t> </a:t>
            </a:r>
            <a:r>
              <a:rPr sz="2200" spc="-10" dirty="0">
                <a:latin typeface="Times New Roman"/>
                <a:cs typeface="Times New Roman"/>
              </a:rPr>
              <a:t>Statement</a:t>
            </a:r>
            <a:endParaRPr sz="2200" dirty="0">
              <a:latin typeface="Times New Roman"/>
              <a:cs typeface="Times New Roman"/>
            </a:endParaRPr>
          </a:p>
          <a:p>
            <a:pPr marL="469900" indent="-457200">
              <a:lnSpc>
                <a:spcPct val="100000"/>
              </a:lnSpc>
              <a:buSzPct val="109090"/>
              <a:buFont typeface="+mj-lt"/>
              <a:buAutoNum type="arabicPeriod"/>
              <a:tabLst>
                <a:tab pos="354965" algn="l"/>
              </a:tabLst>
            </a:pPr>
            <a:r>
              <a:rPr sz="2200" spc="-10" dirty="0">
                <a:latin typeface="Times New Roman"/>
                <a:cs typeface="Times New Roman"/>
              </a:rPr>
              <a:t>Objectives</a:t>
            </a:r>
            <a:endParaRPr sz="2200" dirty="0">
              <a:latin typeface="Times New Roman"/>
              <a:cs typeface="Times New Roman"/>
            </a:endParaRPr>
          </a:p>
          <a:p>
            <a:pPr marL="469900" indent="-457200">
              <a:lnSpc>
                <a:spcPct val="100000"/>
              </a:lnSpc>
              <a:spcBef>
                <a:spcPts val="5"/>
              </a:spcBef>
              <a:buSzPct val="109090"/>
              <a:buFont typeface="+mj-lt"/>
              <a:buAutoNum type="arabicPeriod"/>
              <a:tabLst>
                <a:tab pos="354965" algn="l"/>
              </a:tabLst>
            </a:pPr>
            <a:r>
              <a:rPr sz="2200" dirty="0">
                <a:latin typeface="Times New Roman"/>
                <a:cs typeface="Times New Roman"/>
              </a:rPr>
              <a:t>Concepts</a:t>
            </a:r>
            <a:r>
              <a:rPr sz="2200" spc="-70" dirty="0">
                <a:latin typeface="Times New Roman"/>
                <a:cs typeface="Times New Roman"/>
              </a:rPr>
              <a:t> </a:t>
            </a:r>
            <a:r>
              <a:rPr sz="2200" dirty="0">
                <a:latin typeface="Times New Roman"/>
                <a:cs typeface="Times New Roman"/>
              </a:rPr>
              <a:t>And</a:t>
            </a:r>
            <a:r>
              <a:rPr sz="2200" spc="-50" dirty="0">
                <a:latin typeface="Times New Roman"/>
                <a:cs typeface="Times New Roman"/>
              </a:rPr>
              <a:t> </a:t>
            </a:r>
            <a:r>
              <a:rPr sz="2200" spc="-10" dirty="0">
                <a:latin typeface="Times New Roman"/>
                <a:cs typeface="Times New Roman"/>
              </a:rPr>
              <a:t>Methods</a:t>
            </a:r>
            <a:endParaRPr sz="2200" dirty="0">
              <a:latin typeface="Times New Roman"/>
              <a:cs typeface="Times New Roman"/>
            </a:endParaRPr>
          </a:p>
          <a:p>
            <a:pPr marL="469900" indent="-457200">
              <a:lnSpc>
                <a:spcPct val="100000"/>
              </a:lnSpc>
              <a:buSzPct val="109090"/>
              <a:buFont typeface="+mj-lt"/>
              <a:buAutoNum type="arabicPeriod"/>
              <a:tabLst>
                <a:tab pos="354965" algn="l"/>
              </a:tabLst>
            </a:pPr>
            <a:r>
              <a:rPr sz="2200" dirty="0">
                <a:latin typeface="Times New Roman"/>
                <a:cs typeface="Times New Roman"/>
              </a:rPr>
              <a:t>Tools</a:t>
            </a:r>
            <a:r>
              <a:rPr sz="2200" spc="-40" dirty="0">
                <a:latin typeface="Times New Roman"/>
                <a:cs typeface="Times New Roman"/>
              </a:rPr>
              <a:t> </a:t>
            </a:r>
            <a:r>
              <a:rPr sz="2200" dirty="0">
                <a:latin typeface="Times New Roman"/>
                <a:cs typeface="Times New Roman"/>
              </a:rPr>
              <a:t>And</a:t>
            </a:r>
            <a:r>
              <a:rPr sz="2200" spc="-35" dirty="0">
                <a:latin typeface="Times New Roman"/>
                <a:cs typeface="Times New Roman"/>
              </a:rPr>
              <a:t> </a:t>
            </a:r>
            <a:r>
              <a:rPr sz="2200" spc="-10" dirty="0">
                <a:latin typeface="Times New Roman"/>
                <a:cs typeface="Times New Roman"/>
              </a:rPr>
              <a:t>Languages</a:t>
            </a:r>
            <a:endParaRPr sz="2200" dirty="0">
              <a:latin typeface="Times New Roman"/>
              <a:cs typeface="Times New Roman"/>
            </a:endParaRPr>
          </a:p>
          <a:p>
            <a:pPr marL="469900" indent="-457200">
              <a:lnSpc>
                <a:spcPct val="100000"/>
              </a:lnSpc>
              <a:buSzPct val="109090"/>
              <a:buFont typeface="+mj-lt"/>
              <a:buAutoNum type="arabicPeriod"/>
              <a:tabLst>
                <a:tab pos="354965" algn="l"/>
              </a:tabLst>
            </a:pPr>
            <a:r>
              <a:rPr sz="2200" dirty="0">
                <a:latin typeface="Times New Roman"/>
                <a:cs typeface="Times New Roman"/>
              </a:rPr>
              <a:t>Process</a:t>
            </a:r>
            <a:r>
              <a:rPr sz="2200" spc="-35" dirty="0">
                <a:latin typeface="Times New Roman"/>
                <a:cs typeface="Times New Roman"/>
              </a:rPr>
              <a:t> </a:t>
            </a:r>
            <a:r>
              <a:rPr sz="2200" dirty="0">
                <a:latin typeface="Times New Roman"/>
                <a:cs typeface="Times New Roman"/>
              </a:rPr>
              <a:t>And</a:t>
            </a:r>
            <a:r>
              <a:rPr sz="2200" spc="-30" dirty="0">
                <a:latin typeface="Times New Roman"/>
                <a:cs typeface="Times New Roman"/>
              </a:rPr>
              <a:t> </a:t>
            </a:r>
            <a:r>
              <a:rPr sz="2200" spc="-10" dirty="0">
                <a:latin typeface="Times New Roman"/>
                <a:cs typeface="Times New Roman"/>
              </a:rPr>
              <a:t>Architecture</a:t>
            </a:r>
            <a:endParaRPr lang="en-IN" sz="2200" spc="-10" dirty="0">
              <a:latin typeface="Times New Roman"/>
              <a:cs typeface="Times New Roman"/>
            </a:endParaRPr>
          </a:p>
          <a:p>
            <a:pPr marL="469900" indent="-457200">
              <a:lnSpc>
                <a:spcPct val="100000"/>
              </a:lnSpc>
              <a:buSzPct val="109090"/>
              <a:buFont typeface="+mj-lt"/>
              <a:buAutoNum type="arabicPeriod"/>
              <a:tabLst>
                <a:tab pos="354965" algn="l"/>
              </a:tabLst>
            </a:pPr>
            <a:r>
              <a:rPr lang="en-IN" sz="2200" spc="-10" dirty="0">
                <a:latin typeface="Times New Roman"/>
                <a:cs typeface="Times New Roman"/>
              </a:rPr>
              <a:t>Block Diagram</a:t>
            </a:r>
            <a:endParaRPr sz="2200" dirty="0">
              <a:latin typeface="Times New Roman"/>
              <a:cs typeface="Times New Roman"/>
            </a:endParaRPr>
          </a:p>
          <a:p>
            <a:pPr marL="469900" indent="-457200">
              <a:lnSpc>
                <a:spcPct val="100000"/>
              </a:lnSpc>
              <a:buSzPct val="109090"/>
              <a:buFont typeface="+mj-lt"/>
              <a:buAutoNum type="arabicPeriod"/>
              <a:tabLst>
                <a:tab pos="354965" algn="l"/>
              </a:tabLst>
            </a:pPr>
            <a:r>
              <a:rPr sz="2200" spc="-10" dirty="0">
                <a:latin typeface="Times New Roman"/>
                <a:cs typeface="Times New Roman"/>
              </a:rPr>
              <a:t>Results</a:t>
            </a:r>
            <a:endParaRPr sz="2200" dirty="0">
              <a:latin typeface="Times New Roman"/>
              <a:cs typeface="Times New Roman"/>
            </a:endParaRPr>
          </a:p>
          <a:p>
            <a:pPr marL="469900" indent="-457200">
              <a:lnSpc>
                <a:spcPct val="100000"/>
              </a:lnSpc>
              <a:buSzPct val="109090"/>
              <a:buFont typeface="+mj-lt"/>
              <a:buAutoNum type="arabicPeriod"/>
              <a:tabLst>
                <a:tab pos="354965" algn="l"/>
              </a:tabLst>
            </a:pPr>
            <a:r>
              <a:rPr sz="2200" dirty="0">
                <a:latin typeface="Times New Roman"/>
                <a:cs typeface="Times New Roman"/>
              </a:rPr>
              <a:t>Conclusion</a:t>
            </a:r>
            <a:r>
              <a:rPr sz="2200" spc="-70" dirty="0">
                <a:latin typeface="Times New Roman"/>
                <a:cs typeface="Times New Roman"/>
              </a:rPr>
              <a:t> </a:t>
            </a:r>
            <a:r>
              <a:rPr sz="2200" dirty="0">
                <a:latin typeface="Times New Roman"/>
                <a:cs typeface="Times New Roman"/>
              </a:rPr>
              <a:t>And</a:t>
            </a:r>
            <a:r>
              <a:rPr sz="2200" spc="-50" dirty="0">
                <a:latin typeface="Times New Roman"/>
                <a:cs typeface="Times New Roman"/>
              </a:rPr>
              <a:t> </a:t>
            </a:r>
            <a:r>
              <a:rPr sz="2200" dirty="0">
                <a:latin typeface="Times New Roman"/>
                <a:cs typeface="Times New Roman"/>
              </a:rPr>
              <a:t>Future</a:t>
            </a:r>
            <a:r>
              <a:rPr sz="2200" spc="-60" dirty="0">
                <a:latin typeface="Times New Roman"/>
                <a:cs typeface="Times New Roman"/>
              </a:rPr>
              <a:t> </a:t>
            </a:r>
            <a:r>
              <a:rPr sz="2200" spc="-20" dirty="0">
                <a:latin typeface="Times New Roman"/>
                <a:cs typeface="Times New Roman"/>
              </a:rPr>
              <a:t>Work</a:t>
            </a:r>
            <a:endParaRPr sz="2200" dirty="0">
              <a:latin typeface="Times New Roman"/>
              <a:cs typeface="Times New Roman"/>
            </a:endParaRPr>
          </a:p>
          <a:p>
            <a:pPr marL="469900" indent="-457200">
              <a:lnSpc>
                <a:spcPct val="100000"/>
              </a:lnSpc>
              <a:buSzPct val="109090"/>
              <a:buFont typeface="+mj-lt"/>
              <a:buAutoNum type="arabicPeriod"/>
              <a:tabLst>
                <a:tab pos="354965" algn="l"/>
              </a:tabLst>
            </a:pPr>
            <a:r>
              <a:rPr sz="2200" spc="-10" dirty="0">
                <a:latin typeface="Times New Roman"/>
                <a:cs typeface="Times New Roman"/>
              </a:rPr>
              <a:t>References</a:t>
            </a:r>
            <a:endParaRPr sz="22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E435D-631B-4159-A450-D1AD85F1CCC8}"/>
              </a:ext>
            </a:extLst>
          </p:cNvPr>
          <p:cNvSpPr>
            <a:spLocks noGrp="1"/>
          </p:cNvSpPr>
          <p:nvPr>
            <p:ph type="title"/>
          </p:nvPr>
        </p:nvSpPr>
        <p:spPr>
          <a:xfrm>
            <a:off x="3489299" y="459759"/>
            <a:ext cx="2362200" cy="861774"/>
          </a:xfrm>
        </p:spPr>
        <p:txBody>
          <a:bodyPr/>
          <a:lstStyle/>
          <a:p>
            <a:r>
              <a:rPr lang="en-IN" spc="-10" dirty="0"/>
              <a:t>1.Introduction</a:t>
            </a:r>
            <a:endParaRPr lang="en-IN" dirty="0"/>
          </a:p>
        </p:txBody>
      </p:sp>
      <p:sp>
        <p:nvSpPr>
          <p:cNvPr id="3" name="Text Placeholder 2">
            <a:extLst>
              <a:ext uri="{FF2B5EF4-FFF2-40B4-BE49-F238E27FC236}">
                <a16:creationId xmlns:a16="http://schemas.microsoft.com/office/drawing/2014/main" id="{1854C266-A8F4-4A9C-85FC-00621D689629}"/>
              </a:ext>
            </a:extLst>
          </p:cNvPr>
          <p:cNvSpPr>
            <a:spLocks noGrp="1"/>
          </p:cNvSpPr>
          <p:nvPr>
            <p:ph type="body" idx="1"/>
          </p:nvPr>
        </p:nvSpPr>
        <p:spPr>
          <a:xfrm>
            <a:off x="795629" y="1040129"/>
            <a:ext cx="7749540" cy="677108"/>
          </a:xfrm>
        </p:spPr>
        <p:txBody>
          <a:bodyPr/>
          <a:lstStyle/>
          <a:p>
            <a:r>
              <a:rPr lang="en-US" dirty="0"/>
              <a:t>.</a:t>
            </a:r>
          </a:p>
          <a:p>
            <a:endParaRPr lang="en-IN" dirty="0"/>
          </a:p>
        </p:txBody>
      </p:sp>
      <p:sp>
        <p:nvSpPr>
          <p:cNvPr id="4" name="object 4">
            <a:extLst>
              <a:ext uri="{FF2B5EF4-FFF2-40B4-BE49-F238E27FC236}">
                <a16:creationId xmlns:a16="http://schemas.microsoft.com/office/drawing/2014/main" id="{B112FE79-7F77-480F-9FF0-347123713196}"/>
              </a:ext>
            </a:extLst>
          </p:cNvPr>
          <p:cNvSpPr txBox="1">
            <a:spLocks noGrp="1"/>
          </p:cNvSpPr>
          <p:nvPr>
            <p:ph type="sldNum" sz="quarter" idx="7"/>
          </p:nvPr>
        </p:nvSpPr>
        <p:spPr>
          <a:xfrm>
            <a:off x="1589277" y="6122516"/>
            <a:ext cx="7148195" cy="540384"/>
          </a:xfrm>
          <a:prstGeom prst="rect">
            <a:avLst/>
          </a:prstGeom>
        </p:spPr>
        <p:txBody>
          <a:bodyPr vert="horz" wrap="square" lIns="0" tIns="0" rIns="0" bIns="0" rtlCol="0">
            <a:spAutoFit/>
          </a:bodyPr>
          <a:lstStyle/>
          <a:p>
            <a:pPr marL="12700">
              <a:lnSpc>
                <a:spcPts val="1980"/>
              </a:lnSpc>
            </a:pPr>
            <a:r>
              <a:rPr dirty="0"/>
              <a:t>Department</a:t>
            </a:r>
            <a:r>
              <a:rPr spc="-35" dirty="0"/>
              <a:t> </a:t>
            </a:r>
            <a:r>
              <a:rPr dirty="0"/>
              <a:t>of</a:t>
            </a:r>
            <a:r>
              <a:rPr spc="-25" dirty="0"/>
              <a:t> </a:t>
            </a:r>
            <a:r>
              <a:rPr dirty="0"/>
              <a:t>Computer</a:t>
            </a:r>
            <a:r>
              <a:rPr spc="-25" dirty="0"/>
              <a:t> </a:t>
            </a:r>
            <a:r>
              <a:rPr dirty="0"/>
              <a:t>Science</a:t>
            </a:r>
            <a:r>
              <a:rPr spc="-35" dirty="0"/>
              <a:t> </a:t>
            </a:r>
            <a:r>
              <a:rPr dirty="0"/>
              <a:t>&amp;</a:t>
            </a:r>
            <a:r>
              <a:rPr spc="-25" dirty="0"/>
              <a:t> </a:t>
            </a:r>
            <a:r>
              <a:rPr dirty="0"/>
              <a:t>Engineering,</a:t>
            </a:r>
            <a:r>
              <a:rPr spc="-10" dirty="0"/>
              <a:t> </a:t>
            </a:r>
            <a:r>
              <a:rPr dirty="0"/>
              <a:t>MITSoE,</a:t>
            </a:r>
            <a:r>
              <a:rPr spc="-20" dirty="0"/>
              <a:t> </a:t>
            </a:r>
            <a:r>
              <a:rPr dirty="0"/>
              <a:t>Loni</a:t>
            </a:r>
            <a:r>
              <a:rPr spc="-25" dirty="0"/>
              <a:t> </a:t>
            </a:r>
            <a:r>
              <a:rPr spc="-10" dirty="0"/>
              <a:t>Kalbhor</a:t>
            </a:r>
          </a:p>
          <a:p>
            <a:pPr marR="43180" algn="r">
              <a:lnSpc>
                <a:spcPts val="2080"/>
              </a:lnSpc>
            </a:pPr>
            <a:fld id="{81D60167-4931-47E6-BA6A-407CBD079E47}" type="slidenum">
              <a:rPr b="0" i="0" spc="-25" dirty="0">
                <a:solidFill>
                  <a:srgbClr val="878787"/>
                </a:solidFill>
                <a:latin typeface="Calibri"/>
                <a:cs typeface="Calibri"/>
              </a:rPr>
              <a:t>3</a:t>
            </a:fld>
            <a:endParaRPr b="0" i="0" spc="-25" dirty="0">
              <a:solidFill>
                <a:srgbClr val="878787"/>
              </a:solidFill>
              <a:latin typeface="Calibri"/>
              <a:cs typeface="Calibri"/>
            </a:endParaRPr>
          </a:p>
        </p:txBody>
      </p:sp>
      <p:sp>
        <p:nvSpPr>
          <p:cNvPr id="6" name="Rectangle: Rounded Corners 5">
            <a:extLst>
              <a:ext uri="{FF2B5EF4-FFF2-40B4-BE49-F238E27FC236}">
                <a16:creationId xmlns:a16="http://schemas.microsoft.com/office/drawing/2014/main" id="{034C6DBF-98BA-4802-8BA5-022BCA2F5039}"/>
              </a:ext>
            </a:extLst>
          </p:cNvPr>
          <p:cNvSpPr/>
          <p:nvPr/>
        </p:nvSpPr>
        <p:spPr>
          <a:xfrm>
            <a:off x="533400" y="1264383"/>
            <a:ext cx="8077200" cy="34290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en-US" sz="2200" dirty="0">
                <a:latin typeface="Times New Roman" panose="02020603050405020304" pitchFamily="18" charset="0"/>
                <a:cs typeface="Times New Roman" panose="02020603050405020304" pitchFamily="18" charset="0"/>
              </a:rPr>
              <a:t>Doctors’ handwritten notes are often illegible, leading to errors in medical communication. This project uses AI and deep learning techniques, including OCR, CNNs, and RNNs, to automatically convert handwritten medical notes into digital text. The system enhances accuracy, reduces manual effort, and improves documentation in healthcare settings</a:t>
            </a:r>
            <a:endParaRPr lang="en-IN" sz="22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9C127A3-FA61-4912-837F-6B4BE9AB3BD1}"/>
              </a:ext>
            </a:extLst>
          </p:cNvPr>
          <p:cNvSpPr txBox="1"/>
          <p:nvPr/>
        </p:nvSpPr>
        <p:spPr>
          <a:xfrm>
            <a:off x="304800" y="1378683"/>
            <a:ext cx="7552742" cy="3200400"/>
          </a:xfrm>
          <a:prstGeom prst="rect">
            <a:avLst/>
          </a:prstGeom>
          <a:noFill/>
        </p:spPr>
        <p:txBody>
          <a:bodyPr wrap="square" rtlCol="0">
            <a:spAutoFit/>
          </a:bodyPr>
          <a:lstStyle/>
          <a:p>
            <a:endParaRPr lang="en-IN" dirty="0"/>
          </a:p>
        </p:txBody>
      </p:sp>
    </p:spTree>
    <p:extLst>
      <p:ext uri="{BB962C8B-B14F-4D97-AF65-F5344CB8AC3E}">
        <p14:creationId xmlns:p14="http://schemas.microsoft.com/office/powerpoint/2010/main" val="471891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980"/>
              </a:lnSpc>
            </a:pPr>
            <a:r>
              <a:rPr dirty="0"/>
              <a:t>Department</a:t>
            </a:r>
            <a:r>
              <a:rPr spc="-35" dirty="0"/>
              <a:t> </a:t>
            </a:r>
            <a:r>
              <a:rPr dirty="0"/>
              <a:t>of</a:t>
            </a:r>
            <a:r>
              <a:rPr spc="-25" dirty="0"/>
              <a:t> </a:t>
            </a:r>
            <a:r>
              <a:rPr dirty="0"/>
              <a:t>Computer</a:t>
            </a:r>
            <a:r>
              <a:rPr spc="-25" dirty="0"/>
              <a:t> </a:t>
            </a:r>
            <a:r>
              <a:rPr dirty="0"/>
              <a:t>Science</a:t>
            </a:r>
            <a:r>
              <a:rPr spc="-35" dirty="0"/>
              <a:t> </a:t>
            </a:r>
            <a:r>
              <a:rPr dirty="0"/>
              <a:t>&amp;</a:t>
            </a:r>
            <a:r>
              <a:rPr spc="-25" dirty="0"/>
              <a:t> </a:t>
            </a:r>
            <a:r>
              <a:rPr dirty="0"/>
              <a:t>Engineering,</a:t>
            </a:r>
            <a:r>
              <a:rPr spc="-10" dirty="0"/>
              <a:t> </a:t>
            </a:r>
            <a:r>
              <a:rPr dirty="0"/>
              <a:t>MITSoE,</a:t>
            </a:r>
            <a:r>
              <a:rPr spc="-20" dirty="0"/>
              <a:t> </a:t>
            </a:r>
            <a:r>
              <a:rPr dirty="0"/>
              <a:t>Loni</a:t>
            </a:r>
            <a:r>
              <a:rPr spc="-25" dirty="0"/>
              <a:t> </a:t>
            </a:r>
            <a:r>
              <a:rPr spc="-10" dirty="0"/>
              <a:t>Kalbhor</a:t>
            </a:r>
          </a:p>
          <a:p>
            <a:pPr marR="43180" algn="r">
              <a:lnSpc>
                <a:spcPts val="2080"/>
              </a:lnSpc>
            </a:pPr>
            <a:fld id="{81D60167-4931-47E6-BA6A-407CBD079E47}" type="slidenum">
              <a:rPr b="0" i="0" spc="-25" dirty="0">
                <a:solidFill>
                  <a:srgbClr val="878787"/>
                </a:solidFill>
                <a:latin typeface="Calibri"/>
                <a:cs typeface="Calibri"/>
              </a:rPr>
              <a:t>4</a:t>
            </a:fld>
            <a:endParaRPr b="0" i="0" spc="-25" dirty="0">
              <a:solidFill>
                <a:srgbClr val="878787"/>
              </a:solidFill>
              <a:latin typeface="Calibri"/>
              <a:cs typeface="Calibri"/>
            </a:endParaRPr>
          </a:p>
        </p:txBody>
      </p:sp>
      <p:sp>
        <p:nvSpPr>
          <p:cNvPr id="6" name="Title 5">
            <a:extLst>
              <a:ext uri="{FF2B5EF4-FFF2-40B4-BE49-F238E27FC236}">
                <a16:creationId xmlns:a16="http://schemas.microsoft.com/office/drawing/2014/main" id="{A9E4A9B8-5901-4509-8CF0-985EC063D43E}"/>
              </a:ext>
            </a:extLst>
          </p:cNvPr>
          <p:cNvSpPr>
            <a:spLocks noGrp="1"/>
          </p:cNvSpPr>
          <p:nvPr>
            <p:ph type="title"/>
          </p:nvPr>
        </p:nvSpPr>
        <p:spPr>
          <a:xfrm>
            <a:off x="609600" y="762000"/>
            <a:ext cx="8305800" cy="4511159"/>
          </a:xfrm>
        </p:spPr>
        <p:txBody>
          <a:bodyPr/>
          <a:lstStyle/>
          <a:p>
            <a:pPr algn="ctr"/>
            <a:r>
              <a:rPr lang="en-IN" dirty="0"/>
              <a:t>2.Problem</a:t>
            </a:r>
            <a:r>
              <a:rPr lang="en-IN" spc="-55" dirty="0"/>
              <a:t> </a:t>
            </a:r>
            <a:r>
              <a:rPr lang="en-IN" spc="-10" dirty="0"/>
              <a:t>Statement</a:t>
            </a: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endParaRPr lang="en-IN" dirty="0"/>
          </a:p>
        </p:txBody>
      </p:sp>
      <p:sp>
        <p:nvSpPr>
          <p:cNvPr id="14" name="Rectangle 5">
            <a:extLst>
              <a:ext uri="{FF2B5EF4-FFF2-40B4-BE49-F238E27FC236}">
                <a16:creationId xmlns:a16="http://schemas.microsoft.com/office/drawing/2014/main" id="{A202E2AF-78BC-40C5-BB33-552FA586BF69}"/>
              </a:ext>
            </a:extLst>
          </p:cNvPr>
          <p:cNvSpPr>
            <a:spLocks noChangeArrowheads="1"/>
          </p:cNvSpPr>
          <p:nvPr/>
        </p:nvSpPr>
        <p:spPr bwMode="auto">
          <a:xfrm>
            <a:off x="609600" y="1559242"/>
            <a:ext cx="7924801"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200" dirty="0">
                <a:latin typeface="Times New Roman" panose="02020603050405020304" pitchFamily="18" charset="0"/>
                <a:cs typeface="Times New Roman" panose="02020603050405020304" pitchFamily="18" charset="0"/>
              </a:rPr>
              <a:t>Doctors often write prescriptions and notes in unclear handwriting, which makes it hard for pharmacists and medical staff to read them correctly. This can cause confusion, delays in treatment, and even serious medical errors. Regular OCR tools struggle with messy handwriting, especially in the medical field. To solve this, we need an AI-based system that can accurately read and convert handwritten doctors’ notes into digital text, making healthcare records easier to understand and manage</a:t>
            </a:r>
            <a:r>
              <a:rPr lang="en-US" sz="2200" dirty="0"/>
              <a:t>.</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2085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980"/>
              </a:lnSpc>
            </a:pPr>
            <a:r>
              <a:rPr dirty="0"/>
              <a:t>Department</a:t>
            </a:r>
            <a:r>
              <a:rPr spc="-35" dirty="0"/>
              <a:t> </a:t>
            </a:r>
            <a:r>
              <a:rPr dirty="0"/>
              <a:t>of</a:t>
            </a:r>
            <a:r>
              <a:rPr spc="-25" dirty="0"/>
              <a:t> </a:t>
            </a:r>
            <a:r>
              <a:rPr dirty="0"/>
              <a:t>Computer</a:t>
            </a:r>
            <a:r>
              <a:rPr spc="-25" dirty="0"/>
              <a:t> </a:t>
            </a:r>
            <a:r>
              <a:rPr dirty="0"/>
              <a:t>Science</a:t>
            </a:r>
            <a:r>
              <a:rPr spc="-35" dirty="0"/>
              <a:t> </a:t>
            </a:r>
            <a:r>
              <a:rPr dirty="0"/>
              <a:t>&amp;</a:t>
            </a:r>
            <a:r>
              <a:rPr spc="-25" dirty="0"/>
              <a:t> </a:t>
            </a:r>
            <a:r>
              <a:rPr dirty="0"/>
              <a:t>Engineering,</a:t>
            </a:r>
            <a:r>
              <a:rPr spc="-10" dirty="0"/>
              <a:t> </a:t>
            </a:r>
            <a:r>
              <a:rPr dirty="0"/>
              <a:t>MITSoE,</a:t>
            </a:r>
            <a:r>
              <a:rPr spc="-20" dirty="0"/>
              <a:t> </a:t>
            </a:r>
            <a:r>
              <a:rPr dirty="0"/>
              <a:t>Loni</a:t>
            </a:r>
            <a:r>
              <a:rPr spc="-25" dirty="0"/>
              <a:t> </a:t>
            </a:r>
            <a:r>
              <a:rPr spc="-10" dirty="0"/>
              <a:t>Kalbhor</a:t>
            </a:r>
          </a:p>
          <a:p>
            <a:pPr marR="43180" algn="r">
              <a:lnSpc>
                <a:spcPts val="2080"/>
              </a:lnSpc>
            </a:pPr>
            <a:fld id="{81D60167-4931-47E6-BA6A-407CBD079E47}" type="slidenum">
              <a:rPr b="0" i="0" spc="-25" dirty="0">
                <a:solidFill>
                  <a:srgbClr val="878787"/>
                </a:solidFill>
                <a:latin typeface="Calibri"/>
                <a:cs typeface="Calibri"/>
              </a:rPr>
              <a:t>5</a:t>
            </a:fld>
            <a:endParaRPr b="0" i="0" spc="-25" dirty="0">
              <a:solidFill>
                <a:srgbClr val="878787"/>
              </a:solidFill>
              <a:latin typeface="Calibri"/>
              <a:cs typeface="Calibri"/>
            </a:endParaRPr>
          </a:p>
        </p:txBody>
      </p:sp>
      <p:sp>
        <p:nvSpPr>
          <p:cNvPr id="6" name="Title 5">
            <a:extLst>
              <a:ext uri="{FF2B5EF4-FFF2-40B4-BE49-F238E27FC236}">
                <a16:creationId xmlns:a16="http://schemas.microsoft.com/office/drawing/2014/main" id="{A9E4A9B8-5901-4509-8CF0-985EC063D43E}"/>
              </a:ext>
            </a:extLst>
          </p:cNvPr>
          <p:cNvSpPr>
            <a:spLocks noGrp="1"/>
          </p:cNvSpPr>
          <p:nvPr>
            <p:ph type="title"/>
          </p:nvPr>
        </p:nvSpPr>
        <p:spPr>
          <a:xfrm>
            <a:off x="533400" y="195100"/>
            <a:ext cx="8305800" cy="4739759"/>
          </a:xfrm>
        </p:spPr>
        <p:txBody>
          <a:bodyPr/>
          <a:lstStyle/>
          <a:p>
            <a:pPr algn="ctr"/>
            <a:r>
              <a:rPr lang="en-IN" dirty="0"/>
              <a:t>3.Objectives</a:t>
            </a: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endParaRPr lang="en-IN" dirty="0"/>
          </a:p>
        </p:txBody>
      </p:sp>
      <p:sp>
        <p:nvSpPr>
          <p:cNvPr id="2" name="Rectangle 1">
            <a:extLst>
              <a:ext uri="{FF2B5EF4-FFF2-40B4-BE49-F238E27FC236}">
                <a16:creationId xmlns:a16="http://schemas.microsoft.com/office/drawing/2014/main" id="{60C3C300-7D4A-4A51-9056-8C792F915F20}"/>
              </a:ext>
            </a:extLst>
          </p:cNvPr>
          <p:cNvSpPr>
            <a:spLocks noChangeArrowheads="1"/>
          </p:cNvSpPr>
          <p:nvPr/>
        </p:nvSpPr>
        <p:spPr bwMode="auto">
          <a:xfrm>
            <a:off x="259080" y="847209"/>
            <a:ext cx="827532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develop an AI-based system that can read and understand handwritten doctor’s notes.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use deep learning techniques like CNN and LSTM for accurate handwriting recognition.</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convert handwritten medical text into clear, readable digital format.</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reduce manual transcription errors and save time for medical staff.</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improve communication, safety, and efficiency in healthcare documentation</a:t>
            </a:r>
            <a:r>
              <a:rPr kumimoji="0" lang="en-US" altLang="en-US" sz="22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999395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980"/>
              </a:lnSpc>
            </a:pPr>
            <a:r>
              <a:rPr dirty="0"/>
              <a:t>Department</a:t>
            </a:r>
            <a:r>
              <a:rPr spc="-35" dirty="0"/>
              <a:t> </a:t>
            </a:r>
            <a:r>
              <a:rPr dirty="0"/>
              <a:t>of</a:t>
            </a:r>
            <a:r>
              <a:rPr spc="-25" dirty="0"/>
              <a:t> </a:t>
            </a:r>
            <a:r>
              <a:rPr dirty="0"/>
              <a:t>Computer</a:t>
            </a:r>
            <a:r>
              <a:rPr spc="-25" dirty="0"/>
              <a:t> </a:t>
            </a:r>
            <a:r>
              <a:rPr dirty="0"/>
              <a:t>Science</a:t>
            </a:r>
            <a:r>
              <a:rPr spc="-35" dirty="0"/>
              <a:t> </a:t>
            </a:r>
            <a:r>
              <a:rPr dirty="0"/>
              <a:t>&amp;</a:t>
            </a:r>
            <a:r>
              <a:rPr spc="-25" dirty="0"/>
              <a:t> </a:t>
            </a:r>
            <a:r>
              <a:rPr dirty="0"/>
              <a:t>Engineering,</a:t>
            </a:r>
            <a:r>
              <a:rPr spc="-10" dirty="0"/>
              <a:t> </a:t>
            </a:r>
            <a:r>
              <a:rPr dirty="0"/>
              <a:t>MITSoE,</a:t>
            </a:r>
            <a:r>
              <a:rPr spc="-20" dirty="0"/>
              <a:t> </a:t>
            </a:r>
            <a:r>
              <a:rPr dirty="0"/>
              <a:t>Loni</a:t>
            </a:r>
            <a:r>
              <a:rPr spc="-25" dirty="0"/>
              <a:t> </a:t>
            </a:r>
            <a:r>
              <a:rPr spc="-10" dirty="0"/>
              <a:t>Kalbhor</a:t>
            </a:r>
          </a:p>
          <a:p>
            <a:pPr marR="43180" algn="r">
              <a:lnSpc>
                <a:spcPts val="2080"/>
              </a:lnSpc>
            </a:pPr>
            <a:fld id="{81D60167-4931-47E6-BA6A-407CBD079E47}" type="slidenum">
              <a:rPr b="0" i="0" spc="-25" dirty="0">
                <a:solidFill>
                  <a:srgbClr val="878787"/>
                </a:solidFill>
                <a:latin typeface="Calibri"/>
                <a:cs typeface="Calibri"/>
              </a:rPr>
              <a:t>6</a:t>
            </a:fld>
            <a:endParaRPr b="0" i="0" spc="-25" dirty="0">
              <a:solidFill>
                <a:srgbClr val="878787"/>
              </a:solidFill>
              <a:latin typeface="Calibri"/>
              <a:cs typeface="Calibri"/>
            </a:endParaRPr>
          </a:p>
        </p:txBody>
      </p:sp>
      <p:sp>
        <p:nvSpPr>
          <p:cNvPr id="6" name="Title 5">
            <a:extLst>
              <a:ext uri="{FF2B5EF4-FFF2-40B4-BE49-F238E27FC236}">
                <a16:creationId xmlns:a16="http://schemas.microsoft.com/office/drawing/2014/main" id="{A9E4A9B8-5901-4509-8CF0-985EC063D43E}"/>
              </a:ext>
            </a:extLst>
          </p:cNvPr>
          <p:cNvSpPr>
            <a:spLocks noGrp="1"/>
          </p:cNvSpPr>
          <p:nvPr>
            <p:ph type="title"/>
          </p:nvPr>
        </p:nvSpPr>
        <p:spPr>
          <a:xfrm>
            <a:off x="533400" y="195100"/>
            <a:ext cx="8305800" cy="4739759"/>
          </a:xfrm>
        </p:spPr>
        <p:txBody>
          <a:bodyPr/>
          <a:lstStyle/>
          <a:p>
            <a:pPr algn="ctr"/>
            <a:r>
              <a:rPr lang="en-IN" dirty="0"/>
              <a:t>4.Concept </a:t>
            </a:r>
            <a:r>
              <a:rPr lang="en-IN" dirty="0">
                <a:solidFill>
                  <a:srgbClr val="FF0000"/>
                </a:solidFill>
              </a:rPr>
              <a:t>and Methods</a:t>
            </a:r>
            <a:br>
              <a:rPr lang="en-IN" dirty="0">
                <a:solidFill>
                  <a:srgbClr val="FF0000"/>
                </a:solidFill>
              </a:rPr>
            </a:br>
            <a:br>
              <a:rPr lang="en-IN" dirty="0"/>
            </a:br>
            <a:br>
              <a:rPr lang="en-IN" dirty="0"/>
            </a:br>
            <a:br>
              <a:rPr lang="en-IN" dirty="0"/>
            </a:br>
            <a:br>
              <a:rPr lang="en-IN" dirty="0"/>
            </a:br>
            <a:br>
              <a:rPr lang="en-IN" dirty="0"/>
            </a:br>
            <a:br>
              <a:rPr lang="en-IN" dirty="0"/>
            </a:br>
            <a:br>
              <a:rPr lang="en-IN" dirty="0"/>
            </a:br>
            <a:br>
              <a:rPr lang="en-IN" dirty="0"/>
            </a:br>
            <a:br>
              <a:rPr lang="en-IN" dirty="0"/>
            </a:br>
            <a:endParaRPr lang="en-IN" dirty="0"/>
          </a:p>
        </p:txBody>
      </p:sp>
      <p:sp>
        <p:nvSpPr>
          <p:cNvPr id="7" name="TextBox 6">
            <a:extLst>
              <a:ext uri="{FF2B5EF4-FFF2-40B4-BE49-F238E27FC236}">
                <a16:creationId xmlns:a16="http://schemas.microsoft.com/office/drawing/2014/main" id="{AD297638-DE66-4313-9AE3-3C888208C180}"/>
              </a:ext>
            </a:extLst>
          </p:cNvPr>
          <p:cNvSpPr txBox="1"/>
          <p:nvPr/>
        </p:nvSpPr>
        <p:spPr>
          <a:xfrm>
            <a:off x="556260" y="1447800"/>
            <a:ext cx="8001000" cy="4191000"/>
          </a:xfrm>
          <a:prstGeom prst="rect">
            <a:avLst/>
          </a:prstGeom>
          <a:noFill/>
        </p:spPr>
        <p:txBody>
          <a:bodyPr wrap="square" rtlCol="0">
            <a:spAutoFit/>
          </a:bodyPr>
          <a:lstStyle/>
          <a:p>
            <a:endParaRPr lang="en-IN" dirty="0"/>
          </a:p>
        </p:txBody>
      </p:sp>
      <p:sp>
        <p:nvSpPr>
          <p:cNvPr id="8" name="Rectangle 1">
            <a:extLst>
              <a:ext uri="{FF2B5EF4-FFF2-40B4-BE49-F238E27FC236}">
                <a16:creationId xmlns:a16="http://schemas.microsoft.com/office/drawing/2014/main" id="{E5E15E60-26D0-4FD4-BBAE-ED8D2C19263F}"/>
              </a:ext>
            </a:extLst>
          </p:cNvPr>
          <p:cNvSpPr>
            <a:spLocks noChangeArrowheads="1"/>
          </p:cNvSpPr>
          <p:nvPr/>
        </p:nvSpPr>
        <p:spPr bwMode="auto">
          <a:xfrm>
            <a:off x="304800" y="2638693"/>
            <a:ext cx="868699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 name="Rectangle 3">
            <a:extLst>
              <a:ext uri="{FF2B5EF4-FFF2-40B4-BE49-F238E27FC236}">
                <a16:creationId xmlns:a16="http://schemas.microsoft.com/office/drawing/2014/main" id="{C12AF849-48B1-439B-BFA8-90D7176E5B4C}"/>
              </a:ext>
            </a:extLst>
          </p:cNvPr>
          <p:cNvSpPr>
            <a:spLocks noChangeArrowheads="1"/>
          </p:cNvSpPr>
          <p:nvPr/>
        </p:nvSpPr>
        <p:spPr bwMode="auto">
          <a:xfrm>
            <a:off x="525780" y="745867"/>
            <a:ext cx="82296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Handwritten prescriptions are preprocessed using Pillow for noise reduction and clarity.</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Pytesseract</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performs OCR to extract meaningful text from the image.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Pandas structures and cleans raw OCR output using regex for accuracy.</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Requests + BeautifulSoup4 are used to fetch drug information from trusted medical websites.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privacy is considered using Flask’s secure routes and optional encryption.</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end goal: Convert messy handwriting into structured, understandable data.</a:t>
            </a:r>
          </a:p>
        </p:txBody>
      </p:sp>
    </p:spTree>
    <p:extLst>
      <p:ext uri="{BB962C8B-B14F-4D97-AF65-F5344CB8AC3E}">
        <p14:creationId xmlns:p14="http://schemas.microsoft.com/office/powerpoint/2010/main" val="3162441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980"/>
              </a:lnSpc>
            </a:pPr>
            <a:r>
              <a:rPr dirty="0"/>
              <a:t>Department</a:t>
            </a:r>
            <a:r>
              <a:rPr spc="-35" dirty="0"/>
              <a:t> </a:t>
            </a:r>
            <a:r>
              <a:rPr dirty="0"/>
              <a:t>of</a:t>
            </a:r>
            <a:r>
              <a:rPr spc="-25" dirty="0"/>
              <a:t> </a:t>
            </a:r>
            <a:r>
              <a:rPr dirty="0"/>
              <a:t>Computer</a:t>
            </a:r>
            <a:r>
              <a:rPr spc="-25" dirty="0"/>
              <a:t> </a:t>
            </a:r>
            <a:r>
              <a:rPr dirty="0"/>
              <a:t>Science</a:t>
            </a:r>
            <a:r>
              <a:rPr spc="-35" dirty="0"/>
              <a:t> </a:t>
            </a:r>
            <a:r>
              <a:rPr dirty="0"/>
              <a:t>&amp;</a:t>
            </a:r>
            <a:r>
              <a:rPr spc="-25" dirty="0"/>
              <a:t> </a:t>
            </a:r>
            <a:r>
              <a:rPr dirty="0"/>
              <a:t>Engineering,</a:t>
            </a:r>
            <a:r>
              <a:rPr spc="-10" dirty="0"/>
              <a:t> </a:t>
            </a:r>
            <a:r>
              <a:rPr dirty="0"/>
              <a:t>MITSoE,</a:t>
            </a:r>
            <a:r>
              <a:rPr spc="-20" dirty="0"/>
              <a:t> </a:t>
            </a:r>
            <a:r>
              <a:rPr dirty="0"/>
              <a:t>Loni</a:t>
            </a:r>
            <a:r>
              <a:rPr spc="-25" dirty="0"/>
              <a:t> </a:t>
            </a:r>
            <a:r>
              <a:rPr spc="-10" dirty="0"/>
              <a:t>Kalbhor</a:t>
            </a:r>
          </a:p>
          <a:p>
            <a:pPr marR="43180" algn="r">
              <a:lnSpc>
                <a:spcPts val="2080"/>
              </a:lnSpc>
            </a:pPr>
            <a:fld id="{81D60167-4931-47E6-BA6A-407CBD079E47}" type="slidenum">
              <a:rPr b="0" i="0" spc="-25" dirty="0">
                <a:solidFill>
                  <a:srgbClr val="878787"/>
                </a:solidFill>
                <a:latin typeface="Calibri"/>
                <a:cs typeface="Calibri"/>
              </a:rPr>
              <a:t>7</a:t>
            </a:fld>
            <a:endParaRPr b="0" i="0" spc="-25" dirty="0">
              <a:solidFill>
                <a:srgbClr val="878787"/>
              </a:solidFill>
              <a:latin typeface="Calibri"/>
              <a:cs typeface="Calibri"/>
            </a:endParaRPr>
          </a:p>
        </p:txBody>
      </p:sp>
      <p:sp>
        <p:nvSpPr>
          <p:cNvPr id="6" name="Title 5">
            <a:extLst>
              <a:ext uri="{FF2B5EF4-FFF2-40B4-BE49-F238E27FC236}">
                <a16:creationId xmlns:a16="http://schemas.microsoft.com/office/drawing/2014/main" id="{A9E4A9B8-5901-4509-8CF0-985EC063D43E}"/>
              </a:ext>
            </a:extLst>
          </p:cNvPr>
          <p:cNvSpPr>
            <a:spLocks noGrp="1"/>
          </p:cNvSpPr>
          <p:nvPr>
            <p:ph type="title"/>
          </p:nvPr>
        </p:nvSpPr>
        <p:spPr>
          <a:xfrm>
            <a:off x="533400" y="195100"/>
            <a:ext cx="8305800" cy="4739759"/>
          </a:xfrm>
        </p:spPr>
        <p:txBody>
          <a:bodyPr/>
          <a:lstStyle/>
          <a:p>
            <a:pPr algn="ctr"/>
            <a:r>
              <a:rPr lang="en-IN" dirty="0"/>
              <a:t>5.Tools and Languages</a:t>
            </a:r>
            <a:br>
              <a:rPr lang="en-IN" dirty="0">
                <a:solidFill>
                  <a:srgbClr val="FF0000"/>
                </a:solidFill>
              </a:rPr>
            </a:br>
            <a:br>
              <a:rPr lang="en-IN" dirty="0"/>
            </a:br>
            <a:br>
              <a:rPr lang="en-IN" dirty="0"/>
            </a:br>
            <a:br>
              <a:rPr lang="en-IN" dirty="0"/>
            </a:br>
            <a:br>
              <a:rPr lang="en-IN" dirty="0"/>
            </a:br>
            <a:br>
              <a:rPr lang="en-IN" dirty="0"/>
            </a:br>
            <a:br>
              <a:rPr lang="en-IN" dirty="0"/>
            </a:br>
            <a:br>
              <a:rPr lang="en-IN" dirty="0"/>
            </a:br>
            <a:br>
              <a:rPr lang="en-IN" dirty="0"/>
            </a:br>
            <a:br>
              <a:rPr lang="en-IN" dirty="0"/>
            </a:br>
            <a:endParaRPr lang="en-IN" dirty="0"/>
          </a:p>
        </p:txBody>
      </p:sp>
      <p:sp>
        <p:nvSpPr>
          <p:cNvPr id="2" name="Rectangle 1">
            <a:extLst>
              <a:ext uri="{FF2B5EF4-FFF2-40B4-BE49-F238E27FC236}">
                <a16:creationId xmlns:a16="http://schemas.microsoft.com/office/drawing/2014/main" id="{C4B85700-85DD-45DF-B114-31FFEBB75B87}"/>
              </a:ext>
            </a:extLst>
          </p:cNvPr>
          <p:cNvSpPr>
            <a:spLocks noChangeArrowheads="1"/>
          </p:cNvSpPr>
          <p:nvPr/>
        </p:nvSpPr>
        <p:spPr bwMode="auto">
          <a:xfrm>
            <a:off x="464820" y="930533"/>
            <a:ext cx="814578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Flask – Powers the web interface and routes for uploading and displaying results.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Pytesseract</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Recognizes and extracts handwritten text from images using OCR.</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Pillow – Preprocesses images (resize, grayscale, denoise) for better OCR accuracy.</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Pandas – Cleans, formats, and structures extracted text data into readable tables.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Requests + BeautifulSoup4 – Scrapes additional drug info (usage, dosage) from the web.</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Entire stack is Python-based, ensuring easy integration and modularity.</a:t>
            </a:r>
          </a:p>
        </p:txBody>
      </p:sp>
    </p:spTree>
    <p:extLst>
      <p:ext uri="{BB962C8B-B14F-4D97-AF65-F5344CB8AC3E}">
        <p14:creationId xmlns:p14="http://schemas.microsoft.com/office/powerpoint/2010/main" val="2745146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2700">
              <a:lnSpc>
                <a:spcPts val="1980"/>
              </a:lnSpc>
            </a:pPr>
            <a:r>
              <a:rPr dirty="0"/>
              <a:t>Department</a:t>
            </a:r>
            <a:r>
              <a:rPr spc="-35" dirty="0"/>
              <a:t> </a:t>
            </a:r>
            <a:r>
              <a:rPr dirty="0"/>
              <a:t>of</a:t>
            </a:r>
            <a:r>
              <a:rPr spc="-25" dirty="0"/>
              <a:t> </a:t>
            </a:r>
            <a:r>
              <a:rPr dirty="0"/>
              <a:t>Computer</a:t>
            </a:r>
            <a:r>
              <a:rPr spc="-25" dirty="0"/>
              <a:t> </a:t>
            </a:r>
            <a:r>
              <a:rPr dirty="0"/>
              <a:t>Science</a:t>
            </a:r>
            <a:r>
              <a:rPr spc="-35" dirty="0"/>
              <a:t> </a:t>
            </a:r>
            <a:r>
              <a:rPr dirty="0"/>
              <a:t>&amp;</a:t>
            </a:r>
            <a:r>
              <a:rPr spc="-25" dirty="0"/>
              <a:t> </a:t>
            </a:r>
            <a:r>
              <a:rPr dirty="0"/>
              <a:t>Engineering,</a:t>
            </a:r>
            <a:r>
              <a:rPr spc="-10" dirty="0"/>
              <a:t> </a:t>
            </a:r>
            <a:r>
              <a:rPr dirty="0"/>
              <a:t>MITSoE,</a:t>
            </a:r>
            <a:r>
              <a:rPr spc="-20" dirty="0"/>
              <a:t> </a:t>
            </a:r>
            <a:r>
              <a:rPr dirty="0"/>
              <a:t>Loni</a:t>
            </a:r>
            <a:r>
              <a:rPr spc="-25" dirty="0"/>
              <a:t> </a:t>
            </a:r>
            <a:r>
              <a:rPr spc="-10" dirty="0"/>
              <a:t>Kalbhor</a:t>
            </a:r>
          </a:p>
          <a:p>
            <a:pPr marR="43180" algn="r">
              <a:lnSpc>
                <a:spcPts val="2080"/>
              </a:lnSpc>
            </a:pPr>
            <a:fld id="{81D60167-4931-47E6-BA6A-407CBD079E47}" type="slidenum">
              <a:rPr b="0" i="0" spc="-25" dirty="0">
                <a:solidFill>
                  <a:srgbClr val="878787"/>
                </a:solidFill>
                <a:latin typeface="Calibri"/>
                <a:cs typeface="Calibri"/>
              </a:rPr>
              <a:t>8</a:t>
            </a:fld>
            <a:endParaRPr b="0" i="0" spc="-25" dirty="0">
              <a:solidFill>
                <a:srgbClr val="878787"/>
              </a:solidFill>
              <a:latin typeface="Calibri"/>
              <a:cs typeface="Calibri"/>
            </a:endParaRPr>
          </a:p>
        </p:txBody>
      </p:sp>
      <p:sp>
        <p:nvSpPr>
          <p:cNvPr id="6" name="Title 5">
            <a:extLst>
              <a:ext uri="{FF2B5EF4-FFF2-40B4-BE49-F238E27FC236}">
                <a16:creationId xmlns:a16="http://schemas.microsoft.com/office/drawing/2014/main" id="{A9E4A9B8-5901-4509-8CF0-985EC063D43E}"/>
              </a:ext>
            </a:extLst>
          </p:cNvPr>
          <p:cNvSpPr>
            <a:spLocks noGrp="1"/>
          </p:cNvSpPr>
          <p:nvPr>
            <p:ph type="title"/>
          </p:nvPr>
        </p:nvSpPr>
        <p:spPr>
          <a:xfrm>
            <a:off x="533400" y="195100"/>
            <a:ext cx="8305800" cy="4739759"/>
          </a:xfrm>
        </p:spPr>
        <p:txBody>
          <a:bodyPr/>
          <a:lstStyle/>
          <a:p>
            <a:pPr algn="ctr"/>
            <a:r>
              <a:rPr lang="en-IN" dirty="0"/>
              <a:t>6.Process and Architecture</a:t>
            </a:r>
            <a:br>
              <a:rPr lang="en-IN" dirty="0">
                <a:solidFill>
                  <a:srgbClr val="FF0000"/>
                </a:solidFill>
              </a:rPr>
            </a:br>
            <a:br>
              <a:rPr lang="en-IN" dirty="0"/>
            </a:br>
            <a:br>
              <a:rPr lang="en-IN" dirty="0"/>
            </a:br>
            <a:br>
              <a:rPr lang="en-IN" dirty="0"/>
            </a:br>
            <a:br>
              <a:rPr lang="en-IN" dirty="0"/>
            </a:br>
            <a:br>
              <a:rPr lang="en-IN" dirty="0"/>
            </a:br>
            <a:br>
              <a:rPr lang="en-IN" dirty="0"/>
            </a:br>
            <a:br>
              <a:rPr lang="en-IN" dirty="0"/>
            </a:br>
            <a:br>
              <a:rPr lang="en-IN" dirty="0"/>
            </a:br>
            <a:br>
              <a:rPr lang="en-IN" dirty="0"/>
            </a:br>
            <a:endParaRPr lang="en-IN" dirty="0"/>
          </a:p>
        </p:txBody>
      </p:sp>
      <p:graphicFrame>
        <p:nvGraphicFramePr>
          <p:cNvPr id="5" name="Diagram 4">
            <a:extLst>
              <a:ext uri="{FF2B5EF4-FFF2-40B4-BE49-F238E27FC236}">
                <a16:creationId xmlns:a16="http://schemas.microsoft.com/office/drawing/2014/main" id="{EC63A83D-EFC9-4547-AED4-14AABAA8DFB5}"/>
              </a:ext>
            </a:extLst>
          </p:cNvPr>
          <p:cNvGraphicFramePr/>
          <p:nvPr>
            <p:extLst>
              <p:ext uri="{D42A27DB-BD31-4B8C-83A1-F6EECF244321}">
                <p14:modId xmlns:p14="http://schemas.microsoft.com/office/powerpoint/2010/main" val="3050498321"/>
              </p:ext>
            </p:extLst>
          </p:nvPr>
        </p:nvGraphicFramePr>
        <p:xfrm>
          <a:off x="876300" y="838200"/>
          <a:ext cx="76200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80582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EBDD5-7F52-4406-B34F-8FE28017CD72}"/>
              </a:ext>
            </a:extLst>
          </p:cNvPr>
          <p:cNvSpPr>
            <a:spLocks noGrp="1"/>
          </p:cNvSpPr>
          <p:nvPr>
            <p:ph type="title"/>
          </p:nvPr>
        </p:nvSpPr>
        <p:spPr>
          <a:xfrm>
            <a:off x="3124200" y="407313"/>
            <a:ext cx="4858384" cy="430887"/>
          </a:xfrm>
        </p:spPr>
        <p:txBody>
          <a:bodyPr/>
          <a:lstStyle/>
          <a:p>
            <a:r>
              <a:rPr lang="en-IN" dirty="0"/>
              <a:t>7.Block Diagram</a:t>
            </a:r>
          </a:p>
        </p:txBody>
      </p:sp>
      <p:pic>
        <p:nvPicPr>
          <p:cNvPr id="5" name="Picture 4">
            <a:extLst>
              <a:ext uri="{FF2B5EF4-FFF2-40B4-BE49-F238E27FC236}">
                <a16:creationId xmlns:a16="http://schemas.microsoft.com/office/drawing/2014/main" id="{EB36E3A9-EFCC-4B91-83BB-29C09C84D4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838200"/>
            <a:ext cx="8534400" cy="4800600"/>
          </a:xfrm>
          <a:prstGeom prst="rect">
            <a:avLst/>
          </a:prstGeom>
        </p:spPr>
      </p:pic>
    </p:spTree>
    <p:extLst>
      <p:ext uri="{BB962C8B-B14F-4D97-AF65-F5344CB8AC3E}">
        <p14:creationId xmlns:p14="http://schemas.microsoft.com/office/powerpoint/2010/main" val="1924271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344</TotalTime>
  <Words>941</Words>
  <Application>Microsoft Office PowerPoint</Application>
  <PresentationFormat>On-screen Show (4:3)</PresentationFormat>
  <Paragraphs>95</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Courier New</vt:lpstr>
      <vt:lpstr>Times New Roman</vt:lpstr>
      <vt:lpstr>Wingdings</vt:lpstr>
      <vt:lpstr>Office Theme</vt:lpstr>
      <vt:lpstr>Project Presentation</vt:lpstr>
      <vt:lpstr>Outline</vt:lpstr>
      <vt:lpstr>1.Introduction</vt:lpstr>
      <vt:lpstr>2.Problem Statement          </vt:lpstr>
      <vt:lpstr>3.Objectives          </vt:lpstr>
      <vt:lpstr>4.Concept and Methods          </vt:lpstr>
      <vt:lpstr>5.Tools and Languages          </vt:lpstr>
      <vt:lpstr>6.Process and Architecture          </vt:lpstr>
      <vt:lpstr>7.Block Diagram</vt:lpstr>
      <vt:lpstr>8.Results          </vt:lpstr>
      <vt:lpstr>9.Conclusion and Future Work          </vt:lpstr>
      <vt:lpstr>10. 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comparison of multiple Machine Learning classifiers</dc:title>
  <dc:creator>Hp</dc:creator>
  <cp:lastModifiedBy>hp</cp:lastModifiedBy>
  <cp:revision>13</cp:revision>
  <dcterms:created xsi:type="dcterms:W3CDTF">2025-04-22T12:10:33Z</dcterms:created>
  <dcterms:modified xsi:type="dcterms:W3CDTF">2025-04-22T18:31:21Z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2024-11-19T00:00:00Z</vt:filetime>
  </property>
  <property fmtid="{D5CDD505-2E9C-101B-9397-08002B2CF9AE}" pid="3" name="Creator">
    <vt:lpwstr>Microsoft® PowerPoint® 2019</vt:lpwstr>
  </property>
  <property fmtid="{D5CDD505-2E9C-101B-9397-08002B2CF9AE}" pid="4" name="LastSaved">
    <vt:filetime>2025-04-22T00:00:00Z</vt:filetime>
  </property>
  <property fmtid="{D5CDD505-2E9C-101B-9397-08002B2CF9AE}" pid="5" name="Producer">
    <vt:lpwstr>Microsoft® PowerPoint® 2019</vt:lpwstr>
  </property>
</Properties>
</file>