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QuattrocentoSans-regular.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39" Type="http://schemas.openxmlformats.org/officeDocument/2006/relationships/font" Target="fonts/QuattrocentoSans-italic.fntdata"/><Relationship Id="rId16" Type="http://schemas.openxmlformats.org/officeDocument/2006/relationships/slide" Target="slides/slide12.xml"/><Relationship Id="rId38" Type="http://schemas.openxmlformats.org/officeDocument/2006/relationships/font" Target="fonts/Quattrocento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4aa75dc79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4aa75dc79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9e7879e8c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9e7879e8c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4aa75dc79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4aa75dc7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4aa75dc7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4aa75dc7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9e7879e8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9e7879e8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9e7879e8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9e7879e8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9dceb70b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9dceb70b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9e7879e8c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79e7879e8c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a4aa75dc7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a4aa75dc7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9e7879e8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79e7879e8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9dceb70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9dceb70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4aa75dc7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a4aa75dc7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a4aa75dc79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a4aa75dc79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50c93ff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50c93ff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4aa75dc79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4aa75dc79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79e7879e8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79e7879e8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79e7879e8c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79e7879e8c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9e7879e8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9e7879e8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4aa75dc79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4aa75dc79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4aa75dc7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4aa75dc7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aa75dc7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aa75dc7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e0c6e95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e0c6e95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4aa75dc7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4aa75dc7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4aa75dc79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4aa75dc79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4aa75dc79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4aa75dc79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9e7879e8c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9e7879e8c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4aa75dc79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4aa75dc79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researchgate.net/publication/350392243_COVID-19_Detection_from_Lung_CT-Scan_Images_using_Transfer_Learning_Approac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researchgate.net/publication/350392243_COVID-19_Detection_from_Lung_CT-Scan_Images_using_Transfer_Learning_Approa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kaggle.com/datasets/luisblanche/covidct?resource=download&amp;select=COVID-CT-MetaInfo.xlsx"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mayoclinic.org/tests-procedures/ct-scan/about/pac-20393675" TargetMode="External"/><Relationship Id="rId4" Type="http://schemas.openxmlformats.org/officeDocument/2006/relationships/hyperlink" Target="https://www.nature.com/articles/s41598-021-93832-2#:~:text=Owing%20to%20its%20high%20sensitivity,prediction%20compared%20to%20RT%2DPCR" TargetMode="External"/><Relationship Id="rId5" Type="http://schemas.openxmlformats.org/officeDocument/2006/relationships/hyperlink" Target="https://www.ncbi.nlm.nih.gov/pmc/articles/PMC8814899/" TargetMode="External"/><Relationship Id="rId6" Type="http://schemas.openxmlformats.org/officeDocument/2006/relationships/hyperlink" Target="https://iopscience.iop.org/article/10.1088/2632-2153/abf22c" TargetMode="External"/><Relationship Id="rId7" Type="http://schemas.openxmlformats.org/officeDocument/2006/relationships/hyperlink" Target="https://www.mdpi.com/1424-8220/22/19/7303/pdf%5BAccess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mdpi-res.com/d_attachment/sensors/sensors-22-07303/article_deploy/sensors-22-07303-v2.pdf?version=166434990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mdpi-res.com/d_attachment/sensors/sensors-22-07303/article_deploy/sensors-22-07303-v2.pdf?version=166434990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researchgate.net/publication/350392243_COVID-19_Detection_from_Lung_CT-Scan_Images_using_Transfer_Learning_Approac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researchgate.net/publication/350392243_COVID-19_Detection_from_Lung_CT-Scan_Images_using_Transfer_Learning_Approa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marR="158751" rtl="0" algn="l">
              <a:lnSpc>
                <a:spcPct val="97784"/>
              </a:lnSpc>
              <a:spcBef>
                <a:spcPts val="0"/>
              </a:spcBef>
              <a:spcAft>
                <a:spcPts val="0"/>
              </a:spcAft>
              <a:buNone/>
            </a:pPr>
            <a:r>
              <a:rPr lang="en" sz="2800"/>
              <a:t>COVID-Net: Covid-19 Detection on Lung CT Scans with Convolutional Neural Networks</a:t>
            </a:r>
            <a:endParaRPr sz="2800"/>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Group-15: Project Final Evaluation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Literature review: Paper-2 </a:t>
            </a:r>
            <a:endParaRPr>
              <a:highlight>
                <a:srgbClr val="FFFFFF"/>
              </a:highlight>
            </a:endParaRPr>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rgbClr val="3C78D8"/>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COVID-19 detection from lung CT-scan images using a transfer learning approach</a:t>
            </a:r>
            <a:endParaRPr sz="2100"/>
          </a:p>
        </p:txBody>
      </p:sp>
      <p:sp>
        <p:nvSpPr>
          <p:cNvPr id="152" name="Google Shape;152;p24"/>
          <p:cNvSpPr txBox="1"/>
          <p:nvPr/>
        </p:nvSpPr>
        <p:spPr>
          <a:xfrm>
            <a:off x="289825" y="2868775"/>
            <a:ext cx="2477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en">
                <a:latin typeface="Proxima Nova"/>
                <a:ea typeface="Proxima Nova"/>
                <a:cs typeface="Proxima Nova"/>
                <a:sym typeface="Proxima Nova"/>
              </a:rPr>
              <a:t>Methodology</a:t>
            </a:r>
            <a:endParaRPr b="1">
              <a:latin typeface="Proxima Nova"/>
              <a:ea typeface="Proxima Nova"/>
              <a:cs typeface="Proxima Nova"/>
              <a:sym typeface="Proxima Nova"/>
            </a:endParaRPr>
          </a:p>
        </p:txBody>
      </p:sp>
      <p:sp>
        <p:nvSpPr>
          <p:cNvPr id="153" name="Google Shape;153;p24"/>
          <p:cNvSpPr txBox="1"/>
          <p:nvPr/>
        </p:nvSpPr>
        <p:spPr>
          <a:xfrm>
            <a:off x="2767525" y="2006875"/>
            <a:ext cx="6064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They describe the development of a framework that includes pre-trained models (DenseNet201, VGG16, ResNet50V2, and MobileNet) as its backbone, known as KarNet. DenseNet201 achieved an accuracy of 97% for the test dataset, followed by ResNet50V2, MobileNet, and VGG16 (which achieved accuracies of 96%, 95%, and 94%, respectively).</a:t>
            </a:r>
            <a:endParaRPr sz="1800">
              <a:solidFill>
                <a:srgbClr val="333333"/>
              </a:solidFill>
              <a:latin typeface="Proxima Nova"/>
              <a:ea typeface="Proxima Nova"/>
              <a:cs typeface="Proxima Nova"/>
              <a:sym typeface="Proxima Nova"/>
            </a:endParaRPr>
          </a:p>
        </p:txBody>
      </p:sp>
      <p:sp>
        <p:nvSpPr>
          <p:cNvPr id="154" name="Google Shape;154;p24"/>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Literature review: Paper-2 </a:t>
            </a:r>
            <a:endParaRPr>
              <a:highlight>
                <a:srgbClr val="FFFFFF"/>
              </a:highlight>
            </a:endParaRPr>
          </a:p>
        </p:txBody>
      </p:sp>
      <p:sp>
        <p:nvSpPr>
          <p:cNvPr id="160" name="Google Shape;16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rgbClr val="3C78D8"/>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COVID-19 detection from lung CT-scan images using a transfer learning approach</a:t>
            </a:r>
            <a:endParaRPr sz="2100"/>
          </a:p>
        </p:txBody>
      </p:sp>
      <p:sp>
        <p:nvSpPr>
          <p:cNvPr id="161" name="Google Shape;161;p25"/>
          <p:cNvSpPr txBox="1"/>
          <p:nvPr/>
        </p:nvSpPr>
        <p:spPr>
          <a:xfrm>
            <a:off x="289825" y="2868775"/>
            <a:ext cx="2477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en">
                <a:latin typeface="Proxima Nova"/>
                <a:ea typeface="Proxima Nova"/>
                <a:cs typeface="Proxima Nova"/>
                <a:sym typeface="Proxima Nova"/>
              </a:rPr>
              <a:t>Conclusion</a:t>
            </a:r>
            <a:endParaRPr b="1">
              <a:latin typeface="Proxima Nova"/>
              <a:ea typeface="Proxima Nova"/>
              <a:cs typeface="Proxima Nova"/>
              <a:sym typeface="Proxima Nova"/>
            </a:endParaRPr>
          </a:p>
        </p:txBody>
      </p:sp>
      <p:sp>
        <p:nvSpPr>
          <p:cNvPr id="162" name="Google Shape;162;p25"/>
          <p:cNvSpPr txBox="1"/>
          <p:nvPr/>
        </p:nvSpPr>
        <p:spPr>
          <a:xfrm>
            <a:off x="2767525" y="1868275"/>
            <a:ext cx="6064500" cy="24012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1100"/>
              </a:spcAft>
              <a:buClr>
                <a:schemeClr val="dk1"/>
              </a:buClr>
              <a:buSzPts val="1100"/>
              <a:buFont typeface="Arial"/>
              <a:buNone/>
            </a:pPr>
            <a:r>
              <a:rPr lang="en" sz="1800">
                <a:solidFill>
                  <a:schemeClr val="dk1"/>
                </a:solidFill>
                <a:latin typeface="Proxima Nova"/>
                <a:ea typeface="Proxima Nova"/>
                <a:cs typeface="Proxima Nova"/>
                <a:sym typeface="Proxima Nova"/>
              </a:rPr>
              <a:t>Machine learning techniques algorithms(ML) Convolution Neural Networks (CNN) have been applied in the healthcare sector for the analysis and prognosis of COVID-19. The model discussed concluded transfer learning is more beneficial for smaller datasets. The result of the experiments showed that transfer learning gives better results than CNN and other machine learning models.</a:t>
            </a:r>
            <a:endParaRPr sz="1800">
              <a:solidFill>
                <a:srgbClr val="333333"/>
              </a:solidFill>
              <a:latin typeface="Proxima Nova"/>
              <a:ea typeface="Proxima Nova"/>
              <a:cs typeface="Proxima Nova"/>
              <a:sym typeface="Proxima Nova"/>
            </a:endParaRPr>
          </a:p>
        </p:txBody>
      </p:sp>
      <p:sp>
        <p:nvSpPr>
          <p:cNvPr id="163" name="Google Shape;163;p25"/>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10</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169" name="Google Shape;169;p26"/>
          <p:cNvSpPr txBox="1"/>
          <p:nvPr>
            <p:ph idx="1" type="body"/>
          </p:nvPr>
        </p:nvSpPr>
        <p:spPr>
          <a:xfrm>
            <a:off x="311700" y="1152475"/>
            <a:ext cx="8520600" cy="11982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1100"/>
              </a:spcAft>
              <a:buClr>
                <a:schemeClr val="dk1"/>
              </a:buClr>
              <a:buSzPts val="1100"/>
              <a:buFont typeface="Arial"/>
              <a:buNone/>
            </a:pPr>
            <a:r>
              <a:rPr lang="en">
                <a:solidFill>
                  <a:schemeClr val="dk1"/>
                </a:solidFill>
              </a:rPr>
              <a:t>We have to determine whether a patient has COVID-19 or not from their CT scan image. Since, we have to determine if the patient has COVID-19 or not it becomes a Binary classification problem.</a:t>
            </a:r>
            <a:endParaRPr/>
          </a:p>
        </p:txBody>
      </p:sp>
      <p:sp>
        <p:nvSpPr>
          <p:cNvPr id="170" name="Google Shape;170;p26"/>
          <p:cNvSpPr txBox="1"/>
          <p:nvPr>
            <p:ph type="title"/>
          </p:nvPr>
        </p:nvSpPr>
        <p:spPr>
          <a:xfrm>
            <a:off x="289825" y="237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a:p>
            <a:pPr indent="0" lvl="0" marL="0" rtl="0" algn="l">
              <a:spcBef>
                <a:spcPts val="0"/>
              </a:spcBef>
              <a:spcAft>
                <a:spcPts val="0"/>
              </a:spcAft>
              <a:buNone/>
            </a:pPr>
            <a:r>
              <a:t/>
            </a:r>
            <a:endParaRPr/>
          </a:p>
        </p:txBody>
      </p:sp>
      <p:sp>
        <p:nvSpPr>
          <p:cNvPr id="171" name="Google Shape;171;p26"/>
          <p:cNvSpPr txBox="1"/>
          <p:nvPr>
            <p:ph idx="1" type="body"/>
          </p:nvPr>
        </p:nvSpPr>
        <p:spPr>
          <a:xfrm>
            <a:off x="311700" y="3362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1100"/>
              </a:spcAft>
              <a:buNone/>
            </a:pPr>
            <a:r>
              <a:rPr lang="en">
                <a:solidFill>
                  <a:schemeClr val="dk1"/>
                </a:solidFill>
              </a:rPr>
              <a:t>As it is a binary classification problem to detect if a person is suffering from COVID-19 or not based upon the images of his lungs, thus we would be using CNN for training our dataset.</a:t>
            </a:r>
            <a:endParaRPr/>
          </a:p>
        </p:txBody>
      </p:sp>
      <p:cxnSp>
        <p:nvCxnSpPr>
          <p:cNvPr id="172" name="Google Shape;172;p26"/>
          <p:cNvCxnSpPr/>
          <p:nvPr/>
        </p:nvCxnSpPr>
        <p:spPr>
          <a:xfrm>
            <a:off x="278025" y="3071300"/>
            <a:ext cx="8542800" cy="0"/>
          </a:xfrm>
          <a:prstGeom prst="straightConnector1">
            <a:avLst/>
          </a:prstGeom>
          <a:noFill/>
          <a:ln cap="flat" cmpd="sng" w="9525">
            <a:solidFill>
              <a:srgbClr val="3EADA7"/>
            </a:solidFill>
            <a:prstDash val="solid"/>
            <a:round/>
            <a:headEnd len="med" w="med" type="none"/>
            <a:tailEnd len="med" w="med" type="none"/>
          </a:ln>
        </p:spPr>
      </p:cxnSp>
      <p:sp>
        <p:nvSpPr>
          <p:cNvPr id="173" name="Google Shape;173;p26"/>
          <p:cNvSpPr txBox="1"/>
          <p:nvPr/>
        </p:nvSpPr>
        <p:spPr>
          <a:xfrm>
            <a:off x="8555650" y="88475"/>
            <a:ext cx="3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11</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179" name="Google Shape;179;p2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chemeClr val="dk1"/>
                </a:solidFill>
              </a:rPr>
              <a:t>We have used an openly available database from Kaggle: </a:t>
            </a:r>
            <a:r>
              <a:rPr lang="en" u="sng">
                <a:solidFill>
                  <a:schemeClr val="hlink"/>
                </a:solidFill>
                <a:hlinkClick r:id="rId3"/>
              </a:rPr>
              <a:t>COVID-19 Lung CT Scans</a:t>
            </a:r>
            <a:r>
              <a:rPr lang="en">
                <a:solidFill>
                  <a:schemeClr val="dk1"/>
                </a:solidFill>
              </a:rPr>
              <a:t>, in which </a:t>
            </a:r>
            <a:r>
              <a:rPr lang="en">
                <a:solidFill>
                  <a:schemeClr val="dk1"/>
                </a:solidFill>
                <a:highlight>
                  <a:srgbClr val="FFFFFF"/>
                </a:highlight>
              </a:rPr>
              <a:t>the images are collected from COVID19-related papers from medRxiv, bioRxiv, NEJM, JAMA, Lancet, etc. CT scans containing COVID-19 abnormalities are selected by reading the paper's figure captions. All copyrights of the data belong to the authors and publishers of these papers.</a:t>
            </a:r>
            <a:endParaRPr>
              <a:solidFill>
                <a:schemeClr val="dk1"/>
              </a:solidFill>
              <a:highlight>
                <a:srgbClr val="FFFFFF"/>
              </a:highlight>
            </a:endParaRPr>
          </a:p>
          <a:p>
            <a:pPr indent="0" lvl="0" marL="0" rtl="0" algn="l">
              <a:spcBef>
                <a:spcPts val="1100"/>
              </a:spcBef>
              <a:spcAft>
                <a:spcPts val="1600"/>
              </a:spcAft>
              <a:buNone/>
            </a:pPr>
            <a:r>
              <a:t/>
            </a:r>
            <a:endParaRPr/>
          </a:p>
        </p:txBody>
      </p:sp>
      <p:pic>
        <p:nvPicPr>
          <p:cNvPr id="180" name="Google Shape;180;p27"/>
          <p:cNvPicPr preferRelativeResize="0"/>
          <p:nvPr/>
        </p:nvPicPr>
        <p:blipFill rotWithShape="1">
          <a:blip r:embed="rId4">
            <a:alphaModFix/>
          </a:blip>
          <a:srcRect b="18869" l="0" r="0" t="8302"/>
          <a:stretch/>
        </p:blipFill>
        <p:spPr>
          <a:xfrm>
            <a:off x="1610538" y="2488500"/>
            <a:ext cx="5922926" cy="2426401"/>
          </a:xfrm>
          <a:prstGeom prst="rect">
            <a:avLst/>
          </a:prstGeom>
          <a:noFill/>
          <a:ln>
            <a:noFill/>
          </a:ln>
        </p:spPr>
      </p:pic>
      <p:sp>
        <p:nvSpPr>
          <p:cNvPr id="181" name="Google Shape;181;p27"/>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12</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87" name="Google Shape;18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a:t>
            </a:r>
            <a:r>
              <a:rPr lang="en" sz="1700"/>
              <a:t>349 CT Scans for Covid +ve</a:t>
            </a:r>
            <a:endParaRPr sz="1700"/>
          </a:p>
          <a:p>
            <a:pPr indent="0" lvl="0" marL="0" rtl="0" algn="l">
              <a:spcBef>
                <a:spcPts val="1600"/>
              </a:spcBef>
              <a:spcAft>
                <a:spcPts val="0"/>
              </a:spcAft>
              <a:buNone/>
            </a:pPr>
            <a:r>
              <a:rPr lang="en" sz="1700"/>
              <a:t>																Samples</a:t>
            </a:r>
            <a:endParaRPr sz="1700"/>
          </a:p>
          <a:p>
            <a:pPr indent="0" lvl="0" marL="0" rtl="0" algn="l">
              <a:spcBef>
                <a:spcPts val="1600"/>
              </a:spcBef>
              <a:spcAft>
                <a:spcPts val="0"/>
              </a:spcAft>
              <a:buNone/>
            </a:pPr>
            <a:r>
              <a:t/>
            </a:r>
            <a:endParaRPr/>
          </a:p>
          <a:p>
            <a:pPr indent="0" lvl="0" marL="0" rtl="0" algn="l">
              <a:spcBef>
                <a:spcPts val="1600"/>
              </a:spcBef>
              <a:spcAft>
                <a:spcPts val="0"/>
              </a:spcAft>
              <a:buNone/>
            </a:pPr>
            <a:r>
              <a:rPr lang="en"/>
              <a:t>												</a:t>
            </a:r>
            <a:r>
              <a:rPr lang="en" sz="1700"/>
              <a:t>397 CT Scans for Covid -ve</a:t>
            </a:r>
            <a:endParaRPr sz="1700"/>
          </a:p>
          <a:p>
            <a:pPr indent="0" lvl="0" marL="0" rtl="0" algn="l">
              <a:spcBef>
                <a:spcPts val="1600"/>
              </a:spcBef>
              <a:spcAft>
                <a:spcPts val="1600"/>
              </a:spcAft>
              <a:buNone/>
            </a:pPr>
            <a:r>
              <a:rPr lang="en" sz="1700"/>
              <a:t>																Samples</a:t>
            </a:r>
            <a:endParaRPr sz="1700"/>
          </a:p>
        </p:txBody>
      </p:sp>
      <p:pic>
        <p:nvPicPr>
          <p:cNvPr id="188" name="Google Shape;188;p28"/>
          <p:cNvPicPr preferRelativeResize="0"/>
          <p:nvPr/>
        </p:nvPicPr>
        <p:blipFill rotWithShape="1">
          <a:blip r:embed="rId3">
            <a:alphaModFix/>
          </a:blip>
          <a:srcRect b="48474" l="0" r="0" t="0"/>
          <a:stretch/>
        </p:blipFill>
        <p:spPr>
          <a:xfrm>
            <a:off x="236550" y="1119450"/>
            <a:ext cx="5393476" cy="1691575"/>
          </a:xfrm>
          <a:prstGeom prst="rect">
            <a:avLst/>
          </a:prstGeom>
          <a:noFill/>
          <a:ln>
            <a:noFill/>
          </a:ln>
        </p:spPr>
      </p:pic>
      <p:pic>
        <p:nvPicPr>
          <p:cNvPr id="189" name="Google Shape;189;p28"/>
          <p:cNvPicPr preferRelativeResize="0"/>
          <p:nvPr/>
        </p:nvPicPr>
        <p:blipFill rotWithShape="1">
          <a:blip r:embed="rId4">
            <a:alphaModFix/>
          </a:blip>
          <a:srcRect b="0" l="0" r="0" t="53688"/>
          <a:stretch/>
        </p:blipFill>
        <p:spPr>
          <a:xfrm>
            <a:off x="311700" y="2769969"/>
            <a:ext cx="5318325" cy="1530507"/>
          </a:xfrm>
          <a:prstGeom prst="rect">
            <a:avLst/>
          </a:prstGeom>
          <a:noFill/>
          <a:ln>
            <a:noFill/>
          </a:ln>
        </p:spPr>
      </p:pic>
      <p:sp>
        <p:nvSpPr>
          <p:cNvPr id="190" name="Google Shape;190;p28"/>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13</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96" name="Google Shape;19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600"/>
              </a:spcAft>
              <a:buNone/>
            </a:pPr>
            <a:r>
              <a:rPr lang="en" sz="1500"/>
              <a:t>Sample Space Image Details:</a:t>
            </a:r>
            <a:endParaRPr sz="1300"/>
          </a:p>
        </p:txBody>
      </p:sp>
      <p:pic>
        <p:nvPicPr>
          <p:cNvPr id="197" name="Google Shape;197;p29"/>
          <p:cNvPicPr preferRelativeResize="0"/>
          <p:nvPr/>
        </p:nvPicPr>
        <p:blipFill>
          <a:blip r:embed="rId3">
            <a:alphaModFix/>
          </a:blip>
          <a:stretch>
            <a:fillRect/>
          </a:stretch>
        </p:blipFill>
        <p:spPr>
          <a:xfrm>
            <a:off x="2562150" y="1537500"/>
            <a:ext cx="6031100" cy="3165775"/>
          </a:xfrm>
          <a:prstGeom prst="rect">
            <a:avLst/>
          </a:prstGeom>
          <a:noFill/>
          <a:ln>
            <a:noFill/>
          </a:ln>
        </p:spPr>
      </p:pic>
      <p:pic>
        <p:nvPicPr>
          <p:cNvPr id="198" name="Google Shape;198;p29"/>
          <p:cNvPicPr preferRelativeResize="0"/>
          <p:nvPr/>
        </p:nvPicPr>
        <p:blipFill>
          <a:blip r:embed="rId4">
            <a:alphaModFix/>
          </a:blip>
          <a:stretch>
            <a:fillRect/>
          </a:stretch>
        </p:blipFill>
        <p:spPr>
          <a:xfrm>
            <a:off x="289825" y="1958422"/>
            <a:ext cx="2025350" cy="1874550"/>
          </a:xfrm>
          <a:prstGeom prst="rect">
            <a:avLst/>
          </a:prstGeom>
          <a:noFill/>
          <a:ln>
            <a:noFill/>
          </a:ln>
        </p:spPr>
      </p:pic>
      <p:sp>
        <p:nvSpPr>
          <p:cNvPr id="199" name="Google Shape;199;p29"/>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14</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198750" y="411275"/>
            <a:ext cx="3033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434343"/>
                </a:solidFill>
              </a:rPr>
              <a:t>Data Visualization</a:t>
            </a:r>
            <a:endParaRPr sz="2800">
              <a:solidFill>
                <a:srgbClr val="434343"/>
              </a:solidFill>
            </a:endParaRPr>
          </a:p>
          <a:p>
            <a:pPr indent="0" lvl="0" marL="0" rtl="0" algn="l">
              <a:spcBef>
                <a:spcPts val="0"/>
              </a:spcBef>
              <a:spcAft>
                <a:spcPts val="0"/>
              </a:spcAft>
              <a:buClr>
                <a:schemeClr val="dk1"/>
              </a:buClr>
              <a:buSzPts val="1100"/>
              <a:buFont typeface="Arial"/>
              <a:buNone/>
            </a:pPr>
            <a:r>
              <a:rPr lang="en" sz="2200">
                <a:solidFill>
                  <a:srgbClr val="434343"/>
                </a:solidFill>
              </a:rPr>
              <a:t>        (Filter Analysis)</a:t>
            </a:r>
            <a:endParaRPr sz="2200">
              <a:solidFill>
                <a:srgbClr val="434343"/>
              </a:solidFill>
            </a:endParaRPr>
          </a:p>
        </p:txBody>
      </p:sp>
      <p:sp>
        <p:nvSpPr>
          <p:cNvPr id="205" name="Google Shape;205;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Used the </a:t>
            </a:r>
            <a:r>
              <a:rPr b="1" lang="en"/>
              <a:t>Unsharp Mask</a:t>
            </a:r>
            <a:r>
              <a:rPr lang="en"/>
              <a:t> filter from skimage we try to create </a:t>
            </a:r>
            <a:r>
              <a:rPr lang="en"/>
              <a:t>different</a:t>
            </a:r>
            <a:r>
              <a:rPr lang="en"/>
              <a:t> masks to </a:t>
            </a:r>
            <a:r>
              <a:rPr lang="en"/>
              <a:t>highlight</a:t>
            </a:r>
            <a:r>
              <a:rPr lang="en"/>
              <a:t> regions of infection from the Covid </a:t>
            </a:r>
            <a:r>
              <a:rPr lang="en"/>
              <a:t>Positive</a:t>
            </a:r>
            <a:r>
              <a:rPr lang="en"/>
              <a:t> CT Scans.</a:t>
            </a:r>
            <a:endParaRPr/>
          </a:p>
        </p:txBody>
      </p:sp>
      <p:pic>
        <p:nvPicPr>
          <p:cNvPr id="206" name="Google Shape;206;p30"/>
          <p:cNvPicPr preferRelativeResize="0"/>
          <p:nvPr/>
        </p:nvPicPr>
        <p:blipFill>
          <a:blip r:embed="rId3">
            <a:alphaModFix/>
          </a:blip>
          <a:stretch>
            <a:fillRect/>
          </a:stretch>
        </p:blipFill>
        <p:spPr>
          <a:xfrm>
            <a:off x="3385050" y="152400"/>
            <a:ext cx="5606550" cy="4783210"/>
          </a:xfrm>
          <a:prstGeom prst="rect">
            <a:avLst/>
          </a:prstGeom>
          <a:noFill/>
          <a:ln>
            <a:noFill/>
          </a:ln>
        </p:spPr>
      </p:pic>
      <p:sp>
        <p:nvSpPr>
          <p:cNvPr id="207" name="Google Shape;207;p30"/>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 (</a:t>
            </a:r>
            <a:r>
              <a:rPr lang="en">
                <a:solidFill>
                  <a:schemeClr val="dk1"/>
                </a:solidFill>
              </a:rPr>
              <a:t>CovNet</a:t>
            </a:r>
            <a:r>
              <a:rPr lang="en"/>
              <a:t>)</a:t>
            </a:r>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14" name="Google Shape;214;p31"/>
          <p:cNvSpPr txBox="1"/>
          <p:nvPr/>
        </p:nvSpPr>
        <p:spPr>
          <a:xfrm>
            <a:off x="335700" y="949675"/>
            <a:ext cx="84726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 convolutional neural network (CNN or CovNet) is one of the various artificial neural networks used for different applications and data types. </a:t>
            </a:r>
            <a:endParaRPr sz="18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The built-in convolutional layer reduces the high dimension of images without losing its information.</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Among various types of neural networks, including RNN, ANN, etc. CNN is widely used from all of the available options.</a:t>
            </a:r>
            <a:endParaRPr sz="18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But for image processing itself, a fully connected neural network does not scale very well.</a:t>
            </a:r>
            <a:endParaRPr sz="18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Sometimes due to the large number of parameters network stop attending to individual image details.</a:t>
            </a:r>
            <a:endParaRPr sz="1800">
              <a:latin typeface="Proxima Nova"/>
              <a:ea typeface="Proxima Nova"/>
              <a:cs typeface="Proxima Nova"/>
              <a:sym typeface="Proxima Nova"/>
            </a:endParaRPr>
          </a:p>
        </p:txBody>
      </p:sp>
      <p:sp>
        <p:nvSpPr>
          <p:cNvPr id="215" name="Google Shape;215;p31"/>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16</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269425" y="20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CNN Model</a:t>
            </a:r>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In Basic CNN,  what we did is we take; Training images (COVID): 280 Training images (Non COVID): 318, Testing images (COVID): 69 , Testing images (Non COVID): 79</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22" name="Google Shape;222;p32"/>
          <p:cNvPicPr preferRelativeResize="0"/>
          <p:nvPr/>
        </p:nvPicPr>
        <p:blipFill>
          <a:blip r:embed="rId3">
            <a:alphaModFix/>
          </a:blip>
          <a:stretch>
            <a:fillRect/>
          </a:stretch>
        </p:blipFill>
        <p:spPr>
          <a:xfrm>
            <a:off x="979725" y="2115950"/>
            <a:ext cx="6531426" cy="2452925"/>
          </a:xfrm>
          <a:prstGeom prst="rect">
            <a:avLst/>
          </a:prstGeom>
          <a:noFill/>
          <a:ln>
            <a:noFill/>
          </a:ln>
        </p:spPr>
      </p:pic>
      <p:sp>
        <p:nvSpPr>
          <p:cNvPr id="223" name="Google Shape;223;p32"/>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17</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we did our training on basic CNN model , in which we got a </a:t>
            </a:r>
            <a:r>
              <a:rPr b="1" lang="en"/>
              <a:t>good accuracy of 85% </a:t>
            </a:r>
            <a:r>
              <a:rPr lang="en"/>
              <a:t>(almost) but </a:t>
            </a:r>
            <a:r>
              <a:rPr b="1" lang="en"/>
              <a:t>F1-score was not quite satisfactory</a:t>
            </a:r>
            <a:r>
              <a:rPr lang="en"/>
              <a:t>. Because of the low F1-score, we trained our model on special model called VGG16. In this model, we are training our dataset with 16 layers of CNN.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0" name="Google Shape;230;p33"/>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18</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C4043"/>
              </a:buClr>
              <a:buSzPts val="1400"/>
              <a:buChar char="●"/>
            </a:pPr>
            <a:r>
              <a:rPr lang="en" sz="1400">
                <a:solidFill>
                  <a:srgbClr val="3C4043"/>
                </a:solidFill>
              </a:rPr>
              <a:t>Motivation</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Literature review</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Data Acquisition effort</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Dataset Preprocessing</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Different Description and visualization</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Convolution neural network (CovNet)</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Basic CNN</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VGG16</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Methodology</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Results and Analysis</a:t>
            </a:r>
            <a:endParaRPr sz="1400">
              <a:solidFill>
                <a:srgbClr val="3C4043"/>
              </a:solidFill>
            </a:endParaRPr>
          </a:p>
          <a:p>
            <a:pPr indent="-317500" lvl="0" marL="457200" rtl="0" algn="l">
              <a:spcBef>
                <a:spcPts val="0"/>
              </a:spcBef>
              <a:spcAft>
                <a:spcPts val="0"/>
              </a:spcAft>
              <a:buClr>
                <a:srgbClr val="3C4043"/>
              </a:buClr>
              <a:buSzPts val="1400"/>
              <a:buChar char="●"/>
            </a:pPr>
            <a:r>
              <a:rPr lang="en" sz="1400">
                <a:solidFill>
                  <a:srgbClr val="3C4043"/>
                </a:solidFill>
              </a:rPr>
              <a:t>Individual Team Members Contributions</a:t>
            </a:r>
            <a:endParaRPr sz="1400">
              <a:solidFill>
                <a:srgbClr val="3C4043"/>
              </a:solidFill>
            </a:endParaRPr>
          </a:p>
        </p:txBody>
      </p:sp>
      <p:sp>
        <p:nvSpPr>
          <p:cNvPr id="86" name="Google Shape;86;p16"/>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VGG16 Model</a:t>
            </a:r>
            <a:endParaRPr/>
          </a:p>
        </p:txBody>
      </p:sp>
      <p:sp>
        <p:nvSpPr>
          <p:cNvPr id="236" name="Google Shape;23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VGG-16 is a convolutional neural network that is 16 layers deep. And </a:t>
            </a:r>
            <a:r>
              <a:rPr lang="en"/>
              <a:t>it's</a:t>
            </a:r>
            <a:r>
              <a:rPr lang="en"/>
              <a:t> a bit semantic. </a:t>
            </a:r>
            <a:endParaRPr/>
          </a:p>
          <a:p>
            <a:pPr indent="0" lvl="0" marL="0" rtl="0" algn="l">
              <a:lnSpc>
                <a:spcPct val="100000"/>
              </a:lnSpc>
              <a:spcBef>
                <a:spcPts val="1600"/>
              </a:spcBef>
              <a:spcAft>
                <a:spcPts val="0"/>
              </a:spcAft>
              <a:buClr>
                <a:schemeClr val="dk1"/>
              </a:buClr>
              <a:buSzPts val="1100"/>
              <a:buFont typeface="Arial"/>
              <a:buNone/>
            </a:pPr>
            <a:r>
              <a:rPr lang="en"/>
              <a:t>CNN is a concept of a neural network, Its main attributes may be that it consists of convolution layers, pooling layers , activation layers etc. </a:t>
            </a:r>
            <a:endParaRPr/>
          </a:p>
          <a:p>
            <a:pPr indent="0" lvl="0" marL="0" rtl="0" algn="l">
              <a:lnSpc>
                <a:spcPct val="100000"/>
              </a:lnSpc>
              <a:spcBef>
                <a:spcPts val="1600"/>
              </a:spcBef>
              <a:spcAft>
                <a:spcPts val="0"/>
              </a:spcAft>
              <a:buClr>
                <a:schemeClr val="dk1"/>
              </a:buClr>
              <a:buSzPts val="1100"/>
              <a:buFont typeface="Arial"/>
              <a:buNone/>
            </a:pPr>
            <a:r>
              <a:rPr lang="en"/>
              <a:t>VGG is a specific convolutional network designed for classification and localization</a:t>
            </a:r>
            <a:endParaRPr/>
          </a:p>
          <a:p>
            <a:pPr indent="0" lvl="0" marL="0" rtl="0" algn="l">
              <a:lnSpc>
                <a:spcPct val="100000"/>
              </a:lnSpc>
              <a:spcBef>
                <a:spcPts val="1600"/>
              </a:spcBef>
              <a:spcAft>
                <a:spcPts val="1600"/>
              </a:spcAft>
              <a:buNone/>
            </a:pPr>
            <a:r>
              <a:rPr b="1" lang="en"/>
              <a:t>Main Reason for using-</a:t>
            </a:r>
            <a:r>
              <a:rPr lang="en"/>
              <a:t> This model has already learned features that are useful for most computer vision problems, and leveraging such features would allow us to reach a better accuracy than the previous method that we relied on.</a:t>
            </a:r>
            <a:endParaRPr/>
          </a:p>
        </p:txBody>
      </p:sp>
      <p:sp>
        <p:nvSpPr>
          <p:cNvPr id="237" name="Google Shape;237;p34"/>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19</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VGG16 Model</a:t>
            </a:r>
            <a:endParaRPr/>
          </a:p>
          <a:p>
            <a:pPr indent="0" lvl="0" marL="0" rtl="0" algn="l">
              <a:spcBef>
                <a:spcPts val="0"/>
              </a:spcBef>
              <a:spcAft>
                <a:spcPts val="0"/>
              </a:spcAft>
              <a:buNone/>
            </a:pPr>
            <a:r>
              <a:t/>
            </a:r>
            <a:endParaRPr/>
          </a:p>
        </p:txBody>
      </p:sp>
      <p:sp>
        <p:nvSpPr>
          <p:cNvPr id="243" name="Google Shape;24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Generated a n</a:t>
            </a:r>
            <a:r>
              <a:rPr lang="en"/>
              <a:t>ormalized</a:t>
            </a:r>
            <a:r>
              <a:rPr lang="en"/>
              <a:t> confusion matrix for </a:t>
            </a:r>
            <a:endParaRPr/>
          </a:p>
          <a:p>
            <a:pPr indent="0" lvl="0" marL="0" rtl="0" algn="l">
              <a:spcBef>
                <a:spcPts val="1600"/>
              </a:spcBef>
              <a:spcAft>
                <a:spcPts val="0"/>
              </a:spcAft>
              <a:buNone/>
            </a:pPr>
            <a:r>
              <a:rPr lang="en"/>
              <a:t>testing. T</a:t>
            </a:r>
            <a:r>
              <a:rPr lang="en"/>
              <a:t>o</a:t>
            </a:r>
            <a:r>
              <a:rPr lang="en"/>
              <a:t> check </a:t>
            </a:r>
            <a:r>
              <a:rPr lang="en"/>
              <a:t>a</a:t>
            </a:r>
            <a:r>
              <a:rPr lang="en"/>
              <a:t>ccuracy and f1-score of the </a:t>
            </a:r>
            <a:endParaRPr/>
          </a:p>
          <a:p>
            <a:pPr indent="0" lvl="0" marL="0" rtl="0" algn="l">
              <a:spcBef>
                <a:spcPts val="1600"/>
              </a:spcBef>
              <a:spcAft>
                <a:spcPts val="1600"/>
              </a:spcAft>
              <a:buNone/>
            </a:pPr>
            <a:r>
              <a:rPr lang="en"/>
              <a:t>covid and non </a:t>
            </a:r>
            <a:r>
              <a:rPr lang="en"/>
              <a:t>c</a:t>
            </a:r>
            <a:r>
              <a:rPr lang="en"/>
              <a:t>ovid datasets.</a:t>
            </a:r>
            <a:endParaRPr/>
          </a:p>
        </p:txBody>
      </p:sp>
      <p:pic>
        <p:nvPicPr>
          <p:cNvPr id="244" name="Google Shape;244;p35"/>
          <p:cNvPicPr preferRelativeResize="0"/>
          <p:nvPr/>
        </p:nvPicPr>
        <p:blipFill rotWithShape="1">
          <a:blip r:embed="rId3">
            <a:alphaModFix/>
          </a:blip>
          <a:srcRect b="1635" l="1999" r="0" t="1577"/>
          <a:stretch/>
        </p:blipFill>
        <p:spPr>
          <a:xfrm>
            <a:off x="4954400" y="935062"/>
            <a:ext cx="3877900" cy="3698824"/>
          </a:xfrm>
          <a:prstGeom prst="rect">
            <a:avLst/>
          </a:prstGeom>
          <a:noFill/>
          <a:ln>
            <a:noFill/>
          </a:ln>
        </p:spPr>
      </p:pic>
      <p:pic>
        <p:nvPicPr>
          <p:cNvPr id="245" name="Google Shape;245;p35"/>
          <p:cNvPicPr preferRelativeResize="0"/>
          <p:nvPr/>
        </p:nvPicPr>
        <p:blipFill>
          <a:blip r:embed="rId4">
            <a:alphaModFix/>
          </a:blip>
          <a:stretch>
            <a:fillRect/>
          </a:stretch>
        </p:blipFill>
        <p:spPr>
          <a:xfrm>
            <a:off x="261675" y="3879275"/>
            <a:ext cx="4942900" cy="535425"/>
          </a:xfrm>
          <a:prstGeom prst="rect">
            <a:avLst/>
          </a:prstGeom>
          <a:noFill/>
          <a:ln>
            <a:noFill/>
          </a:ln>
        </p:spPr>
      </p:pic>
      <p:sp>
        <p:nvSpPr>
          <p:cNvPr id="246" name="Google Shape;246;p35"/>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20</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VGG16 Model</a:t>
            </a:r>
            <a:endParaRPr/>
          </a:p>
          <a:p>
            <a:pPr indent="0" lvl="0" marL="0" rtl="0" algn="l">
              <a:spcBef>
                <a:spcPts val="0"/>
              </a:spcBef>
              <a:spcAft>
                <a:spcPts val="0"/>
              </a:spcAft>
              <a:buNone/>
            </a:pPr>
            <a:r>
              <a:t/>
            </a:r>
            <a:endParaRPr/>
          </a:p>
        </p:txBody>
      </p:sp>
      <p:sp>
        <p:nvSpPr>
          <p:cNvPr id="252" name="Google Shape;25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Clr>
                <a:schemeClr val="dk1"/>
              </a:buClr>
              <a:buSzPts val="1100"/>
              <a:buFont typeface="Arial"/>
              <a:buNone/>
            </a:pPr>
            <a:r>
              <a:rPr lang="en"/>
              <a:t>After training of dataset on VGG16, we got </a:t>
            </a:r>
            <a:r>
              <a:rPr b="1" lang="en"/>
              <a:t>good accuracy of 97%</a:t>
            </a:r>
            <a:r>
              <a:rPr lang="en"/>
              <a:t> (almost) and our F1-score also become quite satisfactory. The</a:t>
            </a:r>
            <a:r>
              <a:rPr b="1" lang="en"/>
              <a:t> F1-score we got is 77%</a:t>
            </a:r>
            <a:r>
              <a:rPr lang="en"/>
              <a:t> (almost).</a:t>
            </a:r>
            <a:endParaRPr/>
          </a:p>
        </p:txBody>
      </p:sp>
      <p:sp>
        <p:nvSpPr>
          <p:cNvPr id="253" name="Google Shape;253;p36"/>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21</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COVID-Net Model Architecture</a:t>
            </a:r>
            <a:endParaRPr/>
          </a:p>
        </p:txBody>
      </p:sp>
      <p:sp>
        <p:nvSpPr>
          <p:cNvPr id="259" name="Google Shape;25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60" name="Google Shape;260;p37"/>
          <p:cNvSpPr txBox="1"/>
          <p:nvPr/>
        </p:nvSpPr>
        <p:spPr>
          <a:xfrm>
            <a:off x="335700" y="949675"/>
            <a:ext cx="8472600" cy="3140100"/>
          </a:xfrm>
          <a:prstGeom prst="rect">
            <a:avLst/>
          </a:prstGeom>
          <a:noFill/>
          <a:ln>
            <a:noFill/>
          </a:ln>
        </p:spPr>
        <p:txBody>
          <a:bodyPr anchorCtr="0" anchor="t" bIns="91425" lIns="91425" spcFirstLastPara="1" rIns="91425" wrap="square" tIns="91425">
            <a:spAutoFit/>
          </a:bodyPr>
          <a:lstStyle/>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COVIDNet or VGG16 is a 16-layer Dense Convolutional Network trained on the </a:t>
            </a:r>
            <a:r>
              <a:rPr i="1" lang="en" sz="1600">
                <a:solidFill>
                  <a:schemeClr val="dk1"/>
                </a:solidFill>
                <a:latin typeface="Proxima Nova"/>
                <a:ea typeface="Proxima Nova"/>
                <a:cs typeface="Proxima Nova"/>
                <a:sym typeface="Proxima Nova"/>
              </a:rPr>
              <a:t>COVID-19 Lung CT Scans</a:t>
            </a:r>
            <a:r>
              <a:rPr lang="en" sz="1600">
                <a:solidFill>
                  <a:schemeClr val="dk1"/>
                </a:solidFill>
                <a:latin typeface="Proxima Nova"/>
                <a:ea typeface="Proxima Nova"/>
                <a:cs typeface="Proxima Nova"/>
                <a:sym typeface="Proxima Nova"/>
              </a:rPr>
              <a:t> dataset. </a:t>
            </a:r>
            <a:endParaRPr sz="1600">
              <a:solidFill>
                <a:schemeClr val="dk1"/>
              </a:solidFill>
              <a:latin typeface="Proxima Nova"/>
              <a:ea typeface="Proxima Nova"/>
              <a:cs typeface="Proxima Nova"/>
              <a:sym typeface="Proxima Nova"/>
            </a:endParaRPr>
          </a:p>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Dense Convolutional Networks improve flow of information and gradients through the network, making the optimization of very deep networks tractable. </a:t>
            </a:r>
            <a:endParaRPr sz="1600">
              <a:solidFill>
                <a:schemeClr val="dk1"/>
              </a:solidFill>
              <a:latin typeface="Proxima Nova"/>
              <a:ea typeface="Proxima Nova"/>
              <a:cs typeface="Proxima Nova"/>
              <a:sym typeface="Proxima Nova"/>
            </a:endParaRPr>
          </a:p>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We replace the final fully connected layer with one that has a single output, after which we apply a sigmoid </a:t>
            </a:r>
            <a:r>
              <a:rPr lang="en" sz="1600">
                <a:solidFill>
                  <a:schemeClr val="dk1"/>
                </a:solidFill>
                <a:latin typeface="Proxima Nova"/>
                <a:ea typeface="Proxima Nova"/>
                <a:cs typeface="Proxima Nova"/>
                <a:sym typeface="Proxima Nova"/>
              </a:rPr>
              <a:t>nonlinearity</a:t>
            </a:r>
            <a:r>
              <a:rPr lang="en" sz="1600">
                <a:solidFill>
                  <a:schemeClr val="dk1"/>
                </a:solidFill>
                <a:latin typeface="Proxima Nova"/>
                <a:ea typeface="Proxima Nova"/>
                <a:cs typeface="Proxima Nova"/>
                <a:sym typeface="Proxima Nova"/>
              </a:rPr>
              <a:t>. </a:t>
            </a:r>
            <a:endParaRPr sz="1600">
              <a:solidFill>
                <a:schemeClr val="dk1"/>
              </a:solidFill>
              <a:latin typeface="Proxima Nova"/>
              <a:ea typeface="Proxima Nova"/>
              <a:cs typeface="Proxima Nova"/>
              <a:sym typeface="Proxima Nova"/>
            </a:endParaRPr>
          </a:p>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The weights of the network are initialized with weights from a model pretrained on ImageNet. </a:t>
            </a:r>
            <a:endParaRPr sz="1600">
              <a:solidFill>
                <a:schemeClr val="dk1"/>
              </a:solidFill>
              <a:latin typeface="Proxima Nova"/>
              <a:ea typeface="Proxima Nova"/>
              <a:cs typeface="Proxima Nova"/>
              <a:sym typeface="Proxima Nova"/>
            </a:endParaRPr>
          </a:p>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The network is trained end-to-end using Adam with standard parameters. </a:t>
            </a:r>
            <a:endParaRPr sz="1600">
              <a:solidFill>
                <a:schemeClr val="dk1"/>
              </a:solidFill>
              <a:latin typeface="Proxima Nova"/>
              <a:ea typeface="Proxima Nova"/>
              <a:cs typeface="Proxima Nova"/>
              <a:sym typeface="Proxima Nova"/>
            </a:endParaRPr>
          </a:p>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We train the model using mini batches of size 32. </a:t>
            </a:r>
            <a:endParaRPr sz="1600">
              <a:solidFill>
                <a:schemeClr val="dk1"/>
              </a:solidFill>
              <a:latin typeface="Proxima Nova"/>
              <a:ea typeface="Proxima Nova"/>
              <a:cs typeface="Proxima Nova"/>
              <a:sym typeface="Proxima Nova"/>
            </a:endParaRPr>
          </a:p>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We use an initial learning rate of 0.001. </a:t>
            </a:r>
            <a:endParaRPr sz="1600">
              <a:solidFill>
                <a:schemeClr val="dk1"/>
              </a:solidFill>
              <a:latin typeface="Proxima Nova"/>
              <a:ea typeface="Proxima Nova"/>
              <a:cs typeface="Proxima Nova"/>
              <a:sym typeface="Proxima Nova"/>
            </a:endParaRPr>
          </a:p>
          <a:p>
            <a:pPr indent="-330200" lvl="0" marL="457200" marR="0" rtl="0" algn="just">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We ran the model for 50 epochs.</a:t>
            </a:r>
            <a:endParaRPr sz="1600">
              <a:solidFill>
                <a:schemeClr val="dk1"/>
              </a:solidFill>
              <a:latin typeface="Proxima Nova"/>
              <a:ea typeface="Proxima Nova"/>
              <a:cs typeface="Proxima Nova"/>
              <a:sym typeface="Proxima Nova"/>
            </a:endParaRPr>
          </a:p>
        </p:txBody>
      </p:sp>
      <p:sp>
        <p:nvSpPr>
          <p:cNvPr id="261" name="Google Shape;261;p37"/>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22</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67" name="Google Shape;26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sz="15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b="1" lang="en" sz="1500">
                <a:solidFill>
                  <a:schemeClr val="dk1"/>
                </a:solidFill>
              </a:rPr>
              <a:t>For Simple CNN Model -&gt;							</a:t>
            </a:r>
            <a:endParaRPr b="1" sz="1500">
              <a:solidFill>
                <a:schemeClr val="dk1"/>
              </a:solidFill>
            </a:endParaRPr>
          </a:p>
          <a:p>
            <a:pPr indent="457200" lvl="0" marL="0" rtl="0" algn="l">
              <a:lnSpc>
                <a:spcPct val="100000"/>
              </a:lnSpc>
              <a:spcBef>
                <a:spcPts val="1600"/>
              </a:spcBef>
              <a:spcAft>
                <a:spcPts val="0"/>
              </a:spcAft>
              <a:buClr>
                <a:schemeClr val="dk1"/>
              </a:buClr>
              <a:buSzPts val="1100"/>
              <a:buFont typeface="Arial"/>
              <a:buNone/>
            </a:pPr>
            <a:r>
              <a:rPr lang="en" sz="1300">
                <a:solidFill>
                  <a:schemeClr val="dk1"/>
                </a:solidFill>
              </a:rPr>
              <a:t>Accuracy = 85.74%		</a:t>
            </a:r>
            <a:r>
              <a:rPr lang="en" sz="1300">
                <a:solidFill>
                  <a:schemeClr val="dk1"/>
                </a:solidFill>
              </a:rPr>
              <a:t>Precision = 49.23%		</a:t>
            </a:r>
            <a:r>
              <a:rPr lang="en" sz="1300">
                <a:solidFill>
                  <a:schemeClr val="dk1"/>
                </a:solidFill>
              </a:rPr>
              <a:t>F1 Score = </a:t>
            </a:r>
            <a:r>
              <a:rPr lang="en" sz="1300">
                <a:solidFill>
                  <a:schemeClr val="dk1"/>
                </a:solidFill>
              </a:rPr>
              <a:t>51.61</a:t>
            </a:r>
            <a:endParaRPr sz="1300">
              <a:solidFill>
                <a:schemeClr val="dk1"/>
              </a:solidFill>
            </a:endParaRPr>
          </a:p>
          <a:p>
            <a:pPr indent="457200" lvl="0" marL="0" rtl="0" algn="l">
              <a:lnSpc>
                <a:spcPct val="100000"/>
              </a:lnSpc>
              <a:spcBef>
                <a:spcPts val="1600"/>
              </a:spcBef>
              <a:spcAft>
                <a:spcPts val="0"/>
              </a:spcAft>
              <a:buClr>
                <a:schemeClr val="dk1"/>
              </a:buClr>
              <a:buSzPts val="1100"/>
              <a:buFont typeface="Arial"/>
              <a:buNone/>
            </a:pPr>
            <a:r>
              <a:rPr lang="en" sz="1300">
                <a:solidFill>
                  <a:schemeClr val="dk1"/>
                </a:solidFill>
              </a:rPr>
              <a:t>Avg</a:t>
            </a:r>
            <a:r>
              <a:rPr lang="en" sz="1300">
                <a:solidFill>
                  <a:schemeClr val="dk1"/>
                </a:solidFill>
              </a:rPr>
              <a:t> F1 Score -&gt; Bad Model</a:t>
            </a:r>
            <a:endParaRPr sz="13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b="1" lang="en" sz="1500">
                <a:solidFill>
                  <a:schemeClr val="dk1"/>
                </a:solidFill>
              </a:rPr>
              <a:t>For VGG16 Model -&gt;</a:t>
            </a:r>
            <a:endParaRPr b="1" sz="1500">
              <a:solidFill>
                <a:schemeClr val="dk1"/>
              </a:solidFill>
            </a:endParaRPr>
          </a:p>
          <a:p>
            <a:pPr indent="457200" lvl="0" marL="0" rtl="0" algn="l">
              <a:lnSpc>
                <a:spcPct val="100000"/>
              </a:lnSpc>
              <a:spcBef>
                <a:spcPts val="1600"/>
              </a:spcBef>
              <a:spcAft>
                <a:spcPts val="0"/>
              </a:spcAft>
              <a:buClr>
                <a:schemeClr val="dk1"/>
              </a:buClr>
              <a:buSzPts val="1100"/>
              <a:buFont typeface="Arial"/>
              <a:buNone/>
            </a:pPr>
            <a:r>
              <a:rPr lang="en" sz="1300">
                <a:solidFill>
                  <a:schemeClr val="dk1"/>
                </a:solidFill>
              </a:rPr>
              <a:t>Accuracy = 94.02%	</a:t>
            </a:r>
            <a:r>
              <a:rPr lang="en" sz="1300">
                <a:solidFill>
                  <a:schemeClr val="dk1"/>
                </a:solidFill>
              </a:rPr>
              <a:t>Precision = 89.47%		</a:t>
            </a:r>
            <a:r>
              <a:rPr lang="en" sz="1300">
                <a:solidFill>
                  <a:schemeClr val="dk1"/>
                </a:solidFill>
              </a:rPr>
              <a:t>F1 Score = 77.54</a:t>
            </a:r>
            <a:endParaRPr sz="1300">
              <a:solidFill>
                <a:schemeClr val="dk1"/>
              </a:solidFill>
            </a:endParaRPr>
          </a:p>
          <a:p>
            <a:pPr indent="457200" lvl="0" marL="0" rtl="0" algn="l">
              <a:lnSpc>
                <a:spcPct val="100000"/>
              </a:lnSpc>
              <a:spcBef>
                <a:spcPts val="1600"/>
              </a:spcBef>
              <a:spcAft>
                <a:spcPts val="0"/>
              </a:spcAft>
              <a:buClr>
                <a:schemeClr val="dk1"/>
              </a:buClr>
              <a:buSzPts val="1100"/>
              <a:buFont typeface="Arial"/>
              <a:buNone/>
            </a:pPr>
            <a:r>
              <a:rPr lang="en" sz="1300">
                <a:solidFill>
                  <a:schemeClr val="dk1"/>
                </a:solidFill>
              </a:rPr>
              <a:t>Good F1 Score -&gt; Good Model</a:t>
            </a:r>
            <a:endParaRPr sz="1300">
              <a:solidFill>
                <a:schemeClr val="dk1"/>
              </a:solidFill>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268" name="Google Shape;268;p38"/>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23</a:t>
            </a:r>
            <a:endParaRPr>
              <a:latin typeface="Proxima Nova"/>
              <a:ea typeface="Proxima Nova"/>
              <a:cs typeface="Proxima Nova"/>
              <a:sym typeface="Proxima Nova"/>
            </a:endParaRPr>
          </a:p>
        </p:txBody>
      </p:sp>
      <p:pic>
        <p:nvPicPr>
          <p:cNvPr id="269" name="Google Shape;269;p38"/>
          <p:cNvPicPr preferRelativeResize="0"/>
          <p:nvPr/>
        </p:nvPicPr>
        <p:blipFill>
          <a:blip r:embed="rId3">
            <a:alphaModFix/>
          </a:blip>
          <a:stretch>
            <a:fillRect/>
          </a:stretch>
        </p:blipFill>
        <p:spPr>
          <a:xfrm>
            <a:off x="5899575" y="1441075"/>
            <a:ext cx="2324100" cy="1123950"/>
          </a:xfrm>
          <a:prstGeom prst="rect">
            <a:avLst/>
          </a:prstGeom>
          <a:noFill/>
          <a:ln>
            <a:noFill/>
          </a:ln>
        </p:spPr>
      </p:pic>
      <p:pic>
        <p:nvPicPr>
          <p:cNvPr id="270" name="Google Shape;270;p38"/>
          <p:cNvPicPr preferRelativeResize="0"/>
          <p:nvPr/>
        </p:nvPicPr>
        <p:blipFill>
          <a:blip r:embed="rId4">
            <a:alphaModFix/>
          </a:blip>
          <a:stretch>
            <a:fillRect/>
          </a:stretch>
        </p:blipFill>
        <p:spPr>
          <a:xfrm>
            <a:off x="5899575" y="3074464"/>
            <a:ext cx="2324100" cy="11992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6" name="Google Shape;27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1100"/>
              </a:spcAft>
              <a:buClr>
                <a:schemeClr val="dk1"/>
              </a:buClr>
              <a:buSzPts val="1100"/>
              <a:buFont typeface="Arial"/>
              <a:buNone/>
            </a:pPr>
            <a:r>
              <a:rPr lang="en" sz="2000">
                <a:solidFill>
                  <a:schemeClr val="dk1"/>
                </a:solidFill>
                <a:latin typeface="Times New Roman"/>
                <a:ea typeface="Times New Roman"/>
                <a:cs typeface="Times New Roman"/>
                <a:sym typeface="Times New Roman"/>
              </a:rPr>
              <a:t>From our project above, we have learned how Convolution Neural Network (CNN) is used as an image recognition model and how it helped us to classify individuals as affected by COVID-19 or not by their lung CT scan. We observed that when we used the basic CNN model, our accuracy was a bit less but it got improved by the use of the VGG16 model. The accuracy of the model can be further improved with the help of transfer learning.</a:t>
            </a:r>
            <a:endParaRPr sz="3700"/>
          </a:p>
        </p:txBody>
      </p:sp>
      <p:sp>
        <p:nvSpPr>
          <p:cNvPr id="277" name="Google Shape;277;p39"/>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24</a:t>
            </a:r>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a:t>
            </a:r>
            <a:r>
              <a:rPr lang="en"/>
              <a:t> Contributions</a:t>
            </a:r>
            <a:endParaRPr/>
          </a:p>
        </p:txBody>
      </p:sp>
      <p:sp>
        <p:nvSpPr>
          <p:cNvPr id="283" name="Google Shape;28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a:p>
            <a:pPr indent="-336550" lvl="0" marL="457200" rtl="0" algn="l">
              <a:spcBef>
                <a:spcPts val="1600"/>
              </a:spcBef>
              <a:spcAft>
                <a:spcPts val="0"/>
              </a:spcAft>
              <a:buSzPts val="1700"/>
              <a:buAutoNum type="arabicPeriod"/>
            </a:pPr>
            <a:r>
              <a:rPr b="1" lang="en" sz="1700"/>
              <a:t>Aditya Choudhary</a:t>
            </a:r>
            <a:r>
              <a:rPr lang="en" sz="1700"/>
              <a:t> - </a:t>
            </a:r>
            <a:r>
              <a:rPr lang="en" sz="1700"/>
              <a:t>VGG16 Modeling, Analysis and Visualization</a:t>
            </a:r>
            <a:endParaRPr sz="1700"/>
          </a:p>
          <a:p>
            <a:pPr indent="-336550" lvl="0" marL="457200" rtl="0" algn="l">
              <a:spcBef>
                <a:spcPts val="0"/>
              </a:spcBef>
              <a:spcAft>
                <a:spcPts val="0"/>
              </a:spcAft>
              <a:buSzPts val="1700"/>
              <a:buAutoNum type="arabicPeriod"/>
            </a:pPr>
            <a:r>
              <a:rPr b="1" lang="en" sz="1700"/>
              <a:t>Akhil Sharma</a:t>
            </a:r>
            <a:r>
              <a:rPr lang="en" sz="1700"/>
              <a:t> - Basic CNN Modeling, Analysis and Visualization</a:t>
            </a:r>
            <a:endParaRPr sz="1700"/>
          </a:p>
          <a:p>
            <a:pPr indent="-336550" lvl="0" marL="457200" rtl="0" algn="l">
              <a:spcBef>
                <a:spcPts val="0"/>
              </a:spcBef>
              <a:spcAft>
                <a:spcPts val="0"/>
              </a:spcAft>
              <a:buSzPts val="1700"/>
              <a:buAutoNum type="arabicPeriod"/>
            </a:pPr>
            <a:r>
              <a:rPr b="1" lang="en" sz="1700"/>
              <a:t>Shrugal Tayal</a:t>
            </a:r>
            <a:r>
              <a:rPr lang="en" sz="1700"/>
              <a:t> - Literature review, Evaluation of new models to get better accuracy(CNN)</a:t>
            </a:r>
            <a:endParaRPr sz="1700"/>
          </a:p>
          <a:p>
            <a:pPr indent="-336550" lvl="0" marL="457200" rtl="0" algn="l">
              <a:spcBef>
                <a:spcPts val="0"/>
              </a:spcBef>
              <a:spcAft>
                <a:spcPts val="0"/>
              </a:spcAft>
              <a:buSzPts val="1700"/>
              <a:buAutoNum type="arabicPeriod"/>
            </a:pPr>
            <a:r>
              <a:rPr b="1" lang="en" sz="1700"/>
              <a:t>Vaibhav Rajpal</a:t>
            </a:r>
            <a:r>
              <a:rPr lang="en" sz="1700"/>
              <a:t> - </a:t>
            </a:r>
            <a:r>
              <a:rPr lang="en" sz="1700">
                <a:solidFill>
                  <a:srgbClr val="3C4043"/>
                </a:solidFill>
              </a:rPr>
              <a:t>Dataset Preprocessing, Description and Visualization, Editing</a:t>
            </a:r>
            <a:endParaRPr sz="1700"/>
          </a:p>
        </p:txBody>
      </p:sp>
      <p:sp>
        <p:nvSpPr>
          <p:cNvPr id="284" name="Google Shape;284;p40"/>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25</a:t>
            </a:r>
            <a:endParaRPr>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0" name="Google Shape;29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[1]“CT Scan,” </a:t>
            </a:r>
            <a:r>
              <a:rPr i="1" lang="en" sz="1000">
                <a:solidFill>
                  <a:schemeClr val="dk1"/>
                </a:solidFill>
                <a:latin typeface="Times New Roman"/>
                <a:ea typeface="Times New Roman"/>
                <a:cs typeface="Times New Roman"/>
                <a:sym typeface="Times New Roman"/>
              </a:rPr>
              <a:t>Mayo Clinic</a:t>
            </a:r>
            <a:r>
              <a:rPr lang="en" sz="1000">
                <a:solidFill>
                  <a:schemeClr val="dk1"/>
                </a:solidFill>
                <a:latin typeface="Times New Roman"/>
                <a:ea typeface="Times New Roman"/>
                <a:cs typeface="Times New Roman"/>
                <a:sym typeface="Times New Roman"/>
              </a:rPr>
              <a:t>, 06-Jan-2022. [Online]. Available: </a:t>
            </a:r>
            <a:r>
              <a:rPr lang="en" sz="1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https://www.mayoclinic.org/tests-procedures/ct-scan/about/pac-20393675</a:t>
            </a:r>
            <a:r>
              <a:rPr lang="en" sz="1000">
                <a:solidFill>
                  <a:schemeClr val="dk1"/>
                </a:solidFill>
                <a:latin typeface="Times New Roman"/>
                <a:ea typeface="Times New Roman"/>
                <a:cs typeface="Times New Roman"/>
                <a:sym typeface="Times New Roman"/>
              </a:rPr>
              <a:t> [Accessed: 04-Dec-2022]</a:t>
            </a:r>
            <a:endParaRPr sz="100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1100"/>
              <a:buFont typeface="Arial"/>
              <a:buNone/>
            </a:pPr>
            <a:br>
              <a:rPr lang="en" sz="1000">
                <a:solidFill>
                  <a:schemeClr val="dk1"/>
                </a:solidFill>
                <a:latin typeface="Times New Roman"/>
                <a:ea typeface="Times New Roman"/>
                <a:cs typeface="Times New Roman"/>
                <a:sym typeface="Times New Roman"/>
              </a:rPr>
            </a:br>
            <a:r>
              <a:rPr lang="en" sz="1000">
                <a:solidFill>
                  <a:schemeClr val="dk1"/>
                </a:solidFill>
                <a:latin typeface="Times New Roman"/>
                <a:ea typeface="Times New Roman"/>
                <a:cs typeface="Times New Roman"/>
                <a:sym typeface="Times New Roman"/>
              </a:rPr>
              <a:t>[2]W. Zhao, W. Jiang, and X. Qiu, “Deep learning for COVID-19 detection based on CT Images,” </a:t>
            </a:r>
            <a:r>
              <a:rPr i="1" lang="en" sz="1000">
                <a:solidFill>
                  <a:schemeClr val="dk1"/>
                </a:solidFill>
                <a:latin typeface="Times New Roman"/>
                <a:ea typeface="Times New Roman"/>
                <a:cs typeface="Times New Roman"/>
                <a:sym typeface="Times New Roman"/>
              </a:rPr>
              <a:t>Nature News</a:t>
            </a:r>
            <a:r>
              <a:rPr lang="en" sz="1000">
                <a:solidFill>
                  <a:schemeClr val="dk1"/>
                </a:solidFill>
                <a:latin typeface="Times New Roman"/>
                <a:ea typeface="Times New Roman"/>
                <a:cs typeface="Times New Roman"/>
                <a:sym typeface="Times New Roman"/>
              </a:rPr>
              <a:t>, 12-Jul-2021. [Online]. Available: </a:t>
            </a:r>
            <a:r>
              <a:rPr lang="en" sz="10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https://www.nature.com/articles/s41598-021-93832-2#:~:text=Owing%20to%20its%20high%20sensitivity,prediction%20compared%20to%20RT%2DPCR</a:t>
            </a:r>
            <a:r>
              <a:rPr lang="en" sz="1000">
                <a:solidFill>
                  <a:schemeClr val="dk1"/>
                </a:solidFill>
                <a:latin typeface="Times New Roman"/>
                <a:ea typeface="Times New Roman"/>
                <a:cs typeface="Times New Roman"/>
                <a:sym typeface="Times New Roman"/>
              </a:rPr>
              <a:t> [Accessed: 05-Dec-2022] </a:t>
            </a:r>
            <a:endParaRPr sz="100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1100"/>
              <a:buFont typeface="Arial"/>
              <a:buNone/>
            </a:pPr>
            <a:br>
              <a:rPr lang="en" sz="1000">
                <a:solidFill>
                  <a:schemeClr val="dk1"/>
                </a:solidFill>
                <a:latin typeface="Times New Roman"/>
                <a:ea typeface="Times New Roman"/>
                <a:cs typeface="Times New Roman"/>
                <a:sym typeface="Times New Roman"/>
              </a:rPr>
            </a:br>
            <a:r>
              <a:rPr lang="en" sz="1000">
                <a:solidFill>
                  <a:schemeClr val="dk1"/>
                </a:solidFill>
                <a:latin typeface="Times New Roman"/>
                <a:ea typeface="Times New Roman"/>
                <a:cs typeface="Times New Roman"/>
                <a:sym typeface="Times New Roman"/>
              </a:rPr>
              <a:t>[3]P. M. Sharif, M. Nematizadeh, M. Saghazadeh, A. Saghazadeh, and N. Rezaei, “Computed tomography scan in COVID-19: A systematic review and meta-analysis,” </a:t>
            </a:r>
            <a:r>
              <a:rPr i="1" lang="en" sz="1000">
                <a:solidFill>
                  <a:schemeClr val="dk1"/>
                </a:solidFill>
                <a:latin typeface="Times New Roman"/>
                <a:ea typeface="Times New Roman"/>
                <a:cs typeface="Times New Roman"/>
                <a:sym typeface="Times New Roman"/>
              </a:rPr>
              <a:t>Polish journal of radiology</a:t>
            </a:r>
            <a:r>
              <a:rPr lang="en" sz="1000">
                <a:solidFill>
                  <a:schemeClr val="dk1"/>
                </a:solidFill>
                <a:latin typeface="Times New Roman"/>
                <a:ea typeface="Times New Roman"/>
                <a:cs typeface="Times New Roman"/>
                <a:sym typeface="Times New Roman"/>
              </a:rPr>
              <a:t>, 05-Jan-2022. [Online]. Available: </a:t>
            </a:r>
            <a:r>
              <a:rPr lang="en" sz="10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https://www.ncbi.nlm.nih.gov/pmc/articles/PMC8814899/</a:t>
            </a:r>
            <a:r>
              <a:rPr lang="en" sz="1000">
                <a:solidFill>
                  <a:schemeClr val="dk1"/>
                </a:solidFill>
                <a:latin typeface="Times New Roman"/>
                <a:ea typeface="Times New Roman"/>
                <a:cs typeface="Times New Roman"/>
                <a:sym typeface="Times New Roman"/>
              </a:rPr>
              <a:t>[Accessed: 04-Dec-2022]</a:t>
            </a:r>
            <a:endParaRPr sz="100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1100"/>
              <a:buFont typeface="Arial"/>
              <a:buNone/>
            </a:pPr>
            <a:br>
              <a:rPr lang="en" sz="1000">
                <a:solidFill>
                  <a:schemeClr val="dk1"/>
                </a:solidFill>
                <a:latin typeface="Times New Roman"/>
                <a:ea typeface="Times New Roman"/>
                <a:cs typeface="Times New Roman"/>
                <a:sym typeface="Times New Roman"/>
              </a:rPr>
            </a:br>
            <a:r>
              <a:rPr lang="en" sz="1000">
                <a:solidFill>
                  <a:schemeClr val="dk1"/>
                </a:solidFill>
                <a:latin typeface="Times New Roman"/>
                <a:ea typeface="Times New Roman"/>
                <a:cs typeface="Times New Roman"/>
                <a:sym typeface="Times New Roman"/>
              </a:rPr>
              <a:t>[4]A. Halder and B. Datta, “COVID-19 detection from lung CT-scan images using transfer learning approach - IOPscience,” </a:t>
            </a:r>
            <a:r>
              <a:rPr i="1" lang="en" sz="1000">
                <a:solidFill>
                  <a:schemeClr val="dk1"/>
                </a:solidFill>
                <a:latin typeface="Times New Roman"/>
                <a:ea typeface="Times New Roman"/>
                <a:cs typeface="Times New Roman"/>
                <a:sym typeface="Times New Roman"/>
              </a:rPr>
              <a:t>COVID-19 detection from lung CT-scan images using transfer learning approach - IOPscience</a:t>
            </a:r>
            <a:r>
              <a:rPr lang="en" sz="1000">
                <a:solidFill>
                  <a:schemeClr val="dk1"/>
                </a:solidFill>
                <a:latin typeface="Times New Roman"/>
                <a:ea typeface="Times New Roman"/>
                <a:cs typeface="Times New Roman"/>
                <a:sym typeface="Times New Roman"/>
              </a:rPr>
              <a:t>, Jul. 19, 2021. [Online]. Available: </a:t>
            </a:r>
            <a:r>
              <a:rPr lang="en" sz="10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https://iopscience.iop.org/article/10.1088/2632-2153/abf22c</a:t>
            </a:r>
            <a:r>
              <a:rPr lang="en" sz="1000">
                <a:solidFill>
                  <a:schemeClr val="dk1"/>
                </a:solidFill>
                <a:latin typeface="Times New Roman"/>
                <a:ea typeface="Times New Roman"/>
                <a:cs typeface="Times New Roman"/>
                <a:sym typeface="Times New Roman"/>
              </a:rPr>
              <a:t>[Accessed: Dec. 04, 2022]</a:t>
            </a:r>
            <a:endParaRPr sz="100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1200"/>
              </a:spcAft>
              <a:buClr>
                <a:schemeClr val="dk1"/>
              </a:buClr>
              <a:buSzPts val="1100"/>
              <a:buFont typeface="Arial"/>
              <a:buNone/>
            </a:pPr>
            <a:br>
              <a:rPr lang="en" sz="1000">
                <a:solidFill>
                  <a:schemeClr val="dk1"/>
                </a:solidFill>
                <a:latin typeface="Times New Roman"/>
                <a:ea typeface="Times New Roman"/>
                <a:cs typeface="Times New Roman"/>
                <a:sym typeface="Times New Roman"/>
              </a:rPr>
            </a:br>
            <a:r>
              <a:rPr lang="en" sz="1000">
                <a:solidFill>
                  <a:schemeClr val="dk1"/>
                </a:solidFill>
                <a:latin typeface="Times New Roman"/>
                <a:ea typeface="Times New Roman"/>
                <a:cs typeface="Times New Roman"/>
                <a:sym typeface="Times New Roman"/>
              </a:rPr>
              <a:t>[5]Y. M. Costa, S. A. Silva, L. O. Teixeira, R. M. Pereira, D. Bertolini, A. S. Britto, L. S. Oliveira, and G. D. Cavalcanti, “Covid-19 detection on chest X-ray and CT scan: A review of the top-100 most cited papers,” </a:t>
            </a:r>
            <a:r>
              <a:rPr i="1" lang="en" sz="1000">
                <a:solidFill>
                  <a:schemeClr val="dk1"/>
                </a:solidFill>
                <a:latin typeface="Times New Roman"/>
                <a:ea typeface="Times New Roman"/>
                <a:cs typeface="Times New Roman"/>
                <a:sym typeface="Times New Roman"/>
              </a:rPr>
              <a:t>Sensors</a:t>
            </a:r>
            <a:r>
              <a:rPr lang="en" sz="1000">
                <a:solidFill>
                  <a:schemeClr val="dk1"/>
                </a:solidFill>
                <a:latin typeface="Times New Roman"/>
                <a:ea typeface="Times New Roman"/>
                <a:cs typeface="Times New Roman"/>
                <a:sym typeface="Times New Roman"/>
              </a:rPr>
              <a:t>, vol. 22, no. 19, p. 7303, 2022.  [Online] Available: </a:t>
            </a:r>
            <a:r>
              <a:rPr lang="en" sz="10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https://www.mdpi.com/1424-8220/22/19/7303/pdf</a:t>
            </a:r>
            <a:r>
              <a:rPr lang="en" sz="1000">
                <a:solidFill>
                  <a:schemeClr val="dk1"/>
                </a:solidFill>
                <a:latin typeface="Times New Roman"/>
                <a:ea typeface="Times New Roman"/>
                <a:cs typeface="Times New Roman"/>
                <a:sym typeface="Times New Roman"/>
              </a:rPr>
              <a:t>[Accessed: Dec 04,2022] </a:t>
            </a:r>
            <a:endParaRPr sz="1000">
              <a:latin typeface="Times New Roman"/>
              <a:ea typeface="Times New Roman"/>
              <a:cs typeface="Times New Roman"/>
              <a:sym typeface="Times New Roman"/>
            </a:endParaRPr>
          </a:p>
        </p:txBody>
      </p:sp>
      <p:sp>
        <p:nvSpPr>
          <p:cNvPr id="291" name="Google Shape;291;p41"/>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97" name="Google Shape;297;p42"/>
          <p:cNvPicPr preferRelativeResize="0"/>
          <p:nvPr/>
        </p:nvPicPr>
        <p:blipFill>
          <a:blip r:embed="rId3">
            <a:alphaModFix/>
          </a:blip>
          <a:stretch>
            <a:fillRect/>
          </a:stretch>
        </p:blipFill>
        <p:spPr>
          <a:xfrm>
            <a:off x="557725" y="863550"/>
            <a:ext cx="8028548" cy="3416400"/>
          </a:xfrm>
          <a:prstGeom prst="rect">
            <a:avLst/>
          </a:prstGeom>
          <a:noFill/>
          <a:ln>
            <a:noFill/>
          </a:ln>
        </p:spPr>
      </p:pic>
      <p:sp>
        <p:nvSpPr>
          <p:cNvPr id="298" name="Google Shape;298;p42"/>
          <p:cNvSpPr txBox="1"/>
          <p:nvPr/>
        </p:nvSpPr>
        <p:spPr>
          <a:xfrm>
            <a:off x="8505100" y="88475"/>
            <a:ext cx="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27</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2" name="Google Shape;92;p17"/>
          <p:cNvSpPr txBox="1"/>
          <p:nvPr>
            <p:ph idx="1" type="body"/>
          </p:nvPr>
        </p:nvSpPr>
        <p:spPr>
          <a:xfrm>
            <a:off x="289825" y="863550"/>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highlight>
                  <a:srgbClr val="FFFFFF"/>
                </a:highlight>
              </a:rPr>
              <a:t>Why COVID-19?</a:t>
            </a:r>
            <a:endParaRPr>
              <a:solidFill>
                <a:schemeClr val="dk1"/>
              </a:solidFill>
              <a:highlight>
                <a:srgbClr val="FFFFFF"/>
              </a:highlight>
            </a:endParaRPr>
          </a:p>
          <a:p>
            <a:pPr indent="0" lvl="0" marL="0" marR="0" rtl="0" algn="l">
              <a:lnSpc>
                <a:spcPct val="100000"/>
              </a:lnSpc>
              <a:spcBef>
                <a:spcPts val="1100"/>
              </a:spcBef>
              <a:spcAft>
                <a:spcPts val="1100"/>
              </a:spcAft>
              <a:buNone/>
            </a:pPr>
            <a:r>
              <a:rPr lang="en">
                <a:solidFill>
                  <a:schemeClr val="dk1"/>
                </a:solidFill>
                <a:highlight>
                  <a:srgbClr val="FFFFFF"/>
                </a:highlight>
              </a:rPr>
              <a:t>COVID-19 has tremendously impacted patients and medical systems globally.</a:t>
            </a:r>
            <a:endParaRPr>
              <a:solidFill>
                <a:schemeClr val="dk1"/>
              </a:solidFill>
            </a:endParaRPr>
          </a:p>
        </p:txBody>
      </p:sp>
      <p:pic>
        <p:nvPicPr>
          <p:cNvPr id="93" name="Google Shape;93;p17"/>
          <p:cNvPicPr preferRelativeResize="0"/>
          <p:nvPr/>
        </p:nvPicPr>
        <p:blipFill rotWithShape="1">
          <a:blip r:embed="rId3">
            <a:alphaModFix/>
          </a:blip>
          <a:srcRect b="6959" l="0" r="0" t="0"/>
          <a:stretch/>
        </p:blipFill>
        <p:spPr>
          <a:xfrm>
            <a:off x="532275" y="1698775"/>
            <a:ext cx="8079452" cy="3364674"/>
          </a:xfrm>
          <a:prstGeom prst="rect">
            <a:avLst/>
          </a:prstGeom>
          <a:noFill/>
          <a:ln>
            <a:noFill/>
          </a:ln>
        </p:spPr>
      </p:pic>
      <p:sp>
        <p:nvSpPr>
          <p:cNvPr id="94" name="Google Shape;94;p17"/>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highlight>
                  <a:srgbClr val="FFFFFF"/>
                </a:highlight>
              </a:rPr>
              <a:t>Why CT scan?</a:t>
            </a:r>
            <a:endParaRPr>
              <a:solidFill>
                <a:schemeClr val="dk1"/>
              </a:solidFill>
              <a:highlight>
                <a:srgbClr val="FFFFFF"/>
              </a:highlight>
            </a:endParaRPr>
          </a:p>
          <a:p>
            <a:pPr indent="0" lvl="0" marL="0" marR="0" rtl="0" algn="l">
              <a:lnSpc>
                <a:spcPct val="100000"/>
              </a:lnSpc>
              <a:spcBef>
                <a:spcPts val="1100"/>
              </a:spcBef>
              <a:spcAft>
                <a:spcPts val="1100"/>
              </a:spcAft>
              <a:buClr>
                <a:schemeClr val="dk1"/>
              </a:buClr>
              <a:buSzPts val="1100"/>
              <a:buFont typeface="Arial"/>
              <a:buNone/>
            </a:pPr>
            <a:r>
              <a:rPr lang="en">
                <a:solidFill>
                  <a:schemeClr val="dk1"/>
                </a:solidFill>
                <a:highlight>
                  <a:srgbClr val="FFFFFF"/>
                </a:highlight>
              </a:rPr>
              <a:t>According to the Polish Journal of Radiology, CT scans are a relatively sensitive and fast tool and</a:t>
            </a:r>
            <a:r>
              <a:rPr lang="en">
                <a:solidFill>
                  <a:schemeClr val="dk1"/>
                </a:solidFill>
              </a:rPr>
              <a:t> plays a crucial role in </a:t>
            </a:r>
            <a:r>
              <a:rPr lang="en">
                <a:solidFill>
                  <a:schemeClr val="dk1"/>
                </a:solidFill>
                <a:highlight>
                  <a:srgbClr val="FFFFFF"/>
                </a:highlight>
              </a:rPr>
              <a:t>as a complementary screening method for distinguishing COVID-19 [3]</a:t>
            </a:r>
            <a:r>
              <a:rPr lang="en">
                <a:solidFill>
                  <a:schemeClr val="dk1"/>
                </a:solidFill>
              </a:rPr>
              <a:t>. </a:t>
            </a:r>
            <a:endParaRPr>
              <a:solidFill>
                <a:schemeClr val="dk1"/>
              </a:solidFill>
            </a:endParaRPr>
          </a:p>
        </p:txBody>
      </p:sp>
      <p:pic>
        <p:nvPicPr>
          <p:cNvPr id="101" name="Google Shape;101;p18"/>
          <p:cNvPicPr preferRelativeResize="0"/>
          <p:nvPr/>
        </p:nvPicPr>
        <p:blipFill>
          <a:blip r:embed="rId3">
            <a:alphaModFix/>
          </a:blip>
          <a:stretch>
            <a:fillRect/>
          </a:stretch>
        </p:blipFill>
        <p:spPr>
          <a:xfrm>
            <a:off x="919525" y="2619757"/>
            <a:ext cx="7304925" cy="1095725"/>
          </a:xfrm>
          <a:prstGeom prst="rect">
            <a:avLst/>
          </a:prstGeom>
          <a:noFill/>
          <a:ln>
            <a:noFill/>
          </a:ln>
        </p:spPr>
      </p:pic>
      <p:sp>
        <p:nvSpPr>
          <p:cNvPr id="102" name="Google Shape;102;p18"/>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chemeClr val="dk1"/>
                </a:solidFill>
              </a:rPr>
              <a:t>What is the challenge?</a:t>
            </a:r>
            <a:endParaRPr b="1">
              <a:solidFill>
                <a:schemeClr val="dk1"/>
              </a:solidFill>
            </a:endParaRPr>
          </a:p>
          <a:p>
            <a:pPr indent="0" lvl="0" marL="0" marR="0" rtl="0" algn="l">
              <a:lnSpc>
                <a:spcPct val="100000"/>
              </a:lnSpc>
              <a:spcBef>
                <a:spcPts val="1100"/>
              </a:spcBef>
              <a:spcAft>
                <a:spcPts val="0"/>
              </a:spcAft>
              <a:buNone/>
            </a:pPr>
            <a:r>
              <a:rPr lang="en">
                <a:solidFill>
                  <a:schemeClr val="dk1"/>
                </a:solidFill>
              </a:rPr>
              <a:t>D</a:t>
            </a:r>
            <a:r>
              <a:rPr lang="en">
                <a:solidFill>
                  <a:schemeClr val="dk1"/>
                </a:solidFill>
              </a:rPr>
              <a:t>etecting COVID-19 in lung CT scans is a challenging task that relies on the availability of expert radiologists and their </a:t>
            </a:r>
            <a:r>
              <a:rPr lang="en">
                <a:solidFill>
                  <a:srgbClr val="222222"/>
                </a:solidFill>
                <a:highlight>
                  <a:srgbClr val="FFFFFF"/>
                </a:highlight>
              </a:rPr>
              <a:t>interpretation of CT scans for COVID-19 screening</a:t>
            </a:r>
            <a:r>
              <a:rPr lang="en">
                <a:solidFill>
                  <a:schemeClr val="dk1"/>
                </a:solidFill>
              </a:rPr>
              <a:t>. </a:t>
            </a:r>
            <a:endParaRPr>
              <a:solidFill>
                <a:schemeClr val="dk1"/>
              </a:solidFill>
            </a:endParaRPr>
          </a:p>
          <a:p>
            <a:pPr indent="0" lvl="0" marL="0" marR="0" rtl="0" algn="l">
              <a:lnSpc>
                <a:spcPct val="100000"/>
              </a:lnSpc>
              <a:spcBef>
                <a:spcPts val="1100"/>
              </a:spcBef>
              <a:spcAft>
                <a:spcPts val="0"/>
              </a:spcAft>
              <a:buNone/>
            </a:pPr>
            <a:r>
              <a:t/>
            </a:r>
            <a:endParaRPr>
              <a:solidFill>
                <a:schemeClr val="dk1"/>
              </a:solidFill>
            </a:endParaRPr>
          </a:p>
          <a:p>
            <a:pPr indent="0" lvl="0" marL="0" marR="0" rtl="0" algn="l">
              <a:lnSpc>
                <a:spcPct val="100000"/>
              </a:lnSpc>
              <a:spcBef>
                <a:spcPts val="1100"/>
              </a:spcBef>
              <a:spcAft>
                <a:spcPts val="0"/>
              </a:spcAft>
              <a:buNone/>
            </a:pPr>
            <a:r>
              <a:rPr b="1" lang="en">
                <a:solidFill>
                  <a:schemeClr val="dk1"/>
                </a:solidFill>
              </a:rPr>
              <a:t>Our solution:</a:t>
            </a:r>
            <a:endParaRPr b="1">
              <a:solidFill>
                <a:schemeClr val="dk1"/>
              </a:solidFill>
            </a:endParaRPr>
          </a:p>
          <a:p>
            <a:pPr indent="0" lvl="0" marL="0" marR="0" rtl="0" algn="l">
              <a:lnSpc>
                <a:spcPct val="100000"/>
              </a:lnSpc>
              <a:spcBef>
                <a:spcPts val="1100"/>
              </a:spcBef>
              <a:spcAft>
                <a:spcPts val="0"/>
              </a:spcAft>
              <a:buNone/>
            </a:pPr>
            <a:r>
              <a:rPr lang="en">
                <a:solidFill>
                  <a:schemeClr val="dk1"/>
                </a:solidFill>
              </a:rPr>
              <a:t>In this work, we present a model that aid in COVID-19 diagnosis by automatically detecting the impact of COVID-19 on lungs from CT scans [2].</a:t>
            </a:r>
            <a:endParaRPr>
              <a:solidFill>
                <a:schemeClr val="dk1"/>
              </a:solidFill>
            </a:endParaRPr>
          </a:p>
          <a:p>
            <a:pPr indent="0" lvl="0" marL="0" marR="0" rtl="0" algn="l">
              <a:lnSpc>
                <a:spcPct val="100000"/>
              </a:lnSpc>
              <a:spcBef>
                <a:spcPts val="1100"/>
              </a:spcBef>
              <a:spcAft>
                <a:spcPts val="1100"/>
              </a:spcAft>
              <a:buNone/>
            </a:pPr>
            <a:r>
              <a:t/>
            </a:r>
            <a:endParaRPr>
              <a:solidFill>
                <a:schemeClr val="dk1"/>
              </a:solidFill>
            </a:endParaRPr>
          </a:p>
        </p:txBody>
      </p:sp>
      <p:sp>
        <p:nvSpPr>
          <p:cNvPr id="109" name="Google Shape;109;p19"/>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Literature review: Paper-1</a:t>
            </a:r>
            <a:endParaRPr>
              <a:highlight>
                <a:srgbClr val="FFFFFF"/>
              </a:highlight>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Clr>
                <a:schemeClr val="dk1"/>
              </a:buClr>
              <a:buSzPts val="1100"/>
              <a:buFont typeface="Arial"/>
              <a:buNone/>
            </a:pPr>
            <a:r>
              <a:rPr b="1" lang="en" sz="2100" u="sng">
                <a:solidFill>
                  <a:srgbClr val="3C78D8"/>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COVID-19 Detection on Chest X-Ray and CT Scan: A Review of the Top-100 Most Cited Papers.</a:t>
            </a:r>
            <a:endParaRPr b="1" sz="3100">
              <a:solidFill>
                <a:srgbClr val="3C78D8"/>
              </a:solidFill>
              <a:highlight>
                <a:srgbClr val="FFFFFF"/>
              </a:highlight>
            </a:endParaRPr>
          </a:p>
          <a:p>
            <a:pPr indent="0" lvl="0" marL="0" rtl="0" algn="l">
              <a:spcBef>
                <a:spcPts val="1100"/>
              </a:spcBef>
              <a:spcAft>
                <a:spcPts val="0"/>
              </a:spcAft>
              <a:buNone/>
            </a:pPr>
            <a:r>
              <a:t/>
            </a:r>
            <a:endParaRPr b="1" sz="2100">
              <a:highlight>
                <a:srgbClr val="FFFFFF"/>
              </a:highlight>
            </a:endParaRPr>
          </a:p>
        </p:txBody>
      </p:sp>
      <p:sp>
        <p:nvSpPr>
          <p:cNvPr id="116" name="Google Shape;116;p20"/>
          <p:cNvSpPr txBox="1"/>
          <p:nvPr/>
        </p:nvSpPr>
        <p:spPr>
          <a:xfrm>
            <a:off x="289825" y="2868775"/>
            <a:ext cx="2477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en">
                <a:latin typeface="Proxima Nova"/>
                <a:ea typeface="Proxima Nova"/>
                <a:cs typeface="Proxima Nova"/>
                <a:sym typeface="Proxima Nova"/>
              </a:rPr>
              <a:t>Main Argument</a:t>
            </a:r>
            <a:endParaRPr b="1">
              <a:latin typeface="Proxima Nova"/>
              <a:ea typeface="Proxima Nova"/>
              <a:cs typeface="Proxima Nova"/>
              <a:sym typeface="Proxima Nova"/>
            </a:endParaRPr>
          </a:p>
        </p:txBody>
      </p:sp>
      <p:sp>
        <p:nvSpPr>
          <p:cNvPr id="117" name="Google Shape;117;p20"/>
          <p:cNvSpPr txBox="1"/>
          <p:nvPr/>
        </p:nvSpPr>
        <p:spPr>
          <a:xfrm>
            <a:off x="2767525" y="2283925"/>
            <a:ext cx="6064500" cy="15699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1100"/>
              </a:spcAft>
              <a:buClr>
                <a:schemeClr val="dk1"/>
              </a:buClr>
              <a:buSzPts val="1100"/>
              <a:buFont typeface="Arial"/>
              <a:buNone/>
            </a:pPr>
            <a:r>
              <a:rPr lang="en" sz="1800">
                <a:solidFill>
                  <a:schemeClr val="dk1"/>
                </a:solidFill>
                <a:latin typeface="Proxima Nova"/>
                <a:ea typeface="Proxima Nova"/>
                <a:cs typeface="Proxima Nova"/>
                <a:sym typeface="Proxima Nova"/>
              </a:rPr>
              <a:t>COVID-19 has a high risk to the respiratory system. CXR and CT scans are the most commonly used image testing. During one of the analyses, a single image patch had no match for CNN, but when analyzed with a complete CT piece, the accuracy was less than that of CNN.</a:t>
            </a:r>
            <a:endParaRPr>
              <a:solidFill>
                <a:srgbClr val="333333"/>
              </a:solidFill>
              <a:latin typeface="Proxima Nova"/>
              <a:ea typeface="Proxima Nova"/>
              <a:cs typeface="Proxima Nova"/>
              <a:sym typeface="Proxima Nova"/>
            </a:endParaRPr>
          </a:p>
        </p:txBody>
      </p:sp>
      <p:sp>
        <p:nvSpPr>
          <p:cNvPr id="118" name="Google Shape;118;p20"/>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Literature review: Paper-1</a:t>
            </a:r>
            <a:endParaRPr>
              <a:highlight>
                <a:srgbClr val="FFFFFF"/>
              </a:highlight>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Clr>
                <a:schemeClr val="dk1"/>
              </a:buClr>
              <a:buSzPts val="1100"/>
              <a:buFont typeface="Arial"/>
              <a:buNone/>
            </a:pPr>
            <a:r>
              <a:rPr b="1" lang="en" sz="2100" u="sng">
                <a:solidFill>
                  <a:srgbClr val="3C78D8"/>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COVID-19 Detection on Chest X-Ray and CT Scan: A Review of the Top-100 Most Cited Papers.</a:t>
            </a:r>
            <a:endParaRPr b="1" sz="2100">
              <a:solidFill>
                <a:srgbClr val="333333"/>
              </a:solidFill>
              <a:highlight>
                <a:srgbClr val="FFFFFF"/>
              </a:highlight>
            </a:endParaRPr>
          </a:p>
          <a:p>
            <a:pPr indent="0" lvl="0" marL="0" rtl="0" algn="l">
              <a:spcBef>
                <a:spcPts val="1100"/>
              </a:spcBef>
              <a:spcAft>
                <a:spcPts val="0"/>
              </a:spcAft>
              <a:buNone/>
            </a:pPr>
            <a:r>
              <a:t/>
            </a:r>
            <a:endParaRPr b="1" sz="2100">
              <a:highlight>
                <a:srgbClr val="FFFFFF"/>
              </a:highlight>
            </a:endParaRPr>
          </a:p>
        </p:txBody>
      </p:sp>
      <p:sp>
        <p:nvSpPr>
          <p:cNvPr id="125" name="Google Shape;125;p21"/>
          <p:cNvSpPr txBox="1"/>
          <p:nvPr/>
        </p:nvSpPr>
        <p:spPr>
          <a:xfrm>
            <a:off x="289825" y="2868775"/>
            <a:ext cx="2477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en">
                <a:latin typeface="Proxima Nova"/>
                <a:ea typeface="Proxima Nova"/>
                <a:cs typeface="Proxima Nova"/>
                <a:sym typeface="Proxima Nova"/>
              </a:rPr>
              <a:t>Conclusion</a:t>
            </a:r>
            <a:endParaRPr b="1">
              <a:latin typeface="Proxima Nova"/>
              <a:ea typeface="Proxima Nova"/>
              <a:cs typeface="Proxima Nova"/>
              <a:sym typeface="Proxima Nova"/>
            </a:endParaRPr>
          </a:p>
        </p:txBody>
      </p:sp>
      <p:sp>
        <p:nvSpPr>
          <p:cNvPr id="126" name="Google Shape;126;p21"/>
          <p:cNvSpPr txBox="1"/>
          <p:nvPr/>
        </p:nvSpPr>
        <p:spPr>
          <a:xfrm>
            <a:off x="2767525" y="2422375"/>
            <a:ext cx="6064500" cy="12930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1100"/>
              </a:spcAft>
              <a:buClr>
                <a:schemeClr val="dk1"/>
              </a:buClr>
              <a:buSzPts val="1100"/>
              <a:buFont typeface="Arial"/>
              <a:buNone/>
            </a:pPr>
            <a:r>
              <a:rPr lang="en" sz="1800">
                <a:solidFill>
                  <a:schemeClr val="dk1"/>
                </a:solidFill>
                <a:latin typeface="Proxima Nova"/>
                <a:ea typeface="Proxima Nova"/>
                <a:cs typeface="Proxima Nova"/>
                <a:sym typeface="Proxima Nova"/>
              </a:rPr>
              <a:t>An analysis performed on COVID-19 classification using CNN acted as a feature extraction. This experiment was carried out on a publicly available dataset and gave an accuracy of about 99.4%</a:t>
            </a:r>
            <a:endParaRPr sz="1800">
              <a:solidFill>
                <a:srgbClr val="333333"/>
              </a:solidFill>
              <a:latin typeface="Proxima Nova"/>
              <a:ea typeface="Proxima Nova"/>
              <a:cs typeface="Proxima Nova"/>
              <a:sym typeface="Proxima Nova"/>
            </a:endParaRPr>
          </a:p>
        </p:txBody>
      </p:sp>
      <p:sp>
        <p:nvSpPr>
          <p:cNvPr id="127" name="Google Shape;127;p21"/>
          <p:cNvSpPr txBox="1"/>
          <p:nvPr/>
        </p:nvSpPr>
        <p:spPr>
          <a:xfrm>
            <a:off x="8467175" y="88475"/>
            <a:ext cx="4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Literature review: </a:t>
            </a:r>
            <a:r>
              <a:rPr lang="en">
                <a:solidFill>
                  <a:schemeClr val="dk2"/>
                </a:solidFill>
              </a:rPr>
              <a:t>Paper-2 </a:t>
            </a:r>
            <a:endParaRPr>
              <a:highlight>
                <a:srgbClr val="FFFFFF"/>
              </a:highlight>
            </a:endParaRPr>
          </a:p>
        </p:txBody>
      </p:sp>
      <p:sp>
        <p:nvSpPr>
          <p:cNvPr id="133" name="Google Shape;13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rgbClr val="3C78D8"/>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COVID-19 detection from lung CT-scan images using a transfer learning approach</a:t>
            </a:r>
            <a:endParaRPr sz="3200">
              <a:solidFill>
                <a:srgbClr val="3C78D8"/>
              </a:solidFill>
            </a:endParaRPr>
          </a:p>
        </p:txBody>
      </p:sp>
      <p:sp>
        <p:nvSpPr>
          <p:cNvPr id="134" name="Google Shape;134;p22"/>
          <p:cNvSpPr txBox="1"/>
          <p:nvPr/>
        </p:nvSpPr>
        <p:spPr>
          <a:xfrm>
            <a:off x="289825" y="2868775"/>
            <a:ext cx="2477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en">
                <a:latin typeface="Proxima Nova"/>
                <a:ea typeface="Proxima Nova"/>
                <a:cs typeface="Proxima Nova"/>
                <a:sym typeface="Proxima Nova"/>
              </a:rPr>
              <a:t>Main Argument</a:t>
            </a:r>
            <a:endParaRPr b="1">
              <a:latin typeface="Proxima Nova"/>
              <a:ea typeface="Proxima Nova"/>
              <a:cs typeface="Proxima Nova"/>
              <a:sym typeface="Proxima Nova"/>
            </a:endParaRPr>
          </a:p>
        </p:txBody>
      </p:sp>
      <p:sp>
        <p:nvSpPr>
          <p:cNvPr id="135" name="Google Shape;135;p22"/>
          <p:cNvSpPr txBox="1"/>
          <p:nvPr/>
        </p:nvSpPr>
        <p:spPr>
          <a:xfrm>
            <a:off x="2767525" y="2422375"/>
            <a:ext cx="6064500" cy="12930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1100"/>
              </a:spcAft>
              <a:buClr>
                <a:schemeClr val="dk1"/>
              </a:buClr>
              <a:buSzPts val="1100"/>
              <a:buFont typeface="Arial"/>
              <a:buNone/>
            </a:pPr>
            <a:r>
              <a:rPr lang="en" sz="1800">
                <a:solidFill>
                  <a:schemeClr val="dk1"/>
                </a:solidFill>
                <a:latin typeface="Proxima Nova"/>
                <a:ea typeface="Proxima Nova"/>
                <a:cs typeface="Proxima Nova"/>
                <a:sym typeface="Proxima Nova"/>
              </a:rPr>
              <a:t>In this research paper, the effect of COVID-19 on human lungs has been discussed. It discusses how technology diagnoses COVID-19 using computed tomography (CT) lung scans.</a:t>
            </a:r>
            <a:endParaRPr sz="1800">
              <a:solidFill>
                <a:srgbClr val="333333"/>
              </a:solidFill>
              <a:latin typeface="Proxima Nova"/>
              <a:ea typeface="Proxima Nova"/>
              <a:cs typeface="Proxima Nova"/>
              <a:sym typeface="Proxima Nova"/>
            </a:endParaRPr>
          </a:p>
        </p:txBody>
      </p:sp>
      <p:sp>
        <p:nvSpPr>
          <p:cNvPr id="136" name="Google Shape;136;p22"/>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Literature review: Paper-2</a:t>
            </a:r>
            <a:endParaRPr>
              <a:highlight>
                <a:srgbClr val="FFFFFF"/>
              </a:highlight>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rgbClr val="3C78D8"/>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COVID-19 detection from lung CT-scan images using a transfer learning approach</a:t>
            </a:r>
            <a:endParaRPr sz="2100"/>
          </a:p>
        </p:txBody>
      </p:sp>
      <p:sp>
        <p:nvSpPr>
          <p:cNvPr id="143" name="Google Shape;143;p23"/>
          <p:cNvSpPr txBox="1"/>
          <p:nvPr/>
        </p:nvSpPr>
        <p:spPr>
          <a:xfrm>
            <a:off x="289825" y="2868775"/>
            <a:ext cx="2477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b="1" lang="en">
                <a:latin typeface="Proxima Nova"/>
                <a:ea typeface="Proxima Nova"/>
                <a:cs typeface="Proxima Nova"/>
                <a:sym typeface="Proxima Nova"/>
              </a:rPr>
              <a:t>Challenge</a:t>
            </a:r>
            <a:endParaRPr b="1">
              <a:latin typeface="Proxima Nova"/>
              <a:ea typeface="Proxima Nova"/>
              <a:cs typeface="Proxima Nova"/>
              <a:sym typeface="Proxima Nova"/>
            </a:endParaRPr>
          </a:p>
        </p:txBody>
      </p:sp>
      <p:sp>
        <p:nvSpPr>
          <p:cNvPr id="144" name="Google Shape;144;p23"/>
          <p:cNvSpPr txBox="1"/>
          <p:nvPr/>
        </p:nvSpPr>
        <p:spPr>
          <a:xfrm>
            <a:off x="2767525" y="1991425"/>
            <a:ext cx="6064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COVID-19-infected patients show severe acute respiratory syndrome. The scientific community has tried to diagnose COVID-19 using computed tomography (CT) lung scans, because of its higher sensitivity in recognizing early pneumonic changes. Large datasets of CT-scan images are not publicly available due to privacy concerns. Thus, transfer-learning pre-trained models are used in the proposed methodology to classify COVID-19 (positive) and COVID-19 (negative) patients. </a:t>
            </a:r>
            <a:endParaRPr sz="1600">
              <a:solidFill>
                <a:srgbClr val="333333"/>
              </a:solidFill>
              <a:latin typeface="Proxima Nova"/>
              <a:ea typeface="Proxima Nova"/>
              <a:cs typeface="Proxima Nova"/>
              <a:sym typeface="Proxima Nova"/>
            </a:endParaRPr>
          </a:p>
        </p:txBody>
      </p:sp>
      <p:sp>
        <p:nvSpPr>
          <p:cNvPr id="145" name="Google Shape;145;p23"/>
          <p:cNvSpPr txBox="1"/>
          <p:nvPr/>
        </p:nvSpPr>
        <p:spPr>
          <a:xfrm>
            <a:off x="8618850" y="88475"/>
            <a:ext cx="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