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3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C7A2-7167-4380-B8E0-BF5C86EC75E6}" type="datetimeFigureOut">
              <a:rPr lang="bg-BG" smtClean="0"/>
              <a:t>3.10.2014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801-EB6D-4079-8230-2158A304DA4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411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A801-EB6D-4079-8230-2158A304DA48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556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A801-EB6D-4079-8230-2158A304DA48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215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03-10-2014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heritance.wikia.com/wiki/Galbatori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heritance.wikia.com/wiki/Shruika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heritance.wikia.com/wiki/Erag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heritance.wikia.com/wiki/Ary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72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4431831"/>
            <a:ext cx="11531600" cy="2426169"/>
          </a:xfrm>
          <a:effectLst>
            <a:outerShdw blurRad="50800" dist="50800" dir="5400000" algn="ctr" rotWithShape="0">
              <a:schemeClr val="bg1">
                <a:alpha val="96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rgbClr val="FFCC66"/>
                </a:solidFill>
                <a:latin typeface="Old English Text MT" panose="03040902040508030806" pitchFamily="66" charset="0"/>
              </a:rPr>
              <a:t>Eragon</a:t>
            </a:r>
            <a:r>
              <a:rPr lang="en-US" dirty="0" smtClean="0">
                <a:solidFill>
                  <a:srgbClr val="FFCC66"/>
                </a:solidFill>
                <a:latin typeface="Old English Text MT" panose="03040902040508030806" pitchFamily="66" charset="0"/>
              </a:rPr>
              <a:t/>
            </a:r>
            <a:br>
              <a:rPr lang="en-US" dirty="0" smtClean="0">
                <a:solidFill>
                  <a:srgbClr val="FFCC66"/>
                </a:solidFill>
                <a:latin typeface="Old English Text MT" panose="03040902040508030806" pitchFamily="66" charset="0"/>
              </a:rPr>
            </a:br>
            <a:r>
              <a:rPr lang="en-US" dirty="0" smtClean="0">
                <a:solidFill>
                  <a:srgbClr val="FFCC66"/>
                </a:solidFill>
                <a:latin typeface="Old English Text MT" panose="03040902040508030806" pitchFamily="66" charset="0"/>
              </a:rPr>
              <a:t>The untold Story</a:t>
            </a:r>
            <a:endParaRPr lang="bg-BG" dirty="0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99" y="333375"/>
            <a:ext cx="3775529" cy="1019175"/>
          </a:xfrm>
        </p:spPr>
        <p:txBody>
          <a:bodyPr>
            <a:noAutofit/>
          </a:bodyPr>
          <a:lstStyle/>
          <a:p>
            <a:r>
              <a:rPr lang="en-US" sz="8600" spc="-300" dirty="0" err="1">
                <a:solidFill>
                  <a:srgbClr val="FFCC66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Old English Text MT" panose="03040902040508030806" pitchFamily="66" charset="0"/>
              </a:rPr>
              <a:t>Alegezia</a:t>
            </a:r>
            <a:endParaRPr lang="bg-BG" sz="8600" spc="-300" dirty="0">
              <a:solidFill>
                <a:srgbClr val="FFCC66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20700" y="1524000"/>
            <a:ext cx="108331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Land of the Dragon riders</a:t>
            </a:r>
            <a:endParaRPr lang="en-US" sz="2000" dirty="0"/>
          </a:p>
          <a:p>
            <a:r>
              <a:rPr lang="en-US" sz="2000" dirty="0"/>
              <a:t>Main idea :</a:t>
            </a:r>
          </a:p>
          <a:p>
            <a:pPr lvl="1"/>
            <a:r>
              <a:rPr lang="en-US" sz="2000" dirty="0"/>
              <a:t>Village is tormented </a:t>
            </a:r>
            <a:r>
              <a:rPr lang="en-US" sz="2000" dirty="0" smtClean="0"/>
              <a:t>by:</a:t>
            </a:r>
            <a:endParaRPr lang="en-US" sz="2000" dirty="0"/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Shruikan</a:t>
            </a:r>
            <a:r>
              <a:rPr lang="en-US" dirty="0"/>
              <a:t> /the bad dragon/ and 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hlinkClick r:id="rId3" tooltip="Galbatorix"/>
              </a:rPr>
              <a:t>Galbatorix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</a:t>
            </a:r>
            <a:r>
              <a:rPr lang="en-US" dirty="0"/>
              <a:t>he evil </a:t>
            </a:r>
            <a:r>
              <a:rPr lang="en-US" dirty="0" smtClean="0"/>
              <a:t>king /</a:t>
            </a:r>
            <a:r>
              <a:rPr lang="en-US" dirty="0" err="1" smtClean="0"/>
              <a:t>Shruikan’s</a:t>
            </a:r>
            <a:r>
              <a:rPr lang="en-US" dirty="0" smtClean="0"/>
              <a:t> rider/;</a:t>
            </a:r>
            <a:endParaRPr lang="en-US" dirty="0"/>
          </a:p>
          <a:p>
            <a:pPr lvl="1"/>
            <a:r>
              <a:rPr lang="en-US" sz="2000" dirty="0"/>
              <a:t>Young </a:t>
            </a:r>
            <a:r>
              <a:rPr lang="en-US" sz="2000" dirty="0" err="1"/>
              <a:t>Eragon</a:t>
            </a:r>
            <a:r>
              <a:rPr lang="en-US" sz="2000" dirty="0"/>
              <a:t> goes on a quest to find the heart of </a:t>
            </a:r>
            <a:r>
              <a:rPr lang="en-US" sz="2000" dirty="0" err="1" smtClean="0"/>
              <a:t>Saphire</a:t>
            </a:r>
            <a:r>
              <a:rPr lang="en-US" sz="2000" dirty="0" smtClean="0"/>
              <a:t>  /the good dragon/;</a:t>
            </a:r>
            <a:endParaRPr lang="en-US" sz="2000" dirty="0"/>
          </a:p>
          <a:p>
            <a:pPr lvl="2"/>
            <a:r>
              <a:rPr lang="en-US" dirty="0"/>
              <a:t>He must kill </a:t>
            </a:r>
            <a:r>
              <a:rPr lang="en-US" dirty="0" smtClean="0"/>
              <a:t>all of the creeps in order to get find and slayer the </a:t>
            </a:r>
            <a:r>
              <a:rPr lang="en-US" dirty="0"/>
              <a:t>king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The king holds the </a:t>
            </a:r>
            <a:r>
              <a:rPr lang="en-US" dirty="0" err="1" smtClean="0"/>
              <a:t>Saphire’s</a:t>
            </a:r>
            <a:r>
              <a:rPr lang="en-US" dirty="0" smtClean="0"/>
              <a:t> heart;</a:t>
            </a:r>
            <a:endParaRPr lang="en-US" dirty="0"/>
          </a:p>
          <a:p>
            <a:pPr lvl="1"/>
            <a:r>
              <a:rPr lang="en-US" sz="2000" dirty="0"/>
              <a:t>With the heart </a:t>
            </a:r>
            <a:r>
              <a:rPr lang="en-US" sz="2000" dirty="0" err="1" smtClean="0"/>
              <a:t>Eragon</a:t>
            </a:r>
            <a:r>
              <a:rPr lang="en-US" sz="2000" dirty="0" smtClean="0"/>
              <a:t> </a:t>
            </a:r>
            <a:r>
              <a:rPr lang="en-US" sz="2000" dirty="0"/>
              <a:t>will wake up </a:t>
            </a:r>
            <a:r>
              <a:rPr lang="en-US" sz="2000" dirty="0" err="1" smtClean="0"/>
              <a:t>Saphire</a:t>
            </a:r>
            <a:r>
              <a:rPr lang="en-US" sz="2000" dirty="0" smtClean="0"/>
              <a:t>; </a:t>
            </a:r>
          </a:p>
          <a:p>
            <a:pPr lvl="1"/>
            <a:r>
              <a:rPr lang="en-US" sz="2000" dirty="0" smtClean="0"/>
              <a:t>With his help </a:t>
            </a:r>
            <a:r>
              <a:rPr lang="en-US" sz="2000" dirty="0" err="1" smtClean="0"/>
              <a:t>Eragon</a:t>
            </a:r>
            <a:r>
              <a:rPr lang="en-US" sz="2000" dirty="0" smtClean="0"/>
              <a:t> will kill </a:t>
            </a:r>
            <a:r>
              <a:rPr lang="en-US" sz="2000" dirty="0" err="1" smtClean="0"/>
              <a:t>Shruikan</a:t>
            </a:r>
            <a:r>
              <a:rPr lang="en-US" sz="2000" dirty="0" smtClean="0"/>
              <a:t> and save the village;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80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58151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0" y="3086100"/>
            <a:ext cx="4413250" cy="1015999"/>
          </a:xfrm>
        </p:spPr>
        <p:txBody>
          <a:bodyPr>
            <a:noAutofit/>
          </a:bodyPr>
          <a:lstStyle/>
          <a:p>
            <a:r>
              <a:rPr lang="en-US" sz="8600" spc="-300" dirty="0" err="1">
                <a:solidFill>
                  <a:srgbClr val="FFCC66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Old English Text MT" panose="03040902040508030806" pitchFamily="66" charset="0"/>
              </a:rPr>
              <a:t>Shruikan</a:t>
            </a:r>
            <a:endParaRPr lang="bg-BG" sz="8600" spc="-300" dirty="0">
              <a:solidFill>
                <a:srgbClr val="FFCC66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57950" y="4267200"/>
            <a:ext cx="5505450" cy="2552699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/>
              <a:t>Shruikan</a:t>
            </a:r>
            <a:r>
              <a:rPr lang="en-US" sz="2000" dirty="0" smtClean="0"/>
              <a:t> is a </a:t>
            </a:r>
            <a:r>
              <a:rPr lang="en-US" sz="2000" dirty="0"/>
              <a:t>black dragon of titanic </a:t>
            </a:r>
            <a:r>
              <a:rPr lang="en-US" sz="2000" dirty="0" smtClean="0"/>
              <a:t>size</a:t>
            </a:r>
          </a:p>
          <a:p>
            <a:pPr algn="just"/>
            <a:r>
              <a:rPr lang="en-US" sz="2000" dirty="0" err="1" smtClean="0"/>
              <a:t>Shruikan</a:t>
            </a:r>
            <a:r>
              <a:rPr lang="en-US" sz="2000" dirty="0" smtClean="0"/>
              <a:t> </a:t>
            </a:r>
            <a:r>
              <a:rPr lang="en-US" sz="2000" dirty="0"/>
              <a:t>went insane, and was consumed by hatred due to having been controlled and corrupted by </a:t>
            </a:r>
            <a:r>
              <a:rPr lang="en-US" sz="2000" dirty="0" err="1"/>
              <a:t>Galbatorix</a:t>
            </a:r>
            <a:r>
              <a:rPr lang="en-US" sz="2000" dirty="0"/>
              <a:t> his entire life.</a:t>
            </a:r>
            <a:endParaRPr lang="en-US" sz="2000" dirty="0" smtClean="0"/>
          </a:p>
          <a:p>
            <a:pPr algn="just"/>
            <a:r>
              <a:rPr lang="en-US" sz="2000" dirty="0" smtClean="0"/>
              <a:t>His only </a:t>
            </a:r>
            <a:r>
              <a:rPr lang="en-US" sz="2000" dirty="0"/>
              <a:t>desire was to burn and destroy every last being and plant until nothing remained.</a:t>
            </a:r>
            <a:endParaRPr lang="en-US" sz="2000" dirty="0" smtClean="0"/>
          </a:p>
          <a:p>
            <a:pPr algn="just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inheritance.wikia.com/wiki/Shruikan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09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56" y="0"/>
            <a:ext cx="12217456" cy="68580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5289"/>
            <a:ext cx="2997200" cy="1027112"/>
          </a:xfrm>
        </p:spPr>
        <p:txBody>
          <a:bodyPr>
            <a:normAutofit fontScale="90000"/>
          </a:bodyPr>
          <a:lstStyle/>
          <a:p>
            <a:r>
              <a:rPr lang="en-US" sz="8600" spc="-300" dirty="0" err="1">
                <a:solidFill>
                  <a:srgbClr val="FFCC66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Old English Text MT" panose="03040902040508030806" pitchFamily="66" charset="0"/>
              </a:rPr>
              <a:t>Eragon</a:t>
            </a:r>
            <a:endParaRPr lang="bg-BG" sz="8600" spc="-300" dirty="0">
              <a:solidFill>
                <a:srgbClr val="FFCC66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3401" y="4586513"/>
            <a:ext cx="6665686" cy="202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Range attack</a:t>
            </a:r>
          </a:p>
          <a:p>
            <a:pPr algn="just"/>
            <a:r>
              <a:rPr lang="en-US" sz="2000" dirty="0" smtClean="0"/>
              <a:t>Dragon rider</a:t>
            </a:r>
          </a:p>
          <a:p>
            <a:pPr algn="just"/>
            <a:r>
              <a:rPr lang="en-US" sz="2000" dirty="0" smtClean="0"/>
              <a:t>Can cast magic : </a:t>
            </a:r>
            <a:r>
              <a:rPr lang="en-US" sz="2000" dirty="0" err="1"/>
              <a:t>Brisingr</a:t>
            </a:r>
            <a:r>
              <a:rPr lang="en-US" sz="2000" dirty="0"/>
              <a:t> </a:t>
            </a:r>
            <a:endParaRPr lang="en-US" sz="2000" dirty="0" smtClean="0"/>
          </a:p>
          <a:p>
            <a:pPr algn="just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inheritance.wikia.com/wiki/Eragon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02400" y="714515"/>
            <a:ext cx="4078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000" i="1" dirty="0">
                <a:solidFill>
                  <a:srgbClr val="3A3A3A"/>
                </a:solidFill>
                <a:latin typeface="Helvetica" panose="020B0604020202020204" pitchFamily="34" charset="0"/>
              </a:rPr>
              <a:t>"My heart died a while back."</a:t>
            </a:r>
            <a:endParaRPr lang="bg-BG" altLang="bg-BG" sz="2000" dirty="0">
              <a:solidFill>
                <a:srgbClr val="3A3A3A"/>
              </a:solidFill>
              <a:latin typeface="Helvetica" panose="020B0604020202020204" pitchFamily="34" charset="0"/>
            </a:endParaRPr>
          </a:p>
          <a:p>
            <a:pPr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000" i="1" dirty="0">
                <a:solidFill>
                  <a:srgbClr val="3A3A3A"/>
                </a:solidFill>
                <a:latin typeface="Helvetica" panose="020B0604020202020204" pitchFamily="34" charset="0"/>
              </a:rPr>
              <a:t>---Eragon</a:t>
            </a:r>
            <a:endParaRPr lang="bg-BG" altLang="bg-BG" sz="2000" dirty="0">
              <a:solidFill>
                <a:srgbClr val="3A3A3A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0038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8681"/>
            <a:ext cx="12192001" cy="7726681"/>
          </a:xfrm>
          <a:prstGeom prst="rect">
            <a:avLst/>
          </a:prstGeo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533400" y="4500001"/>
            <a:ext cx="5033211" cy="202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Magical attack</a:t>
            </a:r>
          </a:p>
          <a:p>
            <a:pPr algn="just"/>
            <a:r>
              <a:rPr lang="en-US" sz="2000" dirty="0" smtClean="0"/>
              <a:t>Elf</a:t>
            </a:r>
          </a:p>
          <a:p>
            <a:pPr algn="just"/>
            <a:r>
              <a:rPr lang="en-US" sz="2000" dirty="0" smtClean="0"/>
              <a:t>Dragon rider</a:t>
            </a:r>
            <a:r>
              <a:rPr lang="en-US" sz="2000" dirty="0"/>
              <a:t> </a:t>
            </a:r>
            <a:endParaRPr lang="en-US" sz="2000" dirty="0" smtClean="0"/>
          </a:p>
          <a:p>
            <a:pPr algn="just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inheritance.wikia.com/wiki/Arya</a:t>
            </a:r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02400" y="714515"/>
            <a:ext cx="407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altLang="bg-BG" sz="2000" dirty="0">
              <a:solidFill>
                <a:srgbClr val="3A3A3A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0038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5289"/>
            <a:ext cx="2997200" cy="1027112"/>
          </a:xfrm>
        </p:spPr>
        <p:txBody>
          <a:bodyPr>
            <a:normAutofit fontScale="90000"/>
          </a:bodyPr>
          <a:lstStyle/>
          <a:p>
            <a:r>
              <a:rPr lang="en-US" sz="8600" spc="-300" dirty="0" smtClean="0">
                <a:solidFill>
                  <a:srgbClr val="FFCC66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Old English Text MT" panose="03040902040508030806" pitchFamily="66" charset="0"/>
              </a:rPr>
              <a:t>Arya</a:t>
            </a:r>
            <a:endParaRPr lang="bg-BG" sz="8600" spc="-300" dirty="0">
              <a:solidFill>
                <a:srgbClr val="FFCC66"/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120" y="294581"/>
            <a:ext cx="290935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Creature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206169" y="2743197"/>
            <a:ext cx="928915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Player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19140" y="2830655"/>
            <a:ext cx="106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Enemy</a:t>
            </a:r>
            <a:endParaRPr lang="bg-BG" dirty="0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670627" y="1620144"/>
            <a:ext cx="3010170" cy="11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680797" y="1620144"/>
            <a:ext cx="770025" cy="12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257" y="4078413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Range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5680797" y="4056070"/>
            <a:ext cx="881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Creeps</a:t>
            </a:r>
            <a:endParaRPr lang="bg-BG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1320801" y="3112529"/>
            <a:ext cx="1349826" cy="96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46" idx="0"/>
          </p:cNvCxnSpPr>
          <p:nvPr/>
        </p:nvCxnSpPr>
        <p:spPr>
          <a:xfrm>
            <a:off x="2670627" y="3112529"/>
            <a:ext cx="1422555" cy="93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256" y="4659086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4400" y="5167086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14283" y="498242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28" name="TextBox 27"/>
          <p:cNvSpPr txBox="1"/>
          <p:nvPr/>
        </p:nvSpPr>
        <p:spPr>
          <a:xfrm>
            <a:off x="1814282" y="554503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400" y="636582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661" y="6060499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944599" y="4677472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89743" y="5185472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89626" y="500080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3" name="TextBox 42"/>
          <p:cNvSpPr txBox="1"/>
          <p:nvPr/>
        </p:nvSpPr>
        <p:spPr>
          <a:xfrm>
            <a:off x="4989625" y="5563423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089743" y="6390157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8733" y="599121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6" name="TextBox 45"/>
          <p:cNvSpPr txBox="1"/>
          <p:nvPr/>
        </p:nvSpPr>
        <p:spPr>
          <a:xfrm>
            <a:off x="3567229" y="4044427"/>
            <a:ext cx="1051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Mage</a:t>
            </a:r>
            <a:endParaRPr lang="bg-BG" dirty="0"/>
          </a:p>
        </p:txBody>
      </p:sp>
      <p:cxnSp>
        <p:nvCxnSpPr>
          <p:cNvPr id="47" name="Straight Arrow Connector 46"/>
          <p:cNvCxnSpPr>
            <a:stCxn id="5" idx="2"/>
            <a:endCxn id="12" idx="0"/>
          </p:cNvCxnSpPr>
          <p:nvPr/>
        </p:nvCxnSpPr>
        <p:spPr>
          <a:xfrm flipH="1">
            <a:off x="6121382" y="3199987"/>
            <a:ext cx="329440" cy="85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89152" y="4644035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34296" y="5152035"/>
            <a:ext cx="74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53430" y="625301"/>
            <a:ext cx="239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Defense </a:t>
            </a:r>
            <a:endParaRPr lang="bg-BG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14400" y="570716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081334" y="5748089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946523" y="572059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72388" y="4034827"/>
            <a:ext cx="881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Boss</a:t>
            </a:r>
            <a:endParaRPr lang="bg-BG" dirty="0"/>
          </a:p>
        </p:txBody>
      </p:sp>
      <p:cxnSp>
        <p:nvCxnSpPr>
          <p:cNvPr id="48" name="Straight Arrow Connector 47"/>
          <p:cNvCxnSpPr>
            <a:stCxn id="5" idx="2"/>
          </p:cNvCxnSpPr>
          <p:nvPr/>
        </p:nvCxnSpPr>
        <p:spPr>
          <a:xfrm>
            <a:off x="6450822" y="3199987"/>
            <a:ext cx="1798707" cy="83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55686" y="4525236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00830" y="5033236"/>
            <a:ext cx="74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53430" y="165737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" name="TextBox 55"/>
          <p:cNvSpPr txBox="1"/>
          <p:nvPr/>
        </p:nvSpPr>
        <p:spPr>
          <a:xfrm>
            <a:off x="7253430" y="1079911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Health</a:t>
            </a:r>
            <a:endParaRPr lang="bg-BG" dirty="0"/>
          </a:p>
        </p:txBody>
      </p:sp>
      <p:sp>
        <p:nvSpPr>
          <p:cNvPr id="57" name="TextBox 56"/>
          <p:cNvSpPr txBox="1"/>
          <p:nvPr/>
        </p:nvSpPr>
        <p:spPr>
          <a:xfrm>
            <a:off x="7253430" y="1593906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58" name="TextBox 57"/>
          <p:cNvSpPr txBox="1"/>
          <p:nvPr/>
        </p:nvSpPr>
        <p:spPr>
          <a:xfrm>
            <a:off x="8959829" y="4879542"/>
            <a:ext cx="211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Bonus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  <a:r>
              <a:rPr lang="en-US" dirty="0" smtClean="0"/>
              <a:t>  DMG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</a:t>
            </a:r>
            <a:r>
              <a:rPr lang="en-US" dirty="0" smtClean="0"/>
              <a:t>  Health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Defence</a:t>
            </a:r>
            <a:r>
              <a:rPr lang="en-US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4060" y="2792452"/>
            <a:ext cx="956731" cy="36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Patrol</a:t>
            </a:r>
            <a:endParaRPr lang="bg-BG" dirty="0"/>
          </a:p>
        </p:txBody>
      </p:sp>
      <p:sp>
        <p:nvSpPr>
          <p:cNvPr id="59" name="TextBox 58"/>
          <p:cNvSpPr txBox="1"/>
          <p:nvPr/>
        </p:nvSpPr>
        <p:spPr>
          <a:xfrm>
            <a:off x="3425366" y="2623998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Money</a:t>
            </a:r>
            <a:endParaRPr lang="bg-BG" dirty="0"/>
          </a:p>
        </p:txBody>
      </p:sp>
      <p:sp>
        <p:nvSpPr>
          <p:cNvPr id="60" name="TextBox 59"/>
          <p:cNvSpPr txBox="1"/>
          <p:nvPr/>
        </p:nvSpPr>
        <p:spPr>
          <a:xfrm>
            <a:off x="3424976" y="3030228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Experience </a:t>
            </a:r>
            <a:endParaRPr lang="bg-BG" dirty="0"/>
          </a:p>
        </p:txBody>
      </p:sp>
      <p:sp>
        <p:nvSpPr>
          <p:cNvPr id="61" name="TextBox 60"/>
          <p:cNvSpPr txBox="1"/>
          <p:nvPr/>
        </p:nvSpPr>
        <p:spPr>
          <a:xfrm>
            <a:off x="7928133" y="5370138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62" name="Straight Arrow Connector 61"/>
          <p:cNvCxnSpPr>
            <a:stCxn id="2" idx="2"/>
            <a:endCxn id="63" idx="0"/>
          </p:cNvCxnSpPr>
          <p:nvPr/>
        </p:nvCxnSpPr>
        <p:spPr>
          <a:xfrm>
            <a:off x="5680797" y="1620144"/>
            <a:ext cx="5101319" cy="12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047220" y="2830655"/>
            <a:ext cx="1469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Trader</a:t>
            </a:r>
            <a:endParaRPr lang="bg-BG" dirty="0"/>
          </a:p>
        </p:txBody>
      </p:sp>
      <p:sp>
        <p:nvSpPr>
          <p:cNvPr id="32" name="TextBox 31"/>
          <p:cNvSpPr txBox="1"/>
          <p:nvPr/>
        </p:nvSpPr>
        <p:spPr>
          <a:xfrm>
            <a:off x="10334579" y="3861296"/>
            <a:ext cx="199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Holds weapons</a:t>
            </a:r>
          </a:p>
          <a:p>
            <a:r>
              <a:rPr lang="en-US" dirty="0" smtClean="0"/>
              <a:t>Trade with money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10189435" y="3233875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0334579" y="3741875"/>
            <a:ext cx="74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10" y="280819"/>
            <a:ext cx="2909354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Inventory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206169" y="2743197"/>
            <a:ext cx="928915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059505" y="2666870"/>
            <a:ext cx="1063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Defense </a:t>
            </a:r>
            <a:endParaRPr lang="bg-BG" dirty="0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670627" y="1606382"/>
            <a:ext cx="2920560" cy="11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591187" y="1606382"/>
            <a:ext cx="0" cy="10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9257" y="4078413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Range</a:t>
            </a:r>
            <a:endParaRPr lang="bg-BG" dirty="0"/>
          </a:p>
        </p:txBody>
      </p:sp>
      <p:sp>
        <p:nvSpPr>
          <p:cNvPr id="12" name="TextBox 11"/>
          <p:cNvSpPr txBox="1"/>
          <p:nvPr/>
        </p:nvSpPr>
        <p:spPr>
          <a:xfrm>
            <a:off x="5653487" y="4055649"/>
            <a:ext cx="881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Armor</a:t>
            </a:r>
            <a:endParaRPr lang="bg-BG" dirty="0"/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flipH="1">
            <a:off x="1320801" y="3112529"/>
            <a:ext cx="1349826" cy="96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46" idx="0"/>
          </p:cNvCxnSpPr>
          <p:nvPr/>
        </p:nvCxnSpPr>
        <p:spPr>
          <a:xfrm>
            <a:off x="2670627" y="3112529"/>
            <a:ext cx="990410" cy="94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256" y="4659086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14400" y="5167086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14283" y="498242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Bow</a:t>
            </a:r>
            <a:endParaRPr lang="bg-BG" dirty="0"/>
          </a:p>
        </p:txBody>
      </p:sp>
      <p:sp>
        <p:nvSpPr>
          <p:cNvPr id="28" name="TextBox 27"/>
          <p:cNvSpPr txBox="1"/>
          <p:nvPr/>
        </p:nvSpPr>
        <p:spPr>
          <a:xfrm>
            <a:off x="1814282" y="554503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Cross - Bow</a:t>
            </a:r>
            <a:endParaRPr lang="bg-BG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14400" y="636582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4661" y="6060499"/>
            <a:ext cx="14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Item found on the field</a:t>
            </a:r>
            <a:endParaRPr lang="bg-BG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512454" y="4688694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657598" y="519669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57481" y="501202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3" name="TextBox 42"/>
          <p:cNvSpPr txBox="1"/>
          <p:nvPr/>
        </p:nvSpPr>
        <p:spPr>
          <a:xfrm>
            <a:off x="4557480" y="5574645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657598" y="6401379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46588" y="6002439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6" name="TextBox 45"/>
          <p:cNvSpPr txBox="1"/>
          <p:nvPr/>
        </p:nvSpPr>
        <p:spPr>
          <a:xfrm>
            <a:off x="3135084" y="4055649"/>
            <a:ext cx="1051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Magical</a:t>
            </a:r>
            <a:endParaRPr lang="bg-BG" dirty="0"/>
          </a:p>
        </p:txBody>
      </p:sp>
      <p:cxnSp>
        <p:nvCxnSpPr>
          <p:cNvPr id="47" name="Straight Arrow Connector 46"/>
          <p:cNvCxnSpPr>
            <a:stCxn id="5" idx="2"/>
            <a:endCxn id="12" idx="0"/>
          </p:cNvCxnSpPr>
          <p:nvPr/>
        </p:nvCxnSpPr>
        <p:spPr>
          <a:xfrm>
            <a:off x="5591187" y="3036202"/>
            <a:ext cx="502885" cy="101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36701" y="4653143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81845" y="5161143"/>
            <a:ext cx="74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81727" y="4974029"/>
            <a:ext cx="211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Defense only</a:t>
            </a:r>
            <a:endParaRPr lang="bg-BG" dirty="0"/>
          </a:p>
        </p:txBody>
      </p:sp>
      <p:sp>
        <p:nvSpPr>
          <p:cNvPr id="54" name="TextBox 53"/>
          <p:cNvSpPr txBox="1"/>
          <p:nvPr/>
        </p:nvSpPr>
        <p:spPr>
          <a:xfrm>
            <a:off x="6981727" y="5570166"/>
            <a:ext cx="23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Orb effect / Passive attack </a:t>
            </a:r>
            <a:endParaRPr lang="bg-BG" dirty="0"/>
          </a:p>
        </p:txBody>
      </p:sp>
      <p:sp>
        <p:nvSpPr>
          <p:cNvPr id="75" name="TextBox 74"/>
          <p:cNvSpPr txBox="1"/>
          <p:nvPr/>
        </p:nvSpPr>
        <p:spPr>
          <a:xfrm>
            <a:off x="9203001" y="2646396"/>
            <a:ext cx="2186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Other (optional)</a:t>
            </a:r>
            <a:endParaRPr lang="bg-BG" dirty="0"/>
          </a:p>
        </p:txBody>
      </p:sp>
      <p:cxnSp>
        <p:nvCxnSpPr>
          <p:cNvPr id="77" name="Straight Arrow Connector 76"/>
          <p:cNvCxnSpPr>
            <a:stCxn id="2" idx="2"/>
            <a:endCxn id="75" idx="0"/>
          </p:cNvCxnSpPr>
          <p:nvPr/>
        </p:nvCxnSpPr>
        <p:spPr>
          <a:xfrm>
            <a:off x="5591187" y="1606382"/>
            <a:ext cx="4705261" cy="104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9533386" y="3199306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678530" y="4141461"/>
            <a:ext cx="787880" cy="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564806" y="3502112"/>
            <a:ext cx="16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Saphire’s</a:t>
            </a:r>
            <a:r>
              <a:rPr lang="en-US" dirty="0" smtClean="0"/>
              <a:t> heart</a:t>
            </a:r>
            <a:endParaRPr lang="bg-BG" dirty="0"/>
          </a:p>
        </p:txBody>
      </p:sp>
      <p:sp>
        <p:nvSpPr>
          <p:cNvPr id="83" name="TextBox 82"/>
          <p:cNvSpPr txBox="1"/>
          <p:nvPr/>
        </p:nvSpPr>
        <p:spPr>
          <a:xfrm>
            <a:off x="10564806" y="3956795"/>
            <a:ext cx="9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Money</a:t>
            </a:r>
            <a:endParaRPr lang="bg-BG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9678530" y="4553877"/>
            <a:ext cx="787880" cy="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548883" y="4411478"/>
            <a:ext cx="1182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Potions (health &amp; </a:t>
            </a:r>
            <a:r>
              <a:rPr lang="en-US" dirty="0" err="1" smtClean="0"/>
              <a:t>mana</a:t>
            </a:r>
            <a:r>
              <a:rPr lang="en-US" dirty="0" smtClean="0"/>
              <a:t>)</a:t>
            </a:r>
            <a:endParaRPr lang="bg-BG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9678530" y="3669400"/>
            <a:ext cx="787880" cy="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14400" y="5707168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649189" y="5759311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094072" y="5729703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0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264" y="374253"/>
            <a:ext cx="1675157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Land 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28755" y="2858072"/>
            <a:ext cx="123490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...</a:t>
            </a:r>
            <a:endParaRPr lang="bg-BG" dirty="0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046209" y="1699816"/>
            <a:ext cx="3655634" cy="115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86" idx="0"/>
          </p:cNvCxnSpPr>
          <p:nvPr/>
        </p:nvCxnSpPr>
        <p:spPr>
          <a:xfrm>
            <a:off x="5701843" y="1699816"/>
            <a:ext cx="0" cy="106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745" y="4119071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 flipH="1">
            <a:off x="832917" y="3227404"/>
            <a:ext cx="1213292" cy="89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46" idx="0"/>
          </p:cNvCxnSpPr>
          <p:nvPr/>
        </p:nvCxnSpPr>
        <p:spPr>
          <a:xfrm>
            <a:off x="2046209" y="3227404"/>
            <a:ext cx="934537" cy="8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0849" y="4659086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0849" y="519561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498" y="496758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6" name="TextBox 45"/>
          <p:cNvSpPr txBox="1"/>
          <p:nvPr/>
        </p:nvSpPr>
        <p:spPr>
          <a:xfrm>
            <a:off x="2317987" y="4061844"/>
            <a:ext cx="1325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…</a:t>
            </a:r>
            <a:endParaRPr lang="bg-BG" dirty="0"/>
          </a:p>
        </p:txBody>
      </p:sp>
      <p:cxnSp>
        <p:nvCxnSpPr>
          <p:cNvPr id="77" name="Straight Arrow Connector 76"/>
          <p:cNvCxnSpPr>
            <a:stCxn id="2" idx="2"/>
            <a:endCxn id="109" idx="0"/>
          </p:cNvCxnSpPr>
          <p:nvPr/>
        </p:nvCxnSpPr>
        <p:spPr>
          <a:xfrm>
            <a:off x="5701843" y="1699816"/>
            <a:ext cx="3633423" cy="113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20849" y="566307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6498" y="543504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20849" y="620189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6498" y="597386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423156" y="5234955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08805" y="5006925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423156" y="570241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08805" y="547438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423156" y="624123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08805" y="601320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413825" y="4630514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3261" y="2768980"/>
            <a:ext cx="121716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87" name="TextBox 86"/>
          <p:cNvSpPr txBox="1"/>
          <p:nvPr/>
        </p:nvSpPr>
        <p:spPr>
          <a:xfrm>
            <a:off x="4069251" y="4061844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…</a:t>
            </a:r>
            <a:endParaRPr lang="bg-BG" dirty="0"/>
          </a:p>
        </p:txBody>
      </p:sp>
      <p:cxnSp>
        <p:nvCxnSpPr>
          <p:cNvPr id="88" name="Straight Arrow Connector 87"/>
          <p:cNvCxnSpPr>
            <a:stCxn id="86" idx="2"/>
            <a:endCxn id="87" idx="0"/>
          </p:cNvCxnSpPr>
          <p:nvPr/>
        </p:nvCxnSpPr>
        <p:spPr>
          <a:xfrm flipH="1">
            <a:off x="4497423" y="3138312"/>
            <a:ext cx="1204420" cy="9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2"/>
            <a:endCxn id="97" idx="0"/>
          </p:cNvCxnSpPr>
          <p:nvPr/>
        </p:nvCxnSpPr>
        <p:spPr>
          <a:xfrm>
            <a:off x="5701843" y="3138312"/>
            <a:ext cx="880055" cy="9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85355" y="4531647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185355" y="506817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71004" y="484014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97" name="TextBox 96"/>
          <p:cNvSpPr txBox="1"/>
          <p:nvPr/>
        </p:nvSpPr>
        <p:spPr>
          <a:xfrm>
            <a:off x="5919139" y="4061844"/>
            <a:ext cx="1325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…</a:t>
            </a:r>
            <a:endParaRPr lang="bg-BG" dirty="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185355" y="5535639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571004" y="5307609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4185355" y="607445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571004" y="584642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087662" y="510751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53922" y="496473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087662" y="557497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253922" y="543219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087662" y="611379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53922" y="597101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6078331" y="4503075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972739" y="2831117"/>
            <a:ext cx="725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110" name="TextBox 109"/>
          <p:cNvSpPr txBox="1"/>
          <p:nvPr/>
        </p:nvSpPr>
        <p:spPr>
          <a:xfrm>
            <a:off x="7958007" y="4024654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11" name="Straight Arrow Connector 110"/>
          <p:cNvCxnSpPr>
            <a:stCxn id="109" idx="2"/>
            <a:endCxn id="110" idx="0"/>
          </p:cNvCxnSpPr>
          <p:nvPr/>
        </p:nvCxnSpPr>
        <p:spPr>
          <a:xfrm flipH="1">
            <a:off x="8386179" y="3200449"/>
            <a:ext cx="949087" cy="82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2"/>
            <a:endCxn id="116" idx="0"/>
          </p:cNvCxnSpPr>
          <p:nvPr/>
        </p:nvCxnSpPr>
        <p:spPr>
          <a:xfrm>
            <a:off x="9335266" y="3200449"/>
            <a:ext cx="1314734" cy="8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232498" y="4616897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8232498" y="515342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618147" y="492539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116" name="TextBox 115"/>
          <p:cNvSpPr txBox="1"/>
          <p:nvPr/>
        </p:nvSpPr>
        <p:spPr>
          <a:xfrm>
            <a:off x="9987241" y="4019401"/>
            <a:ext cx="1325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8232498" y="5620889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618147" y="5392859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8232498" y="615970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618147" y="593167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10134805" y="519276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520454" y="496473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0134805" y="566022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0520454" y="543219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10134805" y="619904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520454" y="597101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0125474" y="4588325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874" y="289586"/>
            <a:ext cx="4719991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Harry </a:t>
            </a:r>
            <a:r>
              <a:rPr lang="en-US" dirty="0" err="1" smtClean="0"/>
              <a:t>Birimirski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428755" y="2858072"/>
            <a:ext cx="123490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Creatures</a:t>
            </a:r>
            <a:endParaRPr lang="bg-BG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2305412" y="1615149"/>
            <a:ext cx="3054458" cy="12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86" idx="0"/>
          </p:cNvCxnSpPr>
          <p:nvPr/>
        </p:nvCxnSpPr>
        <p:spPr>
          <a:xfrm>
            <a:off x="5359870" y="1615149"/>
            <a:ext cx="341973" cy="115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757" y="4093850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Petko</a:t>
            </a:r>
            <a:endParaRPr lang="bg-BG" dirty="0"/>
          </a:p>
        </p:txBody>
      </p:sp>
      <p:cxnSp>
        <p:nvCxnSpPr>
          <p:cNvPr id="14" name="Straight Arrow Connector 13"/>
          <p:cNvCxnSpPr>
            <a:stCxn id="4" idx="2"/>
            <a:endCxn id="11" idx="0"/>
          </p:cNvCxnSpPr>
          <p:nvPr/>
        </p:nvCxnSpPr>
        <p:spPr>
          <a:xfrm flipH="1">
            <a:off x="777929" y="3227404"/>
            <a:ext cx="1268280" cy="8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46" idx="0"/>
          </p:cNvCxnSpPr>
          <p:nvPr/>
        </p:nvCxnSpPr>
        <p:spPr>
          <a:xfrm>
            <a:off x="2046209" y="3227404"/>
            <a:ext cx="701511" cy="8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0849" y="4659086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0849" y="519561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498" y="496758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6" name="TextBox 45"/>
          <p:cNvSpPr txBox="1"/>
          <p:nvPr/>
        </p:nvSpPr>
        <p:spPr>
          <a:xfrm>
            <a:off x="2084961" y="4093850"/>
            <a:ext cx="1325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Ventsislav</a:t>
            </a:r>
            <a:endParaRPr lang="bg-BG" dirty="0"/>
          </a:p>
        </p:txBody>
      </p:sp>
      <p:cxnSp>
        <p:nvCxnSpPr>
          <p:cNvPr id="77" name="Straight Arrow Connector 76"/>
          <p:cNvCxnSpPr>
            <a:stCxn id="2" idx="2"/>
            <a:endCxn id="109" idx="0"/>
          </p:cNvCxnSpPr>
          <p:nvPr/>
        </p:nvCxnSpPr>
        <p:spPr>
          <a:xfrm>
            <a:off x="5359870" y="1615149"/>
            <a:ext cx="3991248" cy="115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20849" y="566307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6498" y="543504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20849" y="620189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6498" y="597386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423156" y="5234955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08805" y="5006925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2423156" y="570241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08805" y="547438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423156" y="624123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808805" y="601320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413825" y="4630514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3261" y="2768980"/>
            <a:ext cx="121716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Inventory</a:t>
            </a:r>
            <a:endParaRPr lang="bg-BG" dirty="0"/>
          </a:p>
        </p:txBody>
      </p:sp>
      <p:sp>
        <p:nvSpPr>
          <p:cNvPr id="87" name="TextBox 86"/>
          <p:cNvSpPr txBox="1"/>
          <p:nvPr/>
        </p:nvSpPr>
        <p:spPr>
          <a:xfrm>
            <a:off x="4069251" y="4061844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Yavor</a:t>
            </a:r>
            <a:endParaRPr lang="bg-BG" dirty="0"/>
          </a:p>
        </p:txBody>
      </p:sp>
      <p:cxnSp>
        <p:nvCxnSpPr>
          <p:cNvPr id="88" name="Straight Arrow Connector 87"/>
          <p:cNvCxnSpPr>
            <a:stCxn id="86" idx="2"/>
            <a:endCxn id="87" idx="0"/>
          </p:cNvCxnSpPr>
          <p:nvPr/>
        </p:nvCxnSpPr>
        <p:spPr>
          <a:xfrm flipH="1">
            <a:off x="4497423" y="3138312"/>
            <a:ext cx="1204420" cy="9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6" idx="2"/>
            <a:endCxn id="97" idx="0"/>
          </p:cNvCxnSpPr>
          <p:nvPr/>
        </p:nvCxnSpPr>
        <p:spPr>
          <a:xfrm>
            <a:off x="5701843" y="3138312"/>
            <a:ext cx="853918" cy="9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185355" y="4531647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185355" y="506817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71004" y="484014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97" name="TextBox 96"/>
          <p:cNvSpPr txBox="1"/>
          <p:nvPr/>
        </p:nvSpPr>
        <p:spPr>
          <a:xfrm>
            <a:off x="5893002" y="4061844"/>
            <a:ext cx="1325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Georgi</a:t>
            </a:r>
            <a:endParaRPr lang="bg-BG" dirty="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185355" y="5535639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571004" y="5307609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4185355" y="607445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571004" y="584642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6087662" y="510751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253922" y="496473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087662" y="557497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253922" y="543219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6087662" y="611379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253922" y="597101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6078331" y="4503075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988591" y="2768980"/>
            <a:ext cx="725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Land</a:t>
            </a:r>
            <a:endParaRPr lang="bg-BG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2392" y="4061844"/>
            <a:ext cx="85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Yavor</a:t>
            </a:r>
            <a:endParaRPr lang="bg-BG" dirty="0"/>
          </a:p>
        </p:txBody>
      </p:sp>
      <p:cxnSp>
        <p:nvCxnSpPr>
          <p:cNvPr id="111" name="Straight Arrow Connector 110"/>
          <p:cNvCxnSpPr>
            <a:stCxn id="109" idx="2"/>
            <a:endCxn id="110" idx="0"/>
          </p:cNvCxnSpPr>
          <p:nvPr/>
        </p:nvCxnSpPr>
        <p:spPr>
          <a:xfrm flipH="1">
            <a:off x="8470564" y="3138312"/>
            <a:ext cx="880554" cy="9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9" idx="2"/>
            <a:endCxn id="116" idx="0"/>
          </p:cNvCxnSpPr>
          <p:nvPr/>
        </p:nvCxnSpPr>
        <p:spPr>
          <a:xfrm>
            <a:off x="9351118" y="3138312"/>
            <a:ext cx="1239548" cy="92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232498" y="4616897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8232498" y="515342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618147" y="492539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116" name="TextBox 115"/>
          <p:cNvSpPr txBox="1"/>
          <p:nvPr/>
        </p:nvSpPr>
        <p:spPr>
          <a:xfrm>
            <a:off x="9927907" y="4061844"/>
            <a:ext cx="1325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Tatyana</a:t>
            </a:r>
            <a:endParaRPr lang="bg-BG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8232498" y="5620889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618147" y="5392859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8232498" y="615970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618147" y="593167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10134805" y="5192766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520454" y="4964736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0134805" y="5660228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0520454" y="5432198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10134805" y="6199047"/>
            <a:ext cx="240506" cy="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520454" y="5971017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…</a:t>
            </a:r>
            <a:endParaRPr lang="bg-BG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10125474" y="4588325"/>
            <a:ext cx="0" cy="171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211</TotalTime>
  <Words>300</Words>
  <Application>Microsoft Office PowerPoint</Application>
  <PresentationFormat>Widescreen</PresentationFormat>
  <Paragraphs>133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Helvetica</vt:lpstr>
      <vt:lpstr>Old English Text MT</vt:lpstr>
      <vt:lpstr>Depth</vt:lpstr>
      <vt:lpstr>Eragon The untold Story</vt:lpstr>
      <vt:lpstr>Alegezia</vt:lpstr>
      <vt:lpstr>Shruikan</vt:lpstr>
      <vt:lpstr>Eragon</vt:lpstr>
      <vt:lpstr>Arya</vt:lpstr>
      <vt:lpstr>Creature</vt:lpstr>
      <vt:lpstr>Inventory</vt:lpstr>
      <vt:lpstr>Land </vt:lpstr>
      <vt:lpstr>Harry Birimirski </vt:lpstr>
    </vt:vector>
  </TitlesOfParts>
  <Company>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Eragon:  The untold Story</dc:title>
  <dc:creator>GM</dc:creator>
  <cp:lastModifiedBy>GM</cp:lastModifiedBy>
  <cp:revision>22</cp:revision>
  <dcterms:created xsi:type="dcterms:W3CDTF">2014-10-03T14:04:36Z</dcterms:created>
  <dcterms:modified xsi:type="dcterms:W3CDTF">2014-10-03T17:36:12Z</dcterms:modified>
</cp:coreProperties>
</file>