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aleway" charset="0"/>
      <p:regular r:id="rId23"/>
      <p:bold r:id="rId24"/>
      <p:italic r:id="rId25"/>
      <p:boldItalic r:id="rId26"/>
    </p:embeddedFont>
    <p:embeddedFont>
      <p:font typeface="Lato" charset="0"/>
      <p:regular r:id="rId27"/>
      <p:bold r:id="rId28"/>
      <p:italic r:id="rId29"/>
      <p:boldItalic r:id="rId30"/>
    </p:embeddedFont>
    <p:embeddedFont>
      <p:font typeface="Merriweather" charset="0"/>
      <p:regular r:id="rId31"/>
      <p:bold r:id="rId32"/>
      <p:italic r:id="rId33"/>
      <p:boldItalic r:id="rId34"/>
    </p:embeddedFont>
    <p:embeddedFont>
      <p:font typeface="Roboto"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8" d="100"/>
          <a:sy n="98" d="100"/>
        </p:scale>
        <p:origin x="-41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718f1e5e9_0_8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718f1e5e9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718f1e5e9_0_9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718f1e5e9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718f1e5e9_0_9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718f1e5e9_0_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718f1e5e9_0_9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718f1e5e9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713385ba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713385ba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713385ba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713385ba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713385ba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713385ba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713385baa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713385ba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713385ba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713385ba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713385ba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713385ba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718f1e5e9_0_8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718f1e5e9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718f1e5e9_0_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718f1e5e9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718f1e5e9_0_8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718f1e5e9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718f1e5e9_0_8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718f1e5e9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713385baa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713385ba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713385baa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713385ba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718f1e5e9_0_8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718f1e5e9_0_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718f1e5e9_0_8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718f1e5e9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6000" dirty="0" smtClean="0"/>
              <a:t>Credit</a:t>
            </a:r>
            <a:endParaRPr/>
          </a:p>
        </p:txBody>
      </p:sp>
      <p:sp>
        <p:nvSpPr>
          <p:cNvPr id="87" name="Google Shape;87;p13"/>
          <p:cNvSpPr txBox="1">
            <a:spLocks noGrp="1"/>
          </p:cNvSpPr>
          <p:nvPr>
            <p:ph type="subTitle" idx="1"/>
          </p:nvPr>
        </p:nvSpPr>
        <p:spPr>
          <a:xfrm>
            <a:off x="729625" y="3172900"/>
            <a:ext cx="7688100" cy="17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				</a:t>
            </a:r>
            <a:r>
              <a:rPr lang="en-GB" dirty="0" smtClean="0"/>
              <a:t>Submitted  by-</a:t>
            </a:r>
            <a:endParaRPr/>
          </a:p>
          <a:p>
            <a:pPr marL="4114800" lvl="0" indent="0" algn="l" rtl="0">
              <a:spcBef>
                <a:spcPts val="0"/>
              </a:spcBef>
              <a:spcAft>
                <a:spcPts val="0"/>
              </a:spcAft>
              <a:buNone/>
            </a:pPr>
            <a:r>
              <a:rPr lang="en-GB" dirty="0" err="1"/>
              <a:t>Satish</a:t>
            </a:r>
            <a:r>
              <a:rPr lang="en-GB" dirty="0"/>
              <a:t> Sharma</a:t>
            </a:r>
            <a:endParaRPr/>
          </a:p>
          <a:p>
            <a:pPr marL="4114800" lvl="0" indent="0" algn="l" rtl="0">
              <a:spcBef>
                <a:spcPts val="0"/>
              </a:spcBef>
              <a:spcAft>
                <a:spcPts val="0"/>
              </a:spcAft>
              <a:buNone/>
            </a:pPr>
            <a:r>
              <a:rPr lang="en-GB" dirty="0" err="1"/>
              <a:t>Shrujan</a:t>
            </a:r>
            <a:r>
              <a:rPr lang="en-GB" dirty="0"/>
              <a:t> </a:t>
            </a:r>
            <a:r>
              <a:rPr lang="en-GB" dirty="0" err="1"/>
              <a:t>Kulkarni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230900" y="1027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Univariate analysis of Categorical Variables for TARGETO Gender</a:t>
            </a:r>
            <a:endParaRPr/>
          </a:p>
        </p:txBody>
      </p:sp>
      <p:sp>
        <p:nvSpPr>
          <p:cNvPr id="143" name="Google Shape;143;p22"/>
          <p:cNvSpPr txBox="1">
            <a:spLocks noGrp="1"/>
          </p:cNvSpPr>
          <p:nvPr>
            <p:ph type="body" idx="1"/>
          </p:nvPr>
        </p:nvSpPr>
        <p:spPr>
          <a:xfrm>
            <a:off x="729450" y="997075"/>
            <a:ext cx="7688700" cy="334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4" name="Google Shape;144;p22"/>
          <p:cNvPicPr preferRelativeResize="0"/>
          <p:nvPr/>
        </p:nvPicPr>
        <p:blipFill>
          <a:blip r:embed="rId3">
            <a:alphaModFix/>
          </a:blip>
          <a:stretch>
            <a:fillRect/>
          </a:stretch>
        </p:blipFill>
        <p:spPr>
          <a:xfrm>
            <a:off x="1985150" y="1337550"/>
            <a:ext cx="4638675" cy="354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Understanding from the plot-</a:t>
            </a:r>
            <a:endParaRPr/>
          </a:p>
        </p:txBody>
      </p:sp>
      <p:sp>
        <p:nvSpPr>
          <p:cNvPr id="150" name="Google Shape;150;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000">
                <a:solidFill>
                  <a:srgbClr val="212121"/>
                </a:solidFill>
                <a:highlight>
                  <a:srgbClr val="FFFFFF"/>
                </a:highlight>
                <a:latin typeface="Arial"/>
                <a:ea typeface="Arial"/>
                <a:cs typeface="Arial"/>
                <a:sym typeface="Arial"/>
              </a:rPr>
              <a:t>Female applicants are quite higher in number of applicants. This could be due to Government may have started several schemes, subsidized the ROI where Women can benefit better than Men. This may also lead to cases where Woman in a family would apply for a loan instead of Man from her family thus increasing the count.</a:t>
            </a:r>
            <a:endParaRPr sz="2000">
              <a:solidFill>
                <a:srgbClr val="212121"/>
              </a:solidFill>
              <a:highlight>
                <a:srgbClr val="FFFFFF"/>
              </a:highlight>
              <a:latin typeface="Arial"/>
              <a:ea typeface="Arial"/>
              <a:cs typeface="Arial"/>
              <a:sym typeface="Arial"/>
            </a:endParaRPr>
          </a:p>
          <a:p>
            <a:pPr marL="0" lvl="0" indent="0" algn="l" rtl="0">
              <a:spcBef>
                <a:spcPts val="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486250" y="297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Univariate Analysis of Categorical Variables for TARGETO Name_Education_Type</a:t>
            </a:r>
            <a:endParaRPr/>
          </a:p>
        </p:txBody>
      </p:sp>
      <p:sp>
        <p:nvSpPr>
          <p:cNvPr id="156" name="Google Shape;156;p24"/>
          <p:cNvSpPr txBox="1">
            <a:spLocks noGrp="1"/>
          </p:cNvSpPr>
          <p:nvPr>
            <p:ph type="body" idx="1"/>
          </p:nvPr>
        </p:nvSpPr>
        <p:spPr>
          <a:xfrm>
            <a:off x="729450" y="1191650"/>
            <a:ext cx="7688700" cy="3148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7" name="Google Shape;157;p24"/>
          <p:cNvPicPr preferRelativeResize="0"/>
          <p:nvPr/>
        </p:nvPicPr>
        <p:blipFill>
          <a:blip r:embed="rId3">
            <a:alphaModFix/>
          </a:blip>
          <a:stretch>
            <a:fillRect/>
          </a:stretch>
        </p:blipFill>
        <p:spPr>
          <a:xfrm>
            <a:off x="2819400" y="1252425"/>
            <a:ext cx="3505200" cy="3643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Understanding from the plot-</a:t>
            </a:r>
            <a:endParaRPr/>
          </a:p>
        </p:txBody>
      </p:sp>
      <p:sp>
        <p:nvSpPr>
          <p:cNvPr id="163" name="Google Shape;163;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2000">
                <a:solidFill>
                  <a:srgbClr val="000000"/>
                </a:solidFill>
                <a:highlight>
                  <a:srgbClr val="FFFFFE"/>
                </a:highlight>
                <a:latin typeface="Arial"/>
                <a:ea typeface="Arial"/>
                <a:cs typeface="Arial"/>
                <a:sym typeface="Arial"/>
              </a:rPr>
              <a:t>As observed, the number of 'Secondary/Secondary' special type educated applicants is high. This could be because these people would applying loans for Higher education in Foreign Universities, where the fees is higher. </a:t>
            </a:r>
            <a:endParaRPr sz="2000">
              <a:solidFill>
                <a:srgbClr val="000000"/>
              </a:solidFill>
              <a:highlight>
                <a:srgbClr val="FFFFFE"/>
              </a:highlight>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194425" y="187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Analysing Occupation_Type to check loan defaults</a:t>
            </a:r>
            <a:endParaRPr/>
          </a:p>
        </p:txBody>
      </p:sp>
      <p:sp>
        <p:nvSpPr>
          <p:cNvPr id="169" name="Google Shape;169;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0" name="Google Shape;170;p26"/>
          <p:cNvPicPr preferRelativeResize="0"/>
          <p:nvPr/>
        </p:nvPicPr>
        <p:blipFill>
          <a:blip r:embed="rId3">
            <a:alphaModFix/>
          </a:blip>
          <a:stretch>
            <a:fillRect/>
          </a:stretch>
        </p:blipFill>
        <p:spPr>
          <a:xfrm>
            <a:off x="2466975" y="1580750"/>
            <a:ext cx="4210050" cy="340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Understanding-</a:t>
            </a:r>
            <a:endParaRPr/>
          </a:p>
        </p:txBody>
      </p:sp>
      <p:sp>
        <p:nvSpPr>
          <p:cNvPr id="176" name="Google Shape;176;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2000">
                <a:solidFill>
                  <a:srgbClr val="000000"/>
                </a:solidFill>
                <a:highlight>
                  <a:srgbClr val="FFFFFE"/>
                </a:highlight>
                <a:latin typeface="Arial"/>
                <a:ea typeface="Arial"/>
                <a:cs typeface="Arial"/>
                <a:sym typeface="Arial"/>
              </a:rPr>
              <a:t>As observed, Labourers are unable to pay back their loan and are the ones whose Defaulting rates are higher than any other category. Clearly, as known Labourers dont earn enough money to run a family and re pay their loan.</a:t>
            </a:r>
            <a:endParaRPr sz="2000">
              <a:solidFill>
                <a:srgbClr val="000000"/>
              </a:solidFill>
              <a:highlight>
                <a:srgbClr val="FFFFFE"/>
              </a:highlight>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304000" y="2972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Univariate Analysis on merged data</a:t>
            </a:r>
            <a:endParaRPr/>
          </a:p>
        </p:txBody>
      </p:sp>
      <p:sp>
        <p:nvSpPr>
          <p:cNvPr id="182" name="Google Shape;182;p28"/>
          <p:cNvSpPr txBox="1">
            <a:spLocks noGrp="1"/>
          </p:cNvSpPr>
          <p:nvPr>
            <p:ph type="body" idx="1"/>
          </p:nvPr>
        </p:nvSpPr>
        <p:spPr>
          <a:xfrm>
            <a:off x="729450" y="1082200"/>
            <a:ext cx="76887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3" name="Google Shape;183;p28"/>
          <p:cNvPicPr preferRelativeResize="0"/>
          <p:nvPr/>
        </p:nvPicPr>
        <p:blipFill>
          <a:blip r:embed="rId3">
            <a:alphaModFix/>
          </a:blip>
          <a:stretch>
            <a:fillRect/>
          </a:stretch>
        </p:blipFill>
        <p:spPr>
          <a:xfrm>
            <a:off x="2362800" y="1082199"/>
            <a:ext cx="4248150" cy="3649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607850" y="662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Understanding-</a:t>
            </a:r>
            <a:endParaRPr/>
          </a:p>
        </p:txBody>
      </p:sp>
      <p:sp>
        <p:nvSpPr>
          <p:cNvPr id="189" name="Google Shape;189;p29"/>
          <p:cNvSpPr txBox="1">
            <a:spLocks noGrp="1"/>
          </p:cNvSpPr>
          <p:nvPr>
            <p:ph type="body" idx="1"/>
          </p:nvPr>
        </p:nvSpPr>
        <p:spPr>
          <a:xfrm>
            <a:off x="729450" y="1495625"/>
            <a:ext cx="7688700" cy="28443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2000">
                <a:solidFill>
                  <a:srgbClr val="000000"/>
                </a:solidFill>
                <a:highlight>
                  <a:srgbClr val="FFFFFE"/>
                </a:highlight>
                <a:latin typeface="Arial"/>
                <a:ea typeface="Arial"/>
                <a:cs typeface="Arial"/>
                <a:sym typeface="Arial"/>
              </a:rPr>
              <a:t>As observed, Number of loan applicants are higher on the first three days of the week i.e. Tuesday, Wednesday and Monday. This shows that applicants like to prefer to Bank on the first three days so their applicantions can pass within the same week and they can have their cash by the weekend. Also, Sundays have the lowest number of applicants. These applicants are the ones who have submitted their appplications online or via agent.</a:t>
            </a:r>
            <a:endParaRPr sz="2000">
              <a:solidFill>
                <a:srgbClr val="000000"/>
              </a:solidFill>
              <a:highlight>
                <a:srgbClr val="FFFFFE"/>
              </a:highlight>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291725" y="2607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Bivariate Analysis on merged data : AMT_APPLICATION vs AMT_GOODS_PRICE</a:t>
            </a:r>
            <a:endParaRPr/>
          </a:p>
        </p:txBody>
      </p:sp>
      <p:sp>
        <p:nvSpPr>
          <p:cNvPr id="195" name="Google Shape;195;p30"/>
          <p:cNvSpPr txBox="1">
            <a:spLocks noGrp="1"/>
          </p:cNvSpPr>
          <p:nvPr>
            <p:ph type="body" idx="1"/>
          </p:nvPr>
        </p:nvSpPr>
        <p:spPr>
          <a:xfrm>
            <a:off x="170125" y="1264575"/>
            <a:ext cx="8621100" cy="362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350">
              <a:solidFill>
                <a:srgbClr val="212121"/>
              </a:solidFill>
              <a:highlight>
                <a:srgbClr val="FFFFFF"/>
              </a:highlight>
              <a:latin typeface="Roboto"/>
              <a:ea typeface="Roboto"/>
              <a:cs typeface="Roboto"/>
              <a:sym typeface="Roboto"/>
            </a:endParaRPr>
          </a:p>
          <a:p>
            <a:pPr marL="0" lvl="0" indent="0" algn="l" rtl="0">
              <a:spcBef>
                <a:spcPts val="600"/>
              </a:spcBef>
              <a:spcAft>
                <a:spcPts val="1600"/>
              </a:spcAft>
              <a:buNone/>
            </a:pPr>
            <a:endParaRPr/>
          </a:p>
        </p:txBody>
      </p:sp>
      <p:pic>
        <p:nvPicPr>
          <p:cNvPr id="196" name="Google Shape;196;p30"/>
          <p:cNvPicPr preferRelativeResize="0"/>
          <p:nvPr/>
        </p:nvPicPr>
        <p:blipFill>
          <a:blip r:embed="rId3">
            <a:alphaModFix/>
          </a:blip>
          <a:stretch>
            <a:fillRect/>
          </a:stretch>
        </p:blipFill>
        <p:spPr>
          <a:xfrm>
            <a:off x="2489950" y="1264563"/>
            <a:ext cx="3981450" cy="3838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Understanding-</a:t>
            </a:r>
            <a:endParaRPr/>
          </a:p>
        </p:txBody>
      </p:sp>
      <p:sp>
        <p:nvSpPr>
          <p:cNvPr id="202" name="Google Shape;202;p31"/>
          <p:cNvSpPr txBox="1">
            <a:spLocks noGrp="1"/>
          </p:cNvSpPr>
          <p:nvPr>
            <p:ph type="body" idx="1"/>
          </p:nvPr>
        </p:nvSpPr>
        <p:spPr>
          <a:xfrm>
            <a:off x="729450" y="1775300"/>
            <a:ext cx="7688700" cy="256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800">
                <a:solidFill>
                  <a:srgbClr val="212121"/>
                </a:solidFill>
                <a:highlight>
                  <a:srgbClr val="FFFFFF"/>
                </a:highlight>
                <a:latin typeface="Arial"/>
                <a:ea typeface="Arial"/>
                <a:cs typeface="Arial"/>
                <a:sym typeface="Arial"/>
              </a:rPr>
              <a:t>As observed, this shows a strong relationship between AMT_APPLICATION and AMT_GOODS_PRICE. AMT_APPLICATION means loan amount applied by client and AMT_GOODS_PRICE specifies the price of entity for which client is applying for loan. Hence, if client wants to purchase expensive commodity then client will apply for same amount of loan as price of commodity. This is the reason for direct relationship between variables.</a:t>
            </a:r>
            <a:endParaRPr sz="1800">
              <a:solidFill>
                <a:srgbClr val="212121"/>
              </a:solidFill>
              <a:highlight>
                <a:srgbClr val="FFFFFF"/>
              </a:highlight>
              <a:latin typeface="Arial"/>
              <a:ea typeface="Arial"/>
              <a:cs typeface="Arial"/>
              <a:sym typeface="Arial"/>
            </a:endParaRPr>
          </a:p>
          <a:p>
            <a:pPr marL="0" lvl="0" indent="0" algn="l" rtl="0">
              <a:spcBef>
                <a:spcPts val="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Business Objectives</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GB" sz="1200" dirty="0">
                <a:solidFill>
                  <a:srgbClr val="333333"/>
                </a:solidFill>
                <a:highlight>
                  <a:srgbClr val="F5F5F5"/>
                </a:highlight>
                <a:latin typeface="Arial"/>
                <a:ea typeface="Arial"/>
                <a:cs typeface="Arial"/>
                <a:sym typeface="Arial"/>
              </a:rPr>
              <a:t>This case study aims to identify patterns which indicate if a client has difficulty paying their </a:t>
            </a:r>
            <a:r>
              <a:rPr lang="en-GB" sz="1200" dirty="0" err="1">
                <a:solidFill>
                  <a:srgbClr val="333333"/>
                </a:solidFill>
                <a:highlight>
                  <a:srgbClr val="F5F5F5"/>
                </a:highlight>
                <a:latin typeface="Arial"/>
                <a:ea typeface="Arial"/>
                <a:cs typeface="Arial"/>
                <a:sym typeface="Arial"/>
              </a:rPr>
              <a:t>installment</a:t>
            </a:r>
            <a:endParaRPr sz="1200">
              <a:solidFill>
                <a:srgbClr val="333333"/>
              </a:solidFill>
              <a:highlight>
                <a:srgbClr val="F5F5F5"/>
              </a:highlight>
              <a:latin typeface="Arial"/>
              <a:ea typeface="Arial"/>
              <a:cs typeface="Arial"/>
              <a:sym typeface="Arial"/>
            </a:endParaRPr>
          </a:p>
          <a:p>
            <a:pPr marL="0" lvl="0" indent="0" algn="l" rtl="0">
              <a:lnSpc>
                <a:spcPct val="200000"/>
              </a:lnSpc>
              <a:spcBef>
                <a:spcPts val="0"/>
              </a:spcBef>
              <a:spcAft>
                <a:spcPts val="0"/>
              </a:spcAft>
              <a:buNone/>
            </a:pPr>
            <a:r>
              <a:rPr lang="en-GB" sz="1200" dirty="0">
                <a:solidFill>
                  <a:srgbClr val="333333"/>
                </a:solidFill>
                <a:highlight>
                  <a:srgbClr val="F5F5F5"/>
                </a:highlight>
                <a:latin typeface="Arial"/>
                <a:ea typeface="Arial"/>
                <a:cs typeface="Arial"/>
                <a:sym typeface="Arial"/>
              </a:rPr>
              <a: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 </a:t>
            </a:r>
            <a:endParaRPr sz="1200">
              <a:solidFill>
                <a:srgbClr val="333333"/>
              </a:solidFill>
              <a:highlight>
                <a:srgbClr val="F5F5F5"/>
              </a:highlight>
              <a:latin typeface="Arial"/>
              <a:ea typeface="Arial"/>
              <a:cs typeface="Arial"/>
              <a:sym typeface="Arial"/>
            </a:endParaRPr>
          </a:p>
          <a:p>
            <a:pPr marL="0" lvl="0" indent="0" algn="l" rtl="0">
              <a:lnSpc>
                <a:spcPct val="200000"/>
              </a:lnSpc>
              <a:spcBef>
                <a:spcPts val="0"/>
              </a:spcBef>
              <a:spcAft>
                <a:spcPts val="0"/>
              </a:spcAft>
              <a:buNone/>
            </a:pPr>
            <a:r>
              <a:rPr lang="en-GB" sz="1200" dirty="0">
                <a:solidFill>
                  <a:srgbClr val="333333"/>
                </a:solidFill>
                <a:highlight>
                  <a:srgbClr val="F5F5F5"/>
                </a:highlight>
                <a:latin typeface="Arial"/>
                <a:ea typeface="Arial"/>
                <a:cs typeface="Arial"/>
                <a:sym typeface="Arial"/>
              </a:rPr>
              <a:t>In other words, the company wants to understand the driving factors (or driver variables) behind loan default, i.e. the variables which are strong indicators of default.</a:t>
            </a:r>
            <a:r>
              <a:rPr lang="en-GB" sz="1200" dirty="0">
                <a:solidFill>
                  <a:srgbClr val="333333"/>
                </a:solidFill>
                <a:highlight>
                  <a:srgbClr val="F5F5F5"/>
                </a:highlight>
                <a:latin typeface="Merriweather"/>
                <a:ea typeface="Merriweather"/>
                <a:cs typeface="Merriweather"/>
                <a:sym typeface="Merriweather"/>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68" y="705807"/>
            <a:ext cx="7688700" cy="535200"/>
          </a:xfrm>
        </p:spPr>
        <p:txBody>
          <a:bodyPr/>
          <a:lstStyle/>
          <a:p>
            <a:r>
              <a:rPr lang="en-US" dirty="0" smtClean="0"/>
              <a:t>Conclusions</a:t>
            </a:r>
            <a:endParaRPr lang="en-US" dirty="0"/>
          </a:p>
        </p:txBody>
      </p:sp>
      <p:sp>
        <p:nvSpPr>
          <p:cNvPr id="3" name="Text Placeholder 2"/>
          <p:cNvSpPr>
            <a:spLocks noGrp="1"/>
          </p:cNvSpPr>
          <p:nvPr>
            <p:ph type="body" idx="1"/>
          </p:nvPr>
        </p:nvSpPr>
        <p:spPr>
          <a:xfrm>
            <a:off x="214009" y="1624519"/>
            <a:ext cx="8677072" cy="3297676"/>
          </a:xfrm>
        </p:spPr>
        <p:txBody>
          <a:bodyPr/>
          <a:lstStyle/>
          <a:p>
            <a:r>
              <a:rPr lang="en-US" dirty="0" smtClean="0"/>
              <a:t>Prioritize High Salaried people, Female applicants as </a:t>
            </a:r>
            <a:r>
              <a:rPr lang="en-US" dirty="0" smtClean="0"/>
              <a:t>they’re the ones </a:t>
            </a:r>
            <a:r>
              <a:rPr lang="en-US" dirty="0" smtClean="0"/>
              <a:t>who actually are able to repay the loan. More attractive schemes needs to be created in order to convince more people from these group.</a:t>
            </a:r>
          </a:p>
          <a:p>
            <a:endParaRPr lang="en-US" dirty="0" smtClean="0"/>
          </a:p>
          <a:p>
            <a:r>
              <a:rPr lang="en-US" dirty="0" smtClean="0"/>
              <a:t>As per Analysis, Laborers tend to default Loans more than any other Occupation Type group. In future, caution should be taken while disbursing loan to this particular Occupation Type’s person</a:t>
            </a:r>
            <a:r>
              <a:rPr lang="en-US" dirty="0" smtClean="0"/>
              <a:t>. This group gives a negative curve for people with less salary- as Laborers tend to default the most.</a:t>
            </a:r>
            <a:endParaRPr lang="en-US" dirty="0" smtClean="0"/>
          </a:p>
          <a:p>
            <a:endParaRPr lang="en-US" dirty="0" smtClean="0"/>
          </a:p>
          <a:p>
            <a:r>
              <a:rPr lang="en-US" dirty="0" smtClean="0"/>
              <a:t>Percentage of people availing loan is higher in case of people with Higher Education and / or PhD. More attractive schemes needs to be created in order to convince more people from this group.</a:t>
            </a:r>
          </a:p>
          <a:p>
            <a:endParaRPr lang="en-US" dirty="0" smtClean="0"/>
          </a:p>
          <a:p>
            <a:r>
              <a:rPr lang="en-US" dirty="0" smtClean="0"/>
              <a:t>As per analysis, people with higher salary keep availing loans for different purposed. We can target these sector with different offers and discount rates in order to convince this group.</a:t>
            </a:r>
          </a:p>
          <a:p>
            <a:pPr>
              <a:buNone/>
            </a:pP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Reading application_data.csv</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GB" sz="1800">
                <a:solidFill>
                  <a:srgbClr val="212121"/>
                </a:solidFill>
                <a:highlight>
                  <a:srgbClr val="FFFFFF"/>
                </a:highlight>
                <a:latin typeface="Arial"/>
                <a:ea typeface="Arial"/>
                <a:cs typeface="Arial"/>
                <a:sym typeface="Arial"/>
              </a:rPr>
              <a:t>Shape of the dataframe: (307511, 122)</a:t>
            </a:r>
            <a:endParaRPr sz="1800">
              <a:solidFill>
                <a:srgbClr val="212121"/>
              </a:solidFill>
              <a:highlight>
                <a:srgbClr val="FFFFFF"/>
              </a:highlight>
              <a:latin typeface="Arial"/>
              <a:ea typeface="Arial"/>
              <a:cs typeface="Arial"/>
              <a:sym typeface="Arial"/>
            </a:endParaRPr>
          </a:p>
          <a:p>
            <a:pPr marL="457200" lvl="0" indent="-342900" algn="l" rtl="0">
              <a:spcBef>
                <a:spcPts val="0"/>
              </a:spcBef>
              <a:spcAft>
                <a:spcPts val="0"/>
              </a:spcAft>
              <a:buClr>
                <a:srgbClr val="212121"/>
              </a:buClr>
              <a:buSzPts val="1800"/>
              <a:buFont typeface="Arial"/>
              <a:buChar char="●"/>
            </a:pPr>
            <a:r>
              <a:rPr lang="en-GB" sz="1800">
                <a:solidFill>
                  <a:srgbClr val="212121"/>
                </a:solidFill>
                <a:highlight>
                  <a:srgbClr val="FFFFFF"/>
                </a:highlight>
                <a:latin typeface="Arial"/>
                <a:ea typeface="Arial"/>
                <a:cs typeface="Arial"/>
                <a:sym typeface="Arial"/>
              </a:rPr>
              <a:t>There are around 41 columns with missing values more than 50%.</a:t>
            </a:r>
            <a:endParaRPr sz="1800">
              <a:solidFill>
                <a:srgbClr val="212121"/>
              </a:solidFill>
              <a:highlight>
                <a:srgbClr val="FFFFFF"/>
              </a:highlight>
              <a:latin typeface="Arial"/>
              <a:ea typeface="Arial"/>
              <a:cs typeface="Arial"/>
              <a:sym typeface="Arial"/>
            </a:endParaRPr>
          </a:p>
          <a:p>
            <a:pPr marL="457200" lvl="0" indent="-342900" algn="l" rtl="0">
              <a:spcBef>
                <a:spcPts val="0"/>
              </a:spcBef>
              <a:spcAft>
                <a:spcPts val="0"/>
              </a:spcAft>
              <a:buClr>
                <a:srgbClr val="212121"/>
              </a:buClr>
              <a:buSzPts val="1800"/>
              <a:buFont typeface="Arial"/>
              <a:buChar char="●"/>
            </a:pPr>
            <a:r>
              <a:rPr lang="en-GB" sz="1800">
                <a:solidFill>
                  <a:srgbClr val="212121"/>
                </a:solidFill>
                <a:highlight>
                  <a:srgbClr val="FFFFFF"/>
                </a:highlight>
                <a:latin typeface="Arial"/>
                <a:ea typeface="Arial"/>
                <a:cs typeface="Arial"/>
                <a:sym typeface="Arial"/>
              </a:rPr>
              <a:t>Deleting or removing these 41 columns will drop down the dataframe to shape: (307511, 81).</a:t>
            </a:r>
            <a:endParaRPr sz="1400">
              <a:solidFill>
                <a:srgbClr val="212121"/>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722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Imputation of data</a:t>
            </a:r>
            <a:endParaRPr/>
          </a:p>
        </p:txBody>
      </p:sp>
      <p:sp>
        <p:nvSpPr>
          <p:cNvPr id="105" name="Google Shape;105;p16"/>
          <p:cNvSpPr txBox="1">
            <a:spLocks noGrp="1"/>
          </p:cNvSpPr>
          <p:nvPr>
            <p:ph type="body" idx="1"/>
          </p:nvPr>
        </p:nvSpPr>
        <p:spPr>
          <a:xfrm>
            <a:off x="729450" y="1483475"/>
            <a:ext cx="7688700" cy="348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Arial"/>
                <a:ea typeface="Arial"/>
                <a:cs typeface="Arial"/>
                <a:sym typeface="Arial"/>
              </a:rPr>
              <a:t>There are only few columns which have missing values lesser than 13%. Here are few approaches to impute data for few columns-</a:t>
            </a:r>
            <a:endParaRPr>
              <a:latin typeface="Arial"/>
              <a:ea typeface="Arial"/>
              <a:cs typeface="Arial"/>
              <a:sym typeface="Arial"/>
            </a:endParaRPr>
          </a:p>
          <a:p>
            <a:pPr marL="457200" lvl="0" indent="-311150" algn="l" rtl="0">
              <a:spcBef>
                <a:spcPts val="1600"/>
              </a:spcBef>
              <a:spcAft>
                <a:spcPts val="0"/>
              </a:spcAft>
              <a:buSzPts val="1300"/>
              <a:buAutoNum type="arabicPeriod"/>
            </a:pPr>
            <a:r>
              <a:rPr lang="en-GB" sz="1200" b="1">
                <a:solidFill>
                  <a:srgbClr val="212121"/>
                </a:solidFill>
                <a:highlight>
                  <a:srgbClr val="FFFFFF"/>
                </a:highlight>
                <a:latin typeface="Arial"/>
                <a:ea typeface="Arial"/>
                <a:cs typeface="Arial"/>
                <a:sym typeface="Arial"/>
              </a:rPr>
              <a:t>'DAYS_LAST_PHONE_CHANGE'</a:t>
            </a:r>
            <a:r>
              <a:rPr lang="en-GB" sz="1200">
                <a:solidFill>
                  <a:srgbClr val="212121"/>
                </a:solidFill>
                <a:highlight>
                  <a:srgbClr val="FFFFFF"/>
                </a:highlight>
                <a:latin typeface="Arial"/>
                <a:ea typeface="Arial"/>
                <a:cs typeface="Arial"/>
                <a:sym typeface="Arial"/>
              </a:rPr>
              <a:t>: There's just 1 missing value. We wont impute this record and simply ignore it.</a:t>
            </a:r>
            <a:endParaRPr sz="1200">
              <a:solidFill>
                <a:srgbClr val="212121"/>
              </a:solidFill>
              <a:highlight>
                <a:srgbClr val="FFFFFF"/>
              </a:highlight>
              <a:latin typeface="Arial"/>
              <a:ea typeface="Arial"/>
              <a:cs typeface="Arial"/>
              <a:sym typeface="Arial"/>
            </a:endParaRPr>
          </a:p>
          <a:p>
            <a:pPr marL="457200" lvl="0" indent="-304800" algn="l" rtl="0">
              <a:spcBef>
                <a:spcPts val="0"/>
              </a:spcBef>
              <a:spcAft>
                <a:spcPts val="0"/>
              </a:spcAft>
              <a:buClr>
                <a:srgbClr val="212121"/>
              </a:buClr>
              <a:buSzPts val="1200"/>
              <a:buFont typeface="Roboto"/>
              <a:buAutoNum type="arabicPeriod"/>
            </a:pPr>
            <a:r>
              <a:rPr lang="en-GB" sz="1200" b="1">
                <a:solidFill>
                  <a:srgbClr val="212121"/>
                </a:solidFill>
                <a:highlight>
                  <a:srgbClr val="FFFFFF"/>
                </a:highlight>
                <a:latin typeface="Arial"/>
                <a:ea typeface="Arial"/>
                <a:cs typeface="Arial"/>
                <a:sym typeface="Arial"/>
              </a:rPr>
              <a:t>'CNT_FAM_MEMBERS'</a:t>
            </a:r>
            <a:r>
              <a:rPr lang="en-GB" sz="1200">
                <a:solidFill>
                  <a:srgbClr val="212121"/>
                </a:solidFill>
                <a:highlight>
                  <a:srgbClr val="FFFFFF"/>
                </a:highlight>
                <a:latin typeface="Arial"/>
                <a:ea typeface="Arial"/>
                <a:cs typeface="Arial"/>
                <a:sym typeface="Arial"/>
              </a:rPr>
              <a:t>: There are two missing values in this column. By finding the mean and median using describe(), we get values 2.152665 and 2 respectively. Since Family members cant be in decimals we shall choose median to impute these records.</a:t>
            </a:r>
            <a:endParaRPr sz="1200">
              <a:solidFill>
                <a:srgbClr val="212121"/>
              </a:solidFill>
              <a:highlight>
                <a:srgbClr val="FFFFFF"/>
              </a:highlight>
              <a:latin typeface="Arial"/>
              <a:ea typeface="Arial"/>
              <a:cs typeface="Arial"/>
              <a:sym typeface="Arial"/>
            </a:endParaRPr>
          </a:p>
          <a:p>
            <a:pPr marL="457200" lvl="0" indent="-304800" algn="l" rtl="0">
              <a:spcBef>
                <a:spcPts val="0"/>
              </a:spcBef>
              <a:spcAft>
                <a:spcPts val="0"/>
              </a:spcAft>
              <a:buClr>
                <a:srgbClr val="212121"/>
              </a:buClr>
              <a:buSzPts val="1200"/>
              <a:buFont typeface="Roboto"/>
              <a:buAutoNum type="arabicPeriod"/>
            </a:pPr>
            <a:r>
              <a:rPr lang="en-GB" sz="1200" b="1">
                <a:solidFill>
                  <a:srgbClr val="212121"/>
                </a:solidFill>
                <a:highlight>
                  <a:srgbClr val="FFFFFF"/>
                </a:highlight>
                <a:latin typeface="Arial"/>
                <a:ea typeface="Arial"/>
                <a:cs typeface="Arial"/>
                <a:sym typeface="Arial"/>
              </a:rPr>
              <a:t>'AMT_ANNUITY'</a:t>
            </a:r>
            <a:r>
              <a:rPr lang="en-GB" sz="1200">
                <a:solidFill>
                  <a:srgbClr val="212121"/>
                </a:solidFill>
                <a:highlight>
                  <a:srgbClr val="FFFFFF"/>
                </a:highlight>
                <a:latin typeface="Arial"/>
                <a:ea typeface="Arial"/>
                <a:cs typeface="Arial"/>
                <a:sym typeface="Arial"/>
              </a:rPr>
              <a:t>: There are only 12 missing values in this column. We shall impute this using the median() value since the mean() method of imputation is susceptible to outliers.</a:t>
            </a:r>
            <a:endParaRPr sz="1200">
              <a:solidFill>
                <a:srgbClr val="212121"/>
              </a:solidFill>
              <a:highlight>
                <a:srgbClr val="FFFFFF"/>
              </a:highlight>
              <a:latin typeface="Arial"/>
              <a:ea typeface="Arial"/>
              <a:cs typeface="Arial"/>
              <a:sym typeface="Arial"/>
            </a:endParaRPr>
          </a:p>
          <a:p>
            <a:pPr marL="457200" lvl="0" indent="-304800" algn="l" rtl="0">
              <a:spcBef>
                <a:spcPts val="0"/>
              </a:spcBef>
              <a:spcAft>
                <a:spcPts val="0"/>
              </a:spcAft>
              <a:buClr>
                <a:srgbClr val="212121"/>
              </a:buClr>
              <a:buSzPts val="1200"/>
              <a:buFont typeface="Roboto"/>
              <a:buAutoNum type="arabicPeriod"/>
            </a:pPr>
            <a:r>
              <a:rPr lang="en-GB" sz="1200" b="1">
                <a:solidFill>
                  <a:srgbClr val="212121"/>
                </a:solidFill>
                <a:highlight>
                  <a:srgbClr val="FFFFFF"/>
                </a:highlight>
                <a:latin typeface="Arial"/>
                <a:ea typeface="Arial"/>
                <a:cs typeface="Arial"/>
                <a:sym typeface="Arial"/>
              </a:rPr>
              <a:t>'AMT_GOODS_PRICE'</a:t>
            </a:r>
            <a:r>
              <a:rPr lang="en-GB" sz="1200">
                <a:solidFill>
                  <a:srgbClr val="212121"/>
                </a:solidFill>
                <a:highlight>
                  <a:srgbClr val="FFFFFF"/>
                </a:highlight>
                <a:latin typeface="Arial"/>
                <a:ea typeface="Arial"/>
                <a:cs typeface="Arial"/>
                <a:sym typeface="Arial"/>
              </a:rPr>
              <a:t>: There're 278 missing values. We shall chose to impute this using the median value since the mean() method of imputation is susceptible to outliers.</a:t>
            </a:r>
            <a:endParaRPr sz="1200">
              <a:solidFill>
                <a:srgbClr val="212121"/>
              </a:solidFill>
              <a:highlight>
                <a:srgbClr val="FFFFFF"/>
              </a:highlight>
              <a:latin typeface="Arial"/>
              <a:ea typeface="Arial"/>
              <a:cs typeface="Arial"/>
              <a:sym typeface="Arial"/>
            </a:endParaRPr>
          </a:p>
          <a:p>
            <a:pPr marL="457200" lvl="0" indent="-304800" algn="l" rtl="0">
              <a:spcBef>
                <a:spcPts val="0"/>
              </a:spcBef>
              <a:spcAft>
                <a:spcPts val="0"/>
              </a:spcAft>
              <a:buClr>
                <a:srgbClr val="212121"/>
              </a:buClr>
              <a:buSzPts val="1200"/>
              <a:buFont typeface="Roboto"/>
              <a:buAutoNum type="arabicPeriod"/>
            </a:pPr>
            <a:r>
              <a:rPr lang="en-GB" sz="1200" b="1">
                <a:solidFill>
                  <a:srgbClr val="212121"/>
                </a:solidFill>
                <a:highlight>
                  <a:srgbClr val="FFFFFF"/>
                </a:highlight>
                <a:latin typeface="Arial"/>
                <a:ea typeface="Arial"/>
                <a:cs typeface="Arial"/>
                <a:sym typeface="Arial"/>
              </a:rPr>
              <a:t>'NAME_TYPE_SUITE':</a:t>
            </a:r>
            <a:r>
              <a:rPr lang="en-GB" sz="1200">
                <a:solidFill>
                  <a:srgbClr val="212121"/>
                </a:solidFill>
                <a:highlight>
                  <a:srgbClr val="FFFFFF"/>
                </a:highlight>
                <a:latin typeface="Arial"/>
                <a:ea typeface="Arial"/>
                <a:cs typeface="Arial"/>
                <a:sym typeface="Arial"/>
              </a:rPr>
              <a:t> There're 1292 missing values. Since this is a Categorical column, we can use 'Unaccompanied' as this class has more number of occurrences.</a:t>
            </a:r>
            <a:endParaRPr sz="1200">
              <a:solidFill>
                <a:srgbClr val="212121"/>
              </a:solidFill>
              <a:highlight>
                <a:srgbClr val="FFFFFF"/>
              </a:highlight>
              <a:latin typeface="Arial"/>
              <a:ea typeface="Arial"/>
              <a:cs typeface="Arial"/>
              <a:sym typeface="Arial"/>
            </a:endParaRPr>
          </a:p>
          <a:p>
            <a:pPr marL="457200" lvl="0" indent="0" algn="l" rtl="0">
              <a:spcBef>
                <a:spcPts val="1200"/>
              </a:spcBef>
              <a:spcAft>
                <a:spcPts val="0"/>
              </a:spcAft>
              <a:buNone/>
            </a:pPr>
            <a:endParaRPr sz="1200">
              <a:solidFill>
                <a:srgbClr val="212121"/>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7714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Changing the datatype and the way data is populated for few columns-</a:t>
            </a:r>
            <a:endParaRPr/>
          </a:p>
        </p:txBody>
      </p:sp>
      <p:sp>
        <p:nvSpPr>
          <p:cNvPr id="111" name="Google Shape;111;p17"/>
          <p:cNvSpPr txBox="1">
            <a:spLocks noGrp="1"/>
          </p:cNvSpPr>
          <p:nvPr>
            <p:ph type="body" idx="1"/>
          </p:nvPr>
        </p:nvSpPr>
        <p:spPr>
          <a:xfrm>
            <a:off x="729450" y="1398350"/>
            <a:ext cx="7688700" cy="35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457200" lvl="0" indent="-330200" algn="l" rtl="0">
              <a:lnSpc>
                <a:spcPct val="135714"/>
              </a:lnSpc>
              <a:spcBef>
                <a:spcPts val="1600"/>
              </a:spcBef>
              <a:spcAft>
                <a:spcPts val="0"/>
              </a:spcAft>
              <a:buSzPts val="1600"/>
              <a:buChar char="●"/>
            </a:pPr>
            <a:r>
              <a:rPr lang="en-GB" sz="1600" b="1">
                <a:solidFill>
                  <a:srgbClr val="000000"/>
                </a:solidFill>
                <a:highlight>
                  <a:srgbClr val="FFFFFE"/>
                </a:highlight>
                <a:latin typeface="Arial"/>
                <a:ea typeface="Arial"/>
                <a:cs typeface="Arial"/>
                <a:sym typeface="Arial"/>
              </a:rPr>
              <a:t>TARGET </a:t>
            </a:r>
            <a:r>
              <a:rPr lang="en-GB" sz="1600">
                <a:solidFill>
                  <a:srgbClr val="000000"/>
                </a:solidFill>
                <a:highlight>
                  <a:srgbClr val="FFFFFE"/>
                </a:highlight>
                <a:latin typeface="Arial"/>
                <a:ea typeface="Arial"/>
                <a:cs typeface="Arial"/>
                <a:sym typeface="Arial"/>
              </a:rPr>
              <a:t>is wrongly interpreted as int column. This column is representing 'clients with payment difficulties' and 'all other cases' and thus these columns cannot be int.</a:t>
            </a:r>
            <a:endParaRPr sz="1600">
              <a:solidFill>
                <a:srgbClr val="000000"/>
              </a:solidFill>
              <a:highlight>
                <a:srgbClr val="FFFFFE"/>
              </a:highlight>
              <a:latin typeface="Arial"/>
              <a:ea typeface="Arial"/>
              <a:cs typeface="Arial"/>
              <a:sym typeface="Arial"/>
            </a:endParaRPr>
          </a:p>
          <a:p>
            <a:pPr marL="457200" lvl="0" indent="0" algn="l" rtl="0">
              <a:lnSpc>
                <a:spcPct val="135714"/>
              </a:lnSpc>
              <a:spcBef>
                <a:spcPts val="0"/>
              </a:spcBef>
              <a:spcAft>
                <a:spcPts val="0"/>
              </a:spcAft>
              <a:buNone/>
            </a:pPr>
            <a:endParaRPr sz="1600">
              <a:solidFill>
                <a:srgbClr val="000000"/>
              </a:solidFill>
              <a:highlight>
                <a:srgbClr val="FFFFFE"/>
              </a:highlight>
              <a:latin typeface="Arial"/>
              <a:ea typeface="Arial"/>
              <a:cs typeface="Arial"/>
              <a:sym typeface="Arial"/>
            </a:endParaRPr>
          </a:p>
          <a:p>
            <a:pPr marL="457200" lvl="0" indent="-330200" algn="l" rtl="0">
              <a:lnSpc>
                <a:spcPct val="135714"/>
              </a:lnSpc>
              <a:spcBef>
                <a:spcPts val="0"/>
              </a:spcBef>
              <a:spcAft>
                <a:spcPts val="0"/>
              </a:spcAft>
              <a:buSzPts val="1600"/>
              <a:buChar char="●"/>
            </a:pPr>
            <a:r>
              <a:rPr lang="en-GB" sz="1600" b="1">
                <a:solidFill>
                  <a:srgbClr val="000000"/>
                </a:solidFill>
                <a:highlight>
                  <a:srgbClr val="FFFFFE"/>
                </a:highlight>
                <a:latin typeface="Arial"/>
                <a:ea typeface="Arial"/>
                <a:cs typeface="Arial"/>
                <a:sym typeface="Arial"/>
              </a:rPr>
              <a:t>WORK_EXP </a:t>
            </a:r>
            <a:r>
              <a:rPr lang="en-GB" sz="1600">
                <a:solidFill>
                  <a:srgbClr val="000000"/>
                </a:solidFill>
                <a:highlight>
                  <a:srgbClr val="FFFFFE"/>
                </a:highlight>
                <a:latin typeface="Arial"/>
                <a:ea typeface="Arial"/>
                <a:cs typeface="Arial"/>
                <a:sym typeface="Arial"/>
              </a:rPr>
              <a:t>and </a:t>
            </a:r>
            <a:r>
              <a:rPr lang="en-GB" sz="1600" b="1">
                <a:solidFill>
                  <a:srgbClr val="000000"/>
                </a:solidFill>
                <a:highlight>
                  <a:srgbClr val="FFFFFE"/>
                </a:highlight>
                <a:latin typeface="Arial"/>
                <a:ea typeface="Arial"/>
                <a:cs typeface="Arial"/>
                <a:sym typeface="Arial"/>
              </a:rPr>
              <a:t>DAYS_BIRTH </a:t>
            </a:r>
            <a:r>
              <a:rPr lang="en-GB" sz="1600">
                <a:solidFill>
                  <a:srgbClr val="000000"/>
                </a:solidFill>
                <a:highlight>
                  <a:srgbClr val="FFFFFE"/>
                </a:highlight>
                <a:latin typeface="Arial"/>
                <a:ea typeface="Arial"/>
                <a:cs typeface="Arial"/>
                <a:sym typeface="Arial"/>
              </a:rPr>
              <a:t>are both in negative numbers. Changing them into more meaningful data i.e. in Years</a:t>
            </a:r>
            <a:endParaRPr sz="1600">
              <a:solidFill>
                <a:srgbClr val="A31515"/>
              </a:solidFill>
              <a:highlight>
                <a:srgbClr val="FFFFFE"/>
              </a:highlight>
              <a:latin typeface="Arial"/>
              <a:ea typeface="Arial"/>
              <a:cs typeface="Arial"/>
              <a:sym typeface="Arial"/>
            </a:endParaRPr>
          </a:p>
          <a:p>
            <a:pPr marL="457200" lvl="0" indent="0" algn="l" rtl="0">
              <a:lnSpc>
                <a:spcPct val="135714"/>
              </a:lnSpc>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70125" y="1634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Imbalance percentage</a:t>
            </a:r>
            <a:endParaRPr/>
          </a:p>
        </p:txBody>
      </p:sp>
      <p:sp>
        <p:nvSpPr>
          <p:cNvPr id="117" name="Google Shape;117;p18"/>
          <p:cNvSpPr txBox="1">
            <a:spLocks noGrp="1"/>
          </p:cNvSpPr>
          <p:nvPr>
            <p:ph type="body" idx="1"/>
          </p:nvPr>
        </p:nvSpPr>
        <p:spPr>
          <a:xfrm>
            <a:off x="729450" y="4109925"/>
            <a:ext cx="7688700" cy="5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 seen there’s a great imbalance between the data with Imbalance ratio = 11.38</a:t>
            </a:r>
            <a:endParaRPr/>
          </a:p>
          <a:p>
            <a:pPr marL="0" lvl="0" indent="0" algn="l" rtl="0">
              <a:spcBef>
                <a:spcPts val="1600"/>
              </a:spcBef>
              <a:spcAft>
                <a:spcPts val="1600"/>
              </a:spcAft>
              <a:buNone/>
            </a:pPr>
            <a:endParaRPr/>
          </a:p>
        </p:txBody>
      </p:sp>
      <p:pic>
        <p:nvPicPr>
          <p:cNvPr id="118" name="Google Shape;118;p18"/>
          <p:cNvPicPr preferRelativeResize="0"/>
          <p:nvPr/>
        </p:nvPicPr>
        <p:blipFill>
          <a:blip r:embed="rId3">
            <a:alphaModFix/>
          </a:blip>
          <a:stretch>
            <a:fillRect/>
          </a:stretch>
        </p:blipFill>
        <p:spPr>
          <a:xfrm>
            <a:off x="2171700" y="936275"/>
            <a:ext cx="3822975" cy="308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279550" y="503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Divinding the dataframe into two</a:t>
            </a: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Arial"/>
                <a:ea typeface="Arial"/>
                <a:cs typeface="Arial"/>
                <a:sym typeface="Arial"/>
              </a:rPr>
              <a:t>After dividing the shape of the dataframe into two, the shape for them changes to-</a:t>
            </a:r>
            <a:endParaRPr sz="2000">
              <a:latin typeface="Arial"/>
              <a:ea typeface="Arial"/>
              <a:cs typeface="Arial"/>
              <a:sym typeface="Arial"/>
            </a:endParaRPr>
          </a:p>
          <a:p>
            <a:pPr marL="0" lvl="0" indent="0" algn="l" rtl="0">
              <a:spcBef>
                <a:spcPts val="1600"/>
              </a:spcBef>
              <a:spcAft>
                <a:spcPts val="0"/>
              </a:spcAft>
              <a:buNone/>
            </a:pPr>
            <a:r>
              <a:rPr lang="en-GB" sz="2000">
                <a:solidFill>
                  <a:srgbClr val="212121"/>
                </a:solidFill>
                <a:highlight>
                  <a:srgbClr val="FFFFFF"/>
                </a:highlight>
                <a:latin typeface="Arial"/>
                <a:ea typeface="Arial"/>
                <a:cs typeface="Arial"/>
                <a:sym typeface="Arial"/>
              </a:rPr>
              <a:t>Shape of Target0:  (230302, 85)</a:t>
            </a:r>
            <a:endParaRPr sz="2000">
              <a:solidFill>
                <a:srgbClr val="212121"/>
              </a:solidFill>
              <a:highlight>
                <a:srgbClr val="FFFFFF"/>
              </a:highlight>
              <a:latin typeface="Arial"/>
              <a:ea typeface="Arial"/>
              <a:cs typeface="Arial"/>
              <a:sym typeface="Arial"/>
            </a:endParaRPr>
          </a:p>
          <a:p>
            <a:pPr marL="0" lvl="0" indent="0" algn="l" rtl="0">
              <a:spcBef>
                <a:spcPts val="1600"/>
              </a:spcBef>
              <a:spcAft>
                <a:spcPts val="1600"/>
              </a:spcAft>
              <a:buNone/>
            </a:pPr>
            <a:r>
              <a:rPr lang="en-GB" sz="2000">
                <a:solidFill>
                  <a:srgbClr val="212121"/>
                </a:solidFill>
                <a:highlight>
                  <a:srgbClr val="FFFFFF"/>
                </a:highlight>
                <a:latin typeface="Arial"/>
                <a:ea typeface="Arial"/>
                <a:cs typeface="Arial"/>
                <a:sym typeface="Arial"/>
              </a:rPr>
              <a:t>Shape of Target1:  (21835, 85)</a:t>
            </a:r>
            <a:endParaRPr sz="2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84975" y="662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Univariate analysis of Categorical Variables for TARGETO :INCOME_CATEGORY</a:t>
            </a:r>
            <a:endParaRPr/>
          </a:p>
        </p:txBody>
      </p:sp>
      <p:sp>
        <p:nvSpPr>
          <p:cNvPr id="130" name="Google Shape;130;p20"/>
          <p:cNvSpPr txBox="1">
            <a:spLocks noGrp="1"/>
          </p:cNvSpPr>
          <p:nvPr>
            <p:ph type="body" idx="1"/>
          </p:nvPr>
        </p:nvSpPr>
        <p:spPr>
          <a:xfrm>
            <a:off x="145800" y="717000"/>
            <a:ext cx="8815800" cy="4268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2400" u="sng">
              <a:solidFill>
                <a:srgbClr val="000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400">
              <a:solidFill>
                <a:srgbClr val="0000FF"/>
              </a:solidFill>
              <a:highlight>
                <a:srgbClr val="FFFFFE"/>
              </a:highlight>
              <a:latin typeface="Courier New"/>
              <a:ea typeface="Courier New"/>
              <a:cs typeface="Courier New"/>
              <a:sym typeface="Courier New"/>
            </a:endParaRPr>
          </a:p>
          <a:p>
            <a:pPr marL="0" lvl="0" indent="0" algn="l" rtl="0">
              <a:spcBef>
                <a:spcPts val="0"/>
              </a:spcBef>
              <a:spcAft>
                <a:spcPts val="1600"/>
              </a:spcAft>
              <a:buNone/>
            </a:pPr>
            <a:endParaRPr/>
          </a:p>
        </p:txBody>
      </p:sp>
      <p:pic>
        <p:nvPicPr>
          <p:cNvPr id="131" name="Google Shape;131;p20"/>
          <p:cNvPicPr preferRelativeResize="0"/>
          <p:nvPr/>
        </p:nvPicPr>
        <p:blipFill>
          <a:blip r:embed="rId3">
            <a:alphaModFix/>
          </a:blip>
          <a:stretch>
            <a:fillRect/>
          </a:stretch>
        </p:blipFill>
        <p:spPr>
          <a:xfrm>
            <a:off x="2227425" y="1252425"/>
            <a:ext cx="4324350" cy="365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644325" y="795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Understanding from the plot-</a:t>
            </a:r>
            <a:endParaRPr/>
          </a:p>
        </p:txBody>
      </p:sp>
      <p:sp>
        <p:nvSpPr>
          <p:cNvPr id="137" name="Google Shape;137;p21"/>
          <p:cNvSpPr txBox="1">
            <a:spLocks noGrp="1"/>
          </p:cNvSpPr>
          <p:nvPr>
            <p:ph type="body" idx="1"/>
          </p:nvPr>
        </p:nvSpPr>
        <p:spPr>
          <a:xfrm>
            <a:off x="729450" y="1629375"/>
            <a:ext cx="7688700" cy="3161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2000">
                <a:solidFill>
                  <a:srgbClr val="000000"/>
                </a:solidFill>
                <a:highlight>
                  <a:srgbClr val="FFFFFE"/>
                </a:highlight>
                <a:latin typeface="Arial"/>
                <a:ea typeface="Arial"/>
                <a:cs typeface="Arial"/>
                <a:sym typeface="Arial"/>
              </a:rPr>
              <a:t>Applicants with High Income outnumber the applicants with Avg. Income. This could be because High Income applicants decide to avail loan for various luxurious things as they can afford to repay the loan unlike Avg. Incomed applicants.</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1005</Words>
  <PresentationFormat>On-screen Show (16:9)</PresentationFormat>
  <Paragraphs>58</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Raleway</vt:lpstr>
      <vt:lpstr>Lato</vt:lpstr>
      <vt:lpstr>Merriweather</vt:lpstr>
      <vt:lpstr>Roboto</vt:lpstr>
      <vt:lpstr>Courier New</vt:lpstr>
      <vt:lpstr>Streamline</vt:lpstr>
      <vt:lpstr>Credit</vt:lpstr>
      <vt:lpstr>Business Objectives</vt:lpstr>
      <vt:lpstr>Reading application_data.csv</vt:lpstr>
      <vt:lpstr>Imputation of data</vt:lpstr>
      <vt:lpstr>Changing the datatype and the way data is populated for few columns-</vt:lpstr>
      <vt:lpstr>Imbalance percentage</vt:lpstr>
      <vt:lpstr>Divinding the dataframe into two</vt:lpstr>
      <vt:lpstr>Univariate analysis of Categorical Variables for TARGETO :INCOME_CATEGORY</vt:lpstr>
      <vt:lpstr>Understanding from the plot-</vt:lpstr>
      <vt:lpstr>Univariate analysis of Categorical Variables for TARGETO Gender</vt:lpstr>
      <vt:lpstr>Understanding from the plot-</vt:lpstr>
      <vt:lpstr>Univariate Analysis of Categorical Variables for TARGETO Name_Education_Type</vt:lpstr>
      <vt:lpstr>Understanding from the plot-</vt:lpstr>
      <vt:lpstr>Analysing Occupation_Type to check loan defaults</vt:lpstr>
      <vt:lpstr>Understanding-</vt:lpstr>
      <vt:lpstr>Univariate Analysis on merged data</vt:lpstr>
      <vt:lpstr>Understanding-</vt:lpstr>
      <vt:lpstr>Bivariate Analysis on merged data : AMT_APPLICATION vs AMT_GOODS_PRICE</vt:lpstr>
      <vt:lpstr>Understanding-</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‘Credit’</dc:title>
  <cp:lastModifiedBy>SK</cp:lastModifiedBy>
  <cp:revision>4</cp:revision>
  <dcterms:modified xsi:type="dcterms:W3CDTF">2020-05-06T07:30:56Z</dcterms:modified>
</cp:coreProperties>
</file>