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8" r:id="rId3"/>
    <p:sldId id="260"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Lst>
  <p:sldSz cx="9144000" cy="5143500" type="screen16x9"/>
  <p:notesSz cx="6858000" cy="9144000"/>
  <p:embeddedFontLst>
    <p:embeddedFont>
      <p:font typeface="Aharoni" panose="02010803020104030203" pitchFamily="2" charset="-79"/>
      <p:bold r:id="rId28"/>
    </p:embeddedFont>
    <p:embeddedFont>
      <p:font typeface="Montserrat" panose="000005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000" b="1" dirty="0">
                <a:solidFill>
                  <a:srgbClr val="CC0000"/>
                </a:solidFill>
                <a:latin typeface="Montserrat"/>
                <a:ea typeface="Montserrat"/>
                <a:cs typeface="Montserrat"/>
                <a:sym typeface="Montserrat"/>
              </a:rPr>
              <a:t>Capstone Project</a:t>
            </a:r>
            <a:endParaRPr sz="40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200" b="1" dirty="0">
                <a:solidFill>
                  <a:schemeClr val="lt1"/>
                </a:solidFill>
                <a:latin typeface="Montserrat"/>
                <a:ea typeface="Montserrat"/>
                <a:cs typeface="Montserrat"/>
                <a:sym typeface="Montserrat"/>
              </a:rPr>
              <a:t>Online Retail Customer Segmentation</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US" sz="1200" b="1" dirty="0">
                <a:solidFill>
                  <a:schemeClr val="lt1"/>
                </a:solidFill>
                <a:latin typeface="Montserrat"/>
                <a:ea typeface="Montserrat"/>
                <a:cs typeface="Montserrat"/>
                <a:sym typeface="Montserrat"/>
              </a:rPr>
              <a:t>TEAM DETAILS:</a:t>
            </a:r>
            <a:br>
              <a:rPr lang="en-US" sz="1200" b="1" dirty="0">
                <a:solidFill>
                  <a:schemeClr val="lt1"/>
                </a:solidFill>
                <a:latin typeface="Montserrat"/>
                <a:ea typeface="Montserrat"/>
                <a:cs typeface="Montserrat"/>
                <a:sym typeface="Montserrat"/>
              </a:rPr>
            </a:br>
            <a:r>
              <a:rPr lang="en-US" sz="1200" b="1" dirty="0">
                <a:solidFill>
                  <a:schemeClr val="lt1"/>
                </a:solidFill>
                <a:latin typeface="Montserrat"/>
                <a:ea typeface="Montserrat"/>
                <a:cs typeface="Montserrat"/>
                <a:sym typeface="Montserrat"/>
              </a:rPr>
              <a:t>SHRUNGA M</a:t>
            </a:r>
            <a:br>
              <a:rPr lang="en-US" sz="1200" b="1" dirty="0">
                <a:solidFill>
                  <a:schemeClr val="lt1"/>
                </a:solidFill>
                <a:latin typeface="Montserrat"/>
                <a:ea typeface="Montserrat"/>
                <a:cs typeface="Montserrat"/>
                <a:sym typeface="Montserrat"/>
              </a:rPr>
            </a:br>
            <a:r>
              <a:rPr lang="en-US" sz="1200" b="1" dirty="0">
                <a:solidFill>
                  <a:schemeClr val="lt1"/>
                </a:solidFill>
                <a:latin typeface="Montserrat"/>
                <a:ea typeface="Montserrat"/>
                <a:cs typeface="Montserrat"/>
                <a:sym typeface="Montserrat"/>
              </a:rPr>
              <a:t>SNEHA H V</a:t>
            </a:r>
            <a:endParaRPr lang="en-US"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US" sz="12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5" name="Picture 4" descr="A picture containing text, toy, vector graphics&#10;&#10;Description automatically generated">
            <a:extLst>
              <a:ext uri="{FF2B5EF4-FFF2-40B4-BE49-F238E27FC236}">
                <a16:creationId xmlns:a16="http://schemas.microsoft.com/office/drawing/2014/main" id="{CFF31C5C-49C0-49E1-A369-914729AC86ED}"/>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Exploratory Data Analysis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pic>
        <p:nvPicPr>
          <p:cNvPr id="6" name="Picture 5">
            <a:extLst>
              <a:ext uri="{FF2B5EF4-FFF2-40B4-BE49-F238E27FC236}">
                <a16:creationId xmlns:a16="http://schemas.microsoft.com/office/drawing/2014/main" id="{1F77C5E8-9207-471D-9D57-B227CB9094E2}"/>
              </a:ext>
            </a:extLst>
          </p:cNvPr>
          <p:cNvPicPr>
            <a:picLocks noChangeAspect="1"/>
          </p:cNvPicPr>
          <p:nvPr/>
        </p:nvPicPr>
        <p:blipFill>
          <a:blip r:embed="rId2"/>
          <a:stretch>
            <a:fillRect/>
          </a:stretch>
        </p:blipFill>
        <p:spPr>
          <a:xfrm>
            <a:off x="228054" y="1175585"/>
            <a:ext cx="8292546" cy="3396415"/>
          </a:xfrm>
          <a:prstGeom prst="rect">
            <a:avLst/>
          </a:prstGeom>
        </p:spPr>
      </p:pic>
      <p:sp>
        <p:nvSpPr>
          <p:cNvPr id="7" name="TextBox 6">
            <a:extLst>
              <a:ext uri="{FF2B5EF4-FFF2-40B4-BE49-F238E27FC236}">
                <a16:creationId xmlns:a16="http://schemas.microsoft.com/office/drawing/2014/main" id="{C2497E7D-D072-4A4B-8E1A-C6D23D4A9E2C}"/>
              </a:ext>
            </a:extLst>
          </p:cNvPr>
          <p:cNvSpPr txBox="1"/>
          <p:nvPr/>
        </p:nvSpPr>
        <p:spPr>
          <a:xfrm>
            <a:off x="845244" y="4633472"/>
            <a:ext cx="7461196" cy="307777"/>
          </a:xfrm>
          <a:prstGeom prst="rect">
            <a:avLst/>
          </a:prstGeom>
          <a:noFill/>
        </p:spPr>
        <p:txBody>
          <a:bodyPr wrap="square" rtlCol="0">
            <a:spAutoFit/>
          </a:bodyPr>
          <a:lstStyle/>
          <a:p>
            <a:pPr algn="ctr"/>
            <a:r>
              <a:rPr lang="en-US" sz="1200" dirty="0" err="1">
                <a:solidFill>
                  <a:srgbClr val="212121"/>
                </a:solidFill>
                <a:latin typeface="Aharoni" panose="02010803020104030203" pitchFamily="2" charset="-79"/>
                <a:cs typeface="Aharoni" panose="02010803020104030203" pitchFamily="2" charset="-79"/>
              </a:rPr>
              <a:t>C</a:t>
            </a:r>
            <a:r>
              <a:rPr lang="en-US" sz="1200" b="0" i="0" dirty="0" err="1">
                <a:solidFill>
                  <a:srgbClr val="212121"/>
                </a:solidFill>
                <a:effectLst/>
                <a:latin typeface="Aharoni" panose="02010803020104030203" pitchFamily="2" charset="-79"/>
                <a:cs typeface="Aharoni" panose="02010803020104030203" pitchFamily="2" charset="-79"/>
              </a:rPr>
              <a:t>ustomerID</a:t>
            </a:r>
            <a:r>
              <a:rPr lang="en-US" sz="1200" b="0" i="0" dirty="0">
                <a:solidFill>
                  <a:srgbClr val="212121"/>
                </a:solidFill>
                <a:effectLst/>
                <a:latin typeface="Aharoni" panose="02010803020104030203" pitchFamily="2" charset="-79"/>
                <a:cs typeface="Aharoni" panose="02010803020104030203" pitchFamily="2" charset="-79"/>
              </a:rPr>
              <a:t> - 17841 is a shopaholic, who shops/orders more</a:t>
            </a:r>
            <a:r>
              <a:rPr lang="en-US" b="0" i="0" dirty="0">
                <a:solidFill>
                  <a:srgbClr val="212121"/>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400097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Exploratory Data Analysis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pic>
        <p:nvPicPr>
          <p:cNvPr id="5" name="Picture 4">
            <a:extLst>
              <a:ext uri="{FF2B5EF4-FFF2-40B4-BE49-F238E27FC236}">
                <a16:creationId xmlns:a16="http://schemas.microsoft.com/office/drawing/2014/main" id="{5F828DAB-5AA9-4880-9C48-B6541C9B5587}"/>
              </a:ext>
            </a:extLst>
          </p:cNvPr>
          <p:cNvPicPr>
            <a:picLocks noChangeAspect="1"/>
          </p:cNvPicPr>
          <p:nvPr/>
        </p:nvPicPr>
        <p:blipFill>
          <a:blip r:embed="rId2"/>
          <a:stretch>
            <a:fillRect/>
          </a:stretch>
        </p:blipFill>
        <p:spPr>
          <a:xfrm>
            <a:off x="130627" y="1408672"/>
            <a:ext cx="5540190" cy="2754939"/>
          </a:xfrm>
          <a:prstGeom prst="rect">
            <a:avLst/>
          </a:prstGeom>
        </p:spPr>
      </p:pic>
      <p:pic>
        <p:nvPicPr>
          <p:cNvPr id="10" name="Picture 9">
            <a:extLst>
              <a:ext uri="{FF2B5EF4-FFF2-40B4-BE49-F238E27FC236}">
                <a16:creationId xmlns:a16="http://schemas.microsoft.com/office/drawing/2014/main" id="{8BAF2C50-7985-455B-A6E0-E261E28A380E}"/>
              </a:ext>
            </a:extLst>
          </p:cNvPr>
          <p:cNvPicPr>
            <a:picLocks noChangeAspect="1"/>
          </p:cNvPicPr>
          <p:nvPr/>
        </p:nvPicPr>
        <p:blipFill>
          <a:blip r:embed="rId3"/>
          <a:stretch>
            <a:fillRect/>
          </a:stretch>
        </p:blipFill>
        <p:spPr>
          <a:xfrm>
            <a:off x="5827392" y="1429015"/>
            <a:ext cx="3093773" cy="2560364"/>
          </a:xfrm>
          <a:prstGeom prst="rect">
            <a:avLst/>
          </a:prstGeom>
        </p:spPr>
      </p:pic>
      <p:sp>
        <p:nvSpPr>
          <p:cNvPr id="11" name="TextBox 10">
            <a:extLst>
              <a:ext uri="{FF2B5EF4-FFF2-40B4-BE49-F238E27FC236}">
                <a16:creationId xmlns:a16="http://schemas.microsoft.com/office/drawing/2014/main" id="{667EF2C9-BB69-44C5-92DF-C27AC25C10C0}"/>
              </a:ext>
            </a:extLst>
          </p:cNvPr>
          <p:cNvSpPr txBox="1"/>
          <p:nvPr/>
        </p:nvSpPr>
        <p:spPr>
          <a:xfrm>
            <a:off x="1412754" y="4317499"/>
            <a:ext cx="8270238" cy="307777"/>
          </a:xfrm>
          <a:prstGeom prst="rect">
            <a:avLst/>
          </a:prstGeom>
          <a:noFill/>
        </p:spPr>
        <p:txBody>
          <a:bodyPr wrap="square" rtlCol="0">
            <a:spAutoFit/>
          </a:bodyPr>
          <a:lstStyle/>
          <a:p>
            <a:r>
              <a:rPr lang="en-US" sz="1200" dirty="0">
                <a:latin typeface="Aharoni" panose="02010803020104030203" pitchFamily="2" charset="-79"/>
                <a:cs typeface="Aharoni" panose="02010803020104030203" pitchFamily="2" charset="-79"/>
              </a:rPr>
              <a:t>Shopping will happen mostly on weekdays and it will be more during afternoon</a:t>
            </a:r>
            <a:r>
              <a:rPr lang="en-US" dirty="0"/>
              <a:t>.</a:t>
            </a:r>
          </a:p>
        </p:txBody>
      </p:sp>
    </p:spTree>
    <p:extLst>
      <p:ext uri="{BB962C8B-B14F-4D97-AF65-F5344CB8AC3E}">
        <p14:creationId xmlns:p14="http://schemas.microsoft.com/office/powerpoint/2010/main" val="1483987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Exploratory Data Analysis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pic>
        <p:nvPicPr>
          <p:cNvPr id="6" name="Picture 5">
            <a:extLst>
              <a:ext uri="{FF2B5EF4-FFF2-40B4-BE49-F238E27FC236}">
                <a16:creationId xmlns:a16="http://schemas.microsoft.com/office/drawing/2014/main" id="{BA3B3B80-08BA-410B-A93C-1D5CC94A230E}"/>
              </a:ext>
            </a:extLst>
          </p:cNvPr>
          <p:cNvPicPr>
            <a:picLocks noChangeAspect="1"/>
          </p:cNvPicPr>
          <p:nvPr/>
        </p:nvPicPr>
        <p:blipFill>
          <a:blip r:embed="rId2"/>
          <a:stretch>
            <a:fillRect/>
          </a:stretch>
        </p:blipFill>
        <p:spPr>
          <a:xfrm>
            <a:off x="186519" y="1161610"/>
            <a:ext cx="8520600" cy="3209815"/>
          </a:xfrm>
          <a:prstGeom prst="rect">
            <a:avLst/>
          </a:prstGeom>
        </p:spPr>
      </p:pic>
      <p:sp>
        <p:nvSpPr>
          <p:cNvPr id="7" name="TextBox 6">
            <a:extLst>
              <a:ext uri="{FF2B5EF4-FFF2-40B4-BE49-F238E27FC236}">
                <a16:creationId xmlns:a16="http://schemas.microsoft.com/office/drawing/2014/main" id="{12D9505C-9369-4C4E-A8D5-B1BF73C63C66}"/>
              </a:ext>
            </a:extLst>
          </p:cNvPr>
          <p:cNvSpPr txBox="1"/>
          <p:nvPr/>
        </p:nvSpPr>
        <p:spPr>
          <a:xfrm>
            <a:off x="753035" y="4641156"/>
            <a:ext cx="7954084" cy="276999"/>
          </a:xfrm>
          <a:prstGeom prst="rect">
            <a:avLst/>
          </a:prstGeom>
          <a:noFill/>
        </p:spPr>
        <p:txBody>
          <a:bodyPr wrap="square" rtlCol="0">
            <a:spAutoFit/>
          </a:bodyPr>
          <a:lstStyle/>
          <a:p>
            <a:pPr algn="ctr"/>
            <a:r>
              <a:rPr lang="en-US" sz="1200" b="1" dirty="0">
                <a:latin typeface="Aharoni" panose="02010803020104030203" pitchFamily="2" charset="-79"/>
                <a:cs typeface="Aharoni" panose="02010803020104030203" pitchFamily="2" charset="-79"/>
              </a:rPr>
              <a:t>Shopping will be more during the festival season</a:t>
            </a:r>
            <a:r>
              <a:rPr lang="en-US" sz="1200" dirty="0"/>
              <a:t>.</a:t>
            </a:r>
          </a:p>
        </p:txBody>
      </p:sp>
    </p:spTree>
    <p:extLst>
      <p:ext uri="{BB962C8B-B14F-4D97-AF65-F5344CB8AC3E}">
        <p14:creationId xmlns:p14="http://schemas.microsoft.com/office/powerpoint/2010/main" val="378109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Exploratory Data Analysis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pic>
        <p:nvPicPr>
          <p:cNvPr id="5" name="Picture 4">
            <a:extLst>
              <a:ext uri="{FF2B5EF4-FFF2-40B4-BE49-F238E27FC236}">
                <a16:creationId xmlns:a16="http://schemas.microsoft.com/office/drawing/2014/main" id="{52C88354-0B21-4723-AC30-0D719F52906F}"/>
              </a:ext>
            </a:extLst>
          </p:cNvPr>
          <p:cNvPicPr>
            <a:picLocks noChangeAspect="1"/>
          </p:cNvPicPr>
          <p:nvPr/>
        </p:nvPicPr>
        <p:blipFill>
          <a:blip r:embed="rId2"/>
          <a:stretch>
            <a:fillRect/>
          </a:stretch>
        </p:blipFill>
        <p:spPr>
          <a:xfrm>
            <a:off x="929769" y="1414026"/>
            <a:ext cx="7026426" cy="2830829"/>
          </a:xfrm>
          <a:prstGeom prst="rect">
            <a:avLst/>
          </a:prstGeom>
        </p:spPr>
      </p:pic>
    </p:spTree>
    <p:extLst>
      <p:ext uri="{BB962C8B-B14F-4D97-AF65-F5344CB8AC3E}">
        <p14:creationId xmlns:p14="http://schemas.microsoft.com/office/powerpoint/2010/main" val="246863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Applying the Model</a:t>
            </a:r>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4" name="TextBox 3">
            <a:extLst>
              <a:ext uri="{FF2B5EF4-FFF2-40B4-BE49-F238E27FC236}">
                <a16:creationId xmlns:a16="http://schemas.microsoft.com/office/drawing/2014/main" id="{3BA142E1-FB07-4CD3-941E-4D9FBBE75D08}"/>
              </a:ext>
            </a:extLst>
          </p:cNvPr>
          <p:cNvSpPr txBox="1"/>
          <p:nvPr/>
        </p:nvSpPr>
        <p:spPr>
          <a:xfrm>
            <a:off x="311700" y="1198183"/>
            <a:ext cx="8520600" cy="769441"/>
          </a:xfrm>
          <a:prstGeom prst="rect">
            <a:avLst/>
          </a:prstGeom>
          <a:noFill/>
        </p:spPr>
        <p:txBody>
          <a:bodyPr wrap="square" rtlCol="0">
            <a:spAutoFit/>
          </a:bodyPr>
          <a:lstStyle/>
          <a:p>
            <a:r>
              <a:rPr lang="en-US" sz="1600" dirty="0">
                <a:solidFill>
                  <a:srgbClr val="C00000"/>
                </a:solidFill>
                <a:latin typeface="Aharoni" panose="02010803020104030203" pitchFamily="2" charset="-79"/>
                <a:cs typeface="Aharoni" panose="02010803020104030203" pitchFamily="2" charset="-79"/>
              </a:rPr>
              <a:t>RFM Model</a:t>
            </a: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p:txBody>
      </p:sp>
      <p:pic>
        <p:nvPicPr>
          <p:cNvPr id="7" name="Picture 6">
            <a:extLst>
              <a:ext uri="{FF2B5EF4-FFF2-40B4-BE49-F238E27FC236}">
                <a16:creationId xmlns:a16="http://schemas.microsoft.com/office/drawing/2014/main" id="{00AE9573-D65B-4424-ACD8-C65C276C0AC8}"/>
              </a:ext>
            </a:extLst>
          </p:cNvPr>
          <p:cNvPicPr>
            <a:picLocks noChangeAspect="1"/>
          </p:cNvPicPr>
          <p:nvPr/>
        </p:nvPicPr>
        <p:blipFill>
          <a:blip r:embed="rId2"/>
          <a:stretch>
            <a:fillRect/>
          </a:stretch>
        </p:blipFill>
        <p:spPr>
          <a:xfrm>
            <a:off x="65812" y="1967624"/>
            <a:ext cx="4759761" cy="2020286"/>
          </a:xfrm>
          <a:prstGeom prst="rect">
            <a:avLst/>
          </a:prstGeom>
        </p:spPr>
      </p:pic>
      <p:sp>
        <p:nvSpPr>
          <p:cNvPr id="13" name="TextBox 12">
            <a:extLst>
              <a:ext uri="{FF2B5EF4-FFF2-40B4-BE49-F238E27FC236}">
                <a16:creationId xmlns:a16="http://schemas.microsoft.com/office/drawing/2014/main" id="{DDB8C401-3C07-42A0-A921-0DF05D5E3552}"/>
              </a:ext>
            </a:extLst>
          </p:cNvPr>
          <p:cNvSpPr txBox="1"/>
          <p:nvPr/>
        </p:nvSpPr>
        <p:spPr>
          <a:xfrm>
            <a:off x="4913941" y="1198183"/>
            <a:ext cx="4230060" cy="3323987"/>
          </a:xfrm>
          <a:prstGeom prst="rect">
            <a:avLst/>
          </a:prstGeom>
          <a:noFill/>
        </p:spPr>
        <p:txBody>
          <a:bodyPr wrap="square">
            <a:spAutoFit/>
          </a:bodyPr>
          <a:lstStyle/>
          <a:p>
            <a:pPr algn="l"/>
            <a:r>
              <a:rPr lang="en-US" b="1" i="0" dirty="0">
                <a:solidFill>
                  <a:srgbClr val="212121"/>
                </a:solidFill>
                <a:effectLst/>
                <a:latin typeface="+mn-lt"/>
              </a:rPr>
              <a:t>Best Customers</a:t>
            </a:r>
            <a:r>
              <a:rPr lang="en-US" b="0" i="0" dirty="0">
                <a:solidFill>
                  <a:srgbClr val="212121"/>
                </a:solidFill>
                <a:effectLst/>
                <a:latin typeface="+mn-lt"/>
              </a:rPr>
              <a:t>– This group consists of those customers who are found in R-Tier-1, F-Tier-1 and M-Tier-1 i.e.,1-1-1, meaning that they transacted recently, do so often and spend more than other customers.</a:t>
            </a:r>
            <a:br>
              <a:rPr lang="en-US" b="0" i="0" dirty="0">
                <a:solidFill>
                  <a:srgbClr val="212121"/>
                </a:solidFill>
                <a:effectLst/>
                <a:latin typeface="+mn-lt"/>
              </a:rPr>
            </a:br>
            <a:endParaRPr lang="en-US" b="0" i="0" dirty="0">
              <a:solidFill>
                <a:srgbClr val="212121"/>
              </a:solidFill>
              <a:effectLst/>
              <a:latin typeface="+mn-lt"/>
            </a:endParaRPr>
          </a:p>
          <a:p>
            <a:pPr algn="l"/>
            <a:r>
              <a:rPr lang="en-US" b="1" i="0" dirty="0">
                <a:solidFill>
                  <a:srgbClr val="212121"/>
                </a:solidFill>
                <a:effectLst/>
                <a:latin typeface="+mn-lt"/>
              </a:rPr>
              <a:t>High-spending New Customers</a:t>
            </a:r>
            <a:r>
              <a:rPr lang="en-US" b="0" i="0" dirty="0">
                <a:solidFill>
                  <a:srgbClr val="212121"/>
                </a:solidFill>
                <a:effectLst/>
                <a:latin typeface="+mn-lt"/>
              </a:rPr>
              <a:t>– This group consists of those customers in 1-4-1 and 1-4-2. These are customers who transacted only once, but very recently and they spent a lot.</a:t>
            </a:r>
            <a:br>
              <a:rPr lang="en-US" b="0" i="0" dirty="0">
                <a:solidFill>
                  <a:srgbClr val="212121"/>
                </a:solidFill>
                <a:effectLst/>
                <a:latin typeface="+mn-lt"/>
              </a:rPr>
            </a:br>
            <a:endParaRPr lang="en-US" b="0" i="0" dirty="0">
              <a:solidFill>
                <a:srgbClr val="212121"/>
              </a:solidFill>
              <a:effectLst/>
              <a:latin typeface="+mn-lt"/>
            </a:endParaRPr>
          </a:p>
          <a:p>
            <a:pPr algn="l"/>
            <a:r>
              <a:rPr lang="en-US" b="1" i="0" dirty="0">
                <a:solidFill>
                  <a:srgbClr val="212121"/>
                </a:solidFill>
                <a:effectLst/>
                <a:latin typeface="+mn-lt"/>
              </a:rPr>
              <a:t>Lowest-Spending Active Loyal Customers</a:t>
            </a:r>
            <a:r>
              <a:rPr lang="en-US" b="0" i="0" dirty="0">
                <a:solidFill>
                  <a:srgbClr val="212121"/>
                </a:solidFill>
                <a:effectLst/>
                <a:latin typeface="+mn-lt"/>
              </a:rPr>
              <a:t> – This group consists of those customers in segments 1-1-3 and 1-1-4 (they transacted recently and do so often, but spend the least).</a:t>
            </a:r>
          </a:p>
        </p:txBody>
      </p:sp>
    </p:spTree>
    <p:extLst>
      <p:ext uri="{BB962C8B-B14F-4D97-AF65-F5344CB8AC3E}">
        <p14:creationId xmlns:p14="http://schemas.microsoft.com/office/powerpoint/2010/main" val="309360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Applying the Model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4" name="TextBox 3">
            <a:extLst>
              <a:ext uri="{FF2B5EF4-FFF2-40B4-BE49-F238E27FC236}">
                <a16:creationId xmlns:a16="http://schemas.microsoft.com/office/drawing/2014/main" id="{3BA142E1-FB07-4CD3-941E-4D9FBBE75D08}"/>
              </a:ext>
            </a:extLst>
          </p:cNvPr>
          <p:cNvSpPr txBox="1"/>
          <p:nvPr/>
        </p:nvSpPr>
        <p:spPr>
          <a:xfrm>
            <a:off x="311700" y="1198183"/>
            <a:ext cx="8520600" cy="769441"/>
          </a:xfrm>
          <a:prstGeom prst="rect">
            <a:avLst/>
          </a:prstGeom>
          <a:noFill/>
        </p:spPr>
        <p:txBody>
          <a:bodyPr wrap="square" rtlCol="0">
            <a:spAutoFit/>
          </a:bodyPr>
          <a:lstStyle/>
          <a:p>
            <a:r>
              <a:rPr lang="en-US" sz="1600" dirty="0">
                <a:solidFill>
                  <a:srgbClr val="C00000"/>
                </a:solidFill>
                <a:latin typeface="Aharoni" panose="02010803020104030203" pitchFamily="2" charset="-79"/>
                <a:cs typeface="Aharoni" panose="02010803020104030203" pitchFamily="2" charset="-79"/>
              </a:rPr>
              <a:t>RFM Model</a:t>
            </a: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p:txBody>
      </p:sp>
      <p:pic>
        <p:nvPicPr>
          <p:cNvPr id="9" name="Picture 8">
            <a:extLst>
              <a:ext uri="{FF2B5EF4-FFF2-40B4-BE49-F238E27FC236}">
                <a16:creationId xmlns:a16="http://schemas.microsoft.com/office/drawing/2014/main" id="{6E67E015-5CA8-4FC9-AE6B-48B50DF384BA}"/>
              </a:ext>
            </a:extLst>
          </p:cNvPr>
          <p:cNvPicPr>
            <a:picLocks noChangeAspect="1"/>
          </p:cNvPicPr>
          <p:nvPr/>
        </p:nvPicPr>
        <p:blipFill>
          <a:blip r:embed="rId2"/>
          <a:stretch>
            <a:fillRect/>
          </a:stretch>
        </p:blipFill>
        <p:spPr>
          <a:xfrm>
            <a:off x="436880" y="1530429"/>
            <a:ext cx="3635657" cy="3384652"/>
          </a:xfrm>
          <a:prstGeom prst="rect">
            <a:avLst/>
          </a:prstGeom>
        </p:spPr>
      </p:pic>
      <p:pic>
        <p:nvPicPr>
          <p:cNvPr id="11" name="Picture 10">
            <a:extLst>
              <a:ext uri="{FF2B5EF4-FFF2-40B4-BE49-F238E27FC236}">
                <a16:creationId xmlns:a16="http://schemas.microsoft.com/office/drawing/2014/main" id="{273E1B38-8C7B-4676-AE5B-5E9AB5E0F05A}"/>
              </a:ext>
            </a:extLst>
          </p:cNvPr>
          <p:cNvPicPr>
            <a:picLocks noChangeAspect="1"/>
          </p:cNvPicPr>
          <p:nvPr/>
        </p:nvPicPr>
        <p:blipFill>
          <a:blip r:embed="rId3"/>
          <a:stretch>
            <a:fillRect/>
          </a:stretch>
        </p:blipFill>
        <p:spPr>
          <a:xfrm>
            <a:off x="4637810" y="1461424"/>
            <a:ext cx="3847589" cy="3453657"/>
          </a:xfrm>
          <a:prstGeom prst="rect">
            <a:avLst/>
          </a:prstGeom>
        </p:spPr>
      </p:pic>
      <p:sp>
        <p:nvSpPr>
          <p:cNvPr id="5" name="Arrow: Right 4">
            <a:extLst>
              <a:ext uri="{FF2B5EF4-FFF2-40B4-BE49-F238E27FC236}">
                <a16:creationId xmlns:a16="http://schemas.microsoft.com/office/drawing/2014/main" id="{89FC7186-4A7F-4767-B63F-5C1D3749CD65}"/>
              </a:ext>
            </a:extLst>
          </p:cNvPr>
          <p:cNvSpPr/>
          <p:nvPr/>
        </p:nvSpPr>
        <p:spPr>
          <a:xfrm>
            <a:off x="4072537" y="2927617"/>
            <a:ext cx="691564" cy="92208"/>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1017C0-34DA-4651-A6A7-DAD5364D12A5}"/>
              </a:ext>
            </a:extLst>
          </p:cNvPr>
          <p:cNvSpPr txBox="1"/>
          <p:nvPr/>
        </p:nvSpPr>
        <p:spPr>
          <a:xfrm>
            <a:off x="4146163" y="2646942"/>
            <a:ext cx="565273" cy="307777"/>
          </a:xfrm>
          <a:prstGeom prst="rect">
            <a:avLst/>
          </a:prstGeom>
          <a:noFill/>
        </p:spPr>
        <p:txBody>
          <a:bodyPr wrap="square" rtlCol="0">
            <a:spAutoFit/>
          </a:bodyPr>
          <a:lstStyle/>
          <a:p>
            <a:r>
              <a:rPr lang="en-US" dirty="0"/>
              <a:t>log</a:t>
            </a:r>
          </a:p>
        </p:txBody>
      </p:sp>
    </p:spTree>
    <p:extLst>
      <p:ext uri="{BB962C8B-B14F-4D97-AF65-F5344CB8AC3E}">
        <p14:creationId xmlns:p14="http://schemas.microsoft.com/office/powerpoint/2010/main" val="8426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Applying the Model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4" name="TextBox 3">
            <a:extLst>
              <a:ext uri="{FF2B5EF4-FFF2-40B4-BE49-F238E27FC236}">
                <a16:creationId xmlns:a16="http://schemas.microsoft.com/office/drawing/2014/main" id="{3BA142E1-FB07-4CD3-941E-4D9FBBE75D08}"/>
              </a:ext>
            </a:extLst>
          </p:cNvPr>
          <p:cNvSpPr txBox="1"/>
          <p:nvPr/>
        </p:nvSpPr>
        <p:spPr>
          <a:xfrm>
            <a:off x="311700" y="1198183"/>
            <a:ext cx="8520600" cy="1200329"/>
          </a:xfrm>
          <a:prstGeom prst="rect">
            <a:avLst/>
          </a:prstGeom>
          <a:noFill/>
        </p:spPr>
        <p:txBody>
          <a:bodyPr wrap="square" rtlCol="0">
            <a:spAutoFit/>
          </a:bodyPr>
          <a:lstStyle/>
          <a:p>
            <a:r>
              <a:rPr lang="en-US" sz="1600" dirty="0">
                <a:solidFill>
                  <a:srgbClr val="C00000"/>
                </a:solidFill>
                <a:latin typeface="Aharoni" panose="02010803020104030203" pitchFamily="2" charset="-79"/>
                <a:cs typeface="Aharoni" panose="02010803020104030203" pitchFamily="2" charset="-79"/>
              </a:rPr>
              <a:t>Hierarchical Clustering</a:t>
            </a:r>
          </a:p>
          <a:p>
            <a:endParaRPr lang="en-US" dirty="0">
              <a:solidFill>
                <a:srgbClr val="C00000"/>
              </a:solidFill>
              <a:latin typeface="Aharoni" panose="02010803020104030203" pitchFamily="2" charset="-79"/>
              <a:cs typeface="Aharoni" panose="02010803020104030203" pitchFamily="2" charset="-79"/>
            </a:endParaRPr>
          </a:p>
          <a:p>
            <a:r>
              <a:rPr lang="en-US" dirty="0">
                <a:solidFill>
                  <a:srgbClr val="C00000"/>
                </a:solidFill>
                <a:latin typeface="Aharoni" panose="02010803020104030203" pitchFamily="2" charset="-79"/>
                <a:cs typeface="Aharoni" panose="02010803020104030203" pitchFamily="2" charset="-79"/>
              </a:rPr>
              <a:t>Complete Linkage:</a:t>
            </a: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AE74FD15-38AC-49FF-9E9B-0090CF42E50D}"/>
              </a:ext>
            </a:extLst>
          </p:cNvPr>
          <p:cNvPicPr>
            <a:picLocks noChangeAspect="1"/>
          </p:cNvPicPr>
          <p:nvPr/>
        </p:nvPicPr>
        <p:blipFill>
          <a:blip r:embed="rId2"/>
          <a:stretch>
            <a:fillRect/>
          </a:stretch>
        </p:blipFill>
        <p:spPr>
          <a:xfrm>
            <a:off x="772758" y="2054315"/>
            <a:ext cx="7472210" cy="3012564"/>
          </a:xfrm>
          <a:prstGeom prst="rect">
            <a:avLst/>
          </a:prstGeom>
        </p:spPr>
      </p:pic>
    </p:spTree>
    <p:extLst>
      <p:ext uri="{BB962C8B-B14F-4D97-AF65-F5344CB8AC3E}">
        <p14:creationId xmlns:p14="http://schemas.microsoft.com/office/powerpoint/2010/main" val="297365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Applying the Model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4" name="TextBox 3">
            <a:extLst>
              <a:ext uri="{FF2B5EF4-FFF2-40B4-BE49-F238E27FC236}">
                <a16:creationId xmlns:a16="http://schemas.microsoft.com/office/drawing/2014/main" id="{3BA142E1-FB07-4CD3-941E-4D9FBBE75D08}"/>
              </a:ext>
            </a:extLst>
          </p:cNvPr>
          <p:cNvSpPr txBox="1"/>
          <p:nvPr/>
        </p:nvSpPr>
        <p:spPr>
          <a:xfrm>
            <a:off x="311700" y="1198183"/>
            <a:ext cx="8520600" cy="1200329"/>
          </a:xfrm>
          <a:prstGeom prst="rect">
            <a:avLst/>
          </a:prstGeom>
          <a:noFill/>
        </p:spPr>
        <p:txBody>
          <a:bodyPr wrap="square" rtlCol="0">
            <a:spAutoFit/>
          </a:bodyPr>
          <a:lstStyle/>
          <a:p>
            <a:r>
              <a:rPr lang="en-US" sz="1600" dirty="0">
                <a:solidFill>
                  <a:srgbClr val="C00000"/>
                </a:solidFill>
                <a:latin typeface="Aharoni" panose="02010803020104030203" pitchFamily="2" charset="-79"/>
                <a:cs typeface="Aharoni" panose="02010803020104030203" pitchFamily="2" charset="-79"/>
              </a:rPr>
              <a:t>Hierarchical Clustering</a:t>
            </a:r>
          </a:p>
          <a:p>
            <a:endParaRPr lang="en-US" dirty="0">
              <a:solidFill>
                <a:srgbClr val="C00000"/>
              </a:solidFill>
              <a:latin typeface="Aharoni" panose="02010803020104030203" pitchFamily="2" charset="-79"/>
              <a:cs typeface="Aharoni" panose="02010803020104030203" pitchFamily="2" charset="-79"/>
            </a:endParaRPr>
          </a:p>
          <a:p>
            <a:r>
              <a:rPr lang="en-US" dirty="0">
                <a:solidFill>
                  <a:srgbClr val="C00000"/>
                </a:solidFill>
                <a:latin typeface="Aharoni" panose="02010803020104030203" pitchFamily="2" charset="-79"/>
                <a:cs typeface="Aharoni" panose="02010803020104030203" pitchFamily="2" charset="-79"/>
              </a:rPr>
              <a:t>Ward’s Linkage:</a:t>
            </a: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p:txBody>
      </p:sp>
      <p:pic>
        <p:nvPicPr>
          <p:cNvPr id="9" name="Picture 8">
            <a:extLst>
              <a:ext uri="{FF2B5EF4-FFF2-40B4-BE49-F238E27FC236}">
                <a16:creationId xmlns:a16="http://schemas.microsoft.com/office/drawing/2014/main" id="{6B7E893E-4FE6-42B1-B5C9-00D08B69DD14}"/>
              </a:ext>
            </a:extLst>
          </p:cNvPr>
          <p:cNvPicPr>
            <a:picLocks noChangeAspect="1"/>
          </p:cNvPicPr>
          <p:nvPr/>
        </p:nvPicPr>
        <p:blipFill>
          <a:blip r:embed="rId2"/>
          <a:stretch>
            <a:fillRect/>
          </a:stretch>
        </p:blipFill>
        <p:spPr>
          <a:xfrm>
            <a:off x="507409" y="1974764"/>
            <a:ext cx="8452174" cy="3168736"/>
          </a:xfrm>
          <a:prstGeom prst="rect">
            <a:avLst/>
          </a:prstGeom>
        </p:spPr>
      </p:pic>
    </p:spTree>
    <p:extLst>
      <p:ext uri="{BB962C8B-B14F-4D97-AF65-F5344CB8AC3E}">
        <p14:creationId xmlns:p14="http://schemas.microsoft.com/office/powerpoint/2010/main" val="4221707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Applying the Model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4" name="TextBox 3">
            <a:extLst>
              <a:ext uri="{FF2B5EF4-FFF2-40B4-BE49-F238E27FC236}">
                <a16:creationId xmlns:a16="http://schemas.microsoft.com/office/drawing/2014/main" id="{3BA142E1-FB07-4CD3-941E-4D9FBBE75D08}"/>
              </a:ext>
            </a:extLst>
          </p:cNvPr>
          <p:cNvSpPr txBox="1"/>
          <p:nvPr/>
        </p:nvSpPr>
        <p:spPr>
          <a:xfrm>
            <a:off x="311700" y="1198183"/>
            <a:ext cx="8520600" cy="1200329"/>
          </a:xfrm>
          <a:prstGeom prst="rect">
            <a:avLst/>
          </a:prstGeom>
          <a:noFill/>
        </p:spPr>
        <p:txBody>
          <a:bodyPr wrap="square" rtlCol="0">
            <a:spAutoFit/>
          </a:bodyPr>
          <a:lstStyle/>
          <a:p>
            <a:r>
              <a:rPr lang="en-US" sz="1600" dirty="0">
                <a:solidFill>
                  <a:srgbClr val="C00000"/>
                </a:solidFill>
                <a:latin typeface="Aharoni" panose="02010803020104030203" pitchFamily="2" charset="-79"/>
                <a:cs typeface="Aharoni" panose="02010803020104030203" pitchFamily="2" charset="-79"/>
              </a:rPr>
              <a:t>Hierarchical Clustering</a:t>
            </a: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3AC3BC4F-DE34-48C9-A4B8-5E431320F874}"/>
              </a:ext>
            </a:extLst>
          </p:cNvPr>
          <p:cNvPicPr>
            <a:picLocks noChangeAspect="1"/>
          </p:cNvPicPr>
          <p:nvPr/>
        </p:nvPicPr>
        <p:blipFill>
          <a:blip r:embed="rId2"/>
          <a:stretch>
            <a:fillRect/>
          </a:stretch>
        </p:blipFill>
        <p:spPr>
          <a:xfrm>
            <a:off x="568619" y="1659848"/>
            <a:ext cx="7737822" cy="3176021"/>
          </a:xfrm>
          <a:prstGeom prst="rect">
            <a:avLst/>
          </a:prstGeom>
        </p:spPr>
      </p:pic>
    </p:spTree>
    <p:extLst>
      <p:ext uri="{BB962C8B-B14F-4D97-AF65-F5344CB8AC3E}">
        <p14:creationId xmlns:p14="http://schemas.microsoft.com/office/powerpoint/2010/main" val="289180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Applying the Model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4" name="TextBox 3">
            <a:extLst>
              <a:ext uri="{FF2B5EF4-FFF2-40B4-BE49-F238E27FC236}">
                <a16:creationId xmlns:a16="http://schemas.microsoft.com/office/drawing/2014/main" id="{3BA142E1-FB07-4CD3-941E-4D9FBBE75D08}"/>
              </a:ext>
            </a:extLst>
          </p:cNvPr>
          <p:cNvSpPr txBox="1"/>
          <p:nvPr/>
        </p:nvSpPr>
        <p:spPr>
          <a:xfrm>
            <a:off x="311700" y="1198183"/>
            <a:ext cx="8520600" cy="1631216"/>
          </a:xfrm>
          <a:prstGeom prst="rect">
            <a:avLst/>
          </a:prstGeom>
          <a:noFill/>
        </p:spPr>
        <p:txBody>
          <a:bodyPr wrap="square" rtlCol="0">
            <a:spAutoFit/>
          </a:bodyPr>
          <a:lstStyle/>
          <a:p>
            <a:r>
              <a:rPr lang="en-US" sz="1600" dirty="0" err="1">
                <a:solidFill>
                  <a:srgbClr val="C00000"/>
                </a:solidFill>
                <a:latin typeface="Aharoni" panose="02010803020104030203" pitchFamily="2" charset="-79"/>
                <a:cs typeface="Aharoni" panose="02010803020104030203" pitchFamily="2" charset="-79"/>
              </a:rPr>
              <a:t>Kmeans</a:t>
            </a:r>
            <a:r>
              <a:rPr lang="en-US" sz="1600" dirty="0">
                <a:solidFill>
                  <a:srgbClr val="C00000"/>
                </a:solidFill>
                <a:latin typeface="Aharoni" panose="02010803020104030203" pitchFamily="2" charset="-79"/>
                <a:cs typeface="Aharoni" panose="02010803020104030203" pitchFamily="2" charset="-79"/>
              </a:rPr>
              <a:t> Clustering</a:t>
            </a:r>
          </a:p>
          <a:p>
            <a:endParaRPr lang="en-US" sz="1600" dirty="0">
              <a:solidFill>
                <a:srgbClr val="C00000"/>
              </a:solidFill>
              <a:latin typeface="Aharoni" panose="02010803020104030203" pitchFamily="2" charset="-79"/>
              <a:cs typeface="Aharoni" panose="02010803020104030203" pitchFamily="2" charset="-79"/>
            </a:endParaRPr>
          </a:p>
          <a:p>
            <a:r>
              <a:rPr lang="en-US" sz="1200" dirty="0">
                <a:solidFill>
                  <a:schemeClr val="accent2"/>
                </a:solidFill>
                <a:latin typeface="Aharoni" panose="02010803020104030203" pitchFamily="2" charset="-79"/>
                <a:cs typeface="Aharoni" panose="02010803020104030203" pitchFamily="2" charset="-79"/>
              </a:rPr>
              <a:t>To identify ‘K’ value, we will be using Silhouette score and Elbow method.</a:t>
            </a: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p:txBody>
      </p:sp>
      <p:pic>
        <p:nvPicPr>
          <p:cNvPr id="7" name="Picture 6">
            <a:extLst>
              <a:ext uri="{FF2B5EF4-FFF2-40B4-BE49-F238E27FC236}">
                <a16:creationId xmlns:a16="http://schemas.microsoft.com/office/drawing/2014/main" id="{994E6DCE-D394-42A7-AD94-D76C6A9C1429}"/>
              </a:ext>
            </a:extLst>
          </p:cNvPr>
          <p:cNvPicPr>
            <a:picLocks noChangeAspect="1"/>
          </p:cNvPicPr>
          <p:nvPr/>
        </p:nvPicPr>
        <p:blipFill>
          <a:blip r:embed="rId2"/>
          <a:stretch>
            <a:fillRect/>
          </a:stretch>
        </p:blipFill>
        <p:spPr>
          <a:xfrm>
            <a:off x="1046343" y="2084159"/>
            <a:ext cx="6407184" cy="2952876"/>
          </a:xfrm>
          <a:prstGeom prst="rect">
            <a:avLst/>
          </a:prstGeom>
        </p:spPr>
      </p:pic>
    </p:spTree>
    <p:extLst>
      <p:ext uri="{BB962C8B-B14F-4D97-AF65-F5344CB8AC3E}">
        <p14:creationId xmlns:p14="http://schemas.microsoft.com/office/powerpoint/2010/main" val="368749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0CD5-FBF5-4A7D-B4A7-EB4CE201599E}"/>
              </a:ext>
            </a:extLst>
          </p:cNvPr>
          <p:cNvSpPr>
            <a:spLocks noGrp="1"/>
          </p:cNvSpPr>
          <p:nvPr>
            <p:ph type="title"/>
          </p:nvPr>
        </p:nvSpPr>
        <p:spPr>
          <a:xfrm>
            <a:off x="328478" y="428247"/>
            <a:ext cx="8520600" cy="572700"/>
          </a:xfrm>
        </p:spPr>
        <p:txBody>
          <a:bodyPr/>
          <a:lstStyle/>
          <a:p>
            <a:r>
              <a:rPr lang="en-US" b="1" dirty="0"/>
              <a:t>Steps Performed</a:t>
            </a:r>
          </a:p>
        </p:txBody>
      </p:sp>
      <p:sp>
        <p:nvSpPr>
          <p:cNvPr id="5" name="TextBox 4">
            <a:extLst>
              <a:ext uri="{FF2B5EF4-FFF2-40B4-BE49-F238E27FC236}">
                <a16:creationId xmlns:a16="http://schemas.microsoft.com/office/drawing/2014/main" id="{9F307A0E-7CA3-4AEB-96C7-37A4B3B9EFEA}"/>
              </a:ext>
            </a:extLst>
          </p:cNvPr>
          <p:cNvSpPr txBox="1"/>
          <p:nvPr/>
        </p:nvSpPr>
        <p:spPr>
          <a:xfrm>
            <a:off x="981269" y="1547029"/>
            <a:ext cx="7624285" cy="2616101"/>
          </a:xfrm>
          <a:prstGeom prst="rect">
            <a:avLst/>
          </a:prstGeom>
          <a:noFill/>
        </p:spPr>
        <p:txBody>
          <a:bodyPr wrap="square" rtlCol="0">
            <a:spAutoFit/>
          </a:bodyPr>
          <a:lstStyle/>
          <a:p>
            <a:pPr marL="342900" indent="-342900">
              <a:lnSpc>
                <a:spcPct val="150000"/>
              </a:lnSpc>
              <a:buFont typeface="+mj-lt"/>
              <a:buAutoNum type="arabicPeriod"/>
            </a:pPr>
            <a:r>
              <a:rPr lang="en-US" sz="2000" dirty="0">
                <a:latin typeface="Aharoni" panose="020B0604020202020204" pitchFamily="2" charset="-79"/>
                <a:cs typeface="Aharoni" panose="020B0604020202020204" pitchFamily="2" charset="-79"/>
              </a:rPr>
              <a:t>Defining the problem statement</a:t>
            </a:r>
          </a:p>
          <a:p>
            <a:pPr marL="342900" indent="-342900">
              <a:lnSpc>
                <a:spcPct val="150000"/>
              </a:lnSpc>
              <a:buFont typeface="+mj-lt"/>
              <a:buAutoNum type="arabicPeriod"/>
            </a:pPr>
            <a:r>
              <a:rPr lang="en-US" sz="2000" dirty="0">
                <a:latin typeface="Aharoni" panose="020B0604020202020204" pitchFamily="2" charset="-79"/>
                <a:cs typeface="Aharoni" panose="020B0604020202020204" pitchFamily="2" charset="-79"/>
              </a:rPr>
              <a:t>Data Exploration and Preparation of dataset</a:t>
            </a:r>
          </a:p>
          <a:p>
            <a:pPr marL="342900" indent="-342900">
              <a:lnSpc>
                <a:spcPct val="150000"/>
              </a:lnSpc>
              <a:buFont typeface="+mj-lt"/>
              <a:buAutoNum type="arabicPeriod"/>
            </a:pPr>
            <a:r>
              <a:rPr lang="en-US" sz="2000" dirty="0">
                <a:latin typeface="Aharoni" panose="020B0604020202020204" pitchFamily="2" charset="-79"/>
                <a:cs typeface="Aharoni" panose="020B0604020202020204" pitchFamily="2" charset="-79"/>
              </a:rPr>
              <a:t>Exploratory Data Analysis</a:t>
            </a:r>
          </a:p>
          <a:p>
            <a:pPr marL="342900" indent="-342900">
              <a:lnSpc>
                <a:spcPct val="150000"/>
              </a:lnSpc>
              <a:buFont typeface="+mj-lt"/>
              <a:buAutoNum type="arabicPeriod"/>
            </a:pPr>
            <a:r>
              <a:rPr lang="en-US" sz="2000" dirty="0">
                <a:latin typeface="Aharoni" panose="020B0604020202020204" pitchFamily="2" charset="-79"/>
                <a:cs typeface="Aharoni" panose="020B0604020202020204" pitchFamily="2" charset="-79"/>
              </a:rPr>
              <a:t>Applying the Model</a:t>
            </a:r>
          </a:p>
          <a:p>
            <a:pPr marL="342900" indent="-342900">
              <a:lnSpc>
                <a:spcPct val="150000"/>
              </a:lnSpc>
              <a:buFont typeface="+mj-lt"/>
              <a:buAutoNum type="arabicPeriod"/>
            </a:pPr>
            <a:r>
              <a:rPr lang="en-US" sz="2000" dirty="0">
                <a:latin typeface="Aharoni" panose="020B0604020202020204" pitchFamily="2" charset="-79"/>
                <a:cs typeface="Aharoni" panose="020B0604020202020204" pitchFamily="2" charset="-79"/>
              </a:rPr>
              <a:t>Model Selection and Conclusion</a:t>
            </a:r>
          </a:p>
          <a:p>
            <a:pPr marL="342900" indent="-342900">
              <a:buFont typeface="+mj-lt"/>
              <a:buAutoNum type="arabicPeriod"/>
            </a:pPr>
            <a:endParaRPr lang="en-US" dirty="0"/>
          </a:p>
        </p:txBody>
      </p:sp>
    </p:spTree>
    <p:extLst>
      <p:ext uri="{BB962C8B-B14F-4D97-AF65-F5344CB8AC3E}">
        <p14:creationId xmlns:p14="http://schemas.microsoft.com/office/powerpoint/2010/main" val="2193254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Applying the Model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4" name="TextBox 3">
            <a:extLst>
              <a:ext uri="{FF2B5EF4-FFF2-40B4-BE49-F238E27FC236}">
                <a16:creationId xmlns:a16="http://schemas.microsoft.com/office/drawing/2014/main" id="{3BA142E1-FB07-4CD3-941E-4D9FBBE75D08}"/>
              </a:ext>
            </a:extLst>
          </p:cNvPr>
          <p:cNvSpPr txBox="1"/>
          <p:nvPr/>
        </p:nvSpPr>
        <p:spPr>
          <a:xfrm>
            <a:off x="311700" y="1198183"/>
            <a:ext cx="8520600" cy="1631216"/>
          </a:xfrm>
          <a:prstGeom prst="rect">
            <a:avLst/>
          </a:prstGeom>
          <a:noFill/>
        </p:spPr>
        <p:txBody>
          <a:bodyPr wrap="square" rtlCol="0">
            <a:spAutoFit/>
          </a:bodyPr>
          <a:lstStyle/>
          <a:p>
            <a:r>
              <a:rPr lang="en-US" sz="1600" dirty="0" err="1">
                <a:solidFill>
                  <a:srgbClr val="C00000"/>
                </a:solidFill>
                <a:latin typeface="Aharoni" panose="02010803020104030203" pitchFamily="2" charset="-79"/>
                <a:cs typeface="Aharoni" panose="02010803020104030203" pitchFamily="2" charset="-79"/>
              </a:rPr>
              <a:t>Kmeans</a:t>
            </a:r>
            <a:r>
              <a:rPr lang="en-US" sz="1600" dirty="0">
                <a:solidFill>
                  <a:srgbClr val="C00000"/>
                </a:solidFill>
                <a:latin typeface="Aharoni" panose="02010803020104030203" pitchFamily="2" charset="-79"/>
                <a:cs typeface="Aharoni" panose="02010803020104030203" pitchFamily="2" charset="-79"/>
              </a:rPr>
              <a:t> Clustering</a:t>
            </a:r>
          </a:p>
          <a:p>
            <a:endParaRPr lang="en-US" sz="1600" dirty="0">
              <a:solidFill>
                <a:srgbClr val="C00000"/>
              </a:solidFill>
              <a:latin typeface="Aharoni" panose="02010803020104030203" pitchFamily="2" charset="-79"/>
              <a:cs typeface="Aharoni" panose="02010803020104030203" pitchFamily="2" charset="-79"/>
            </a:endParaRPr>
          </a:p>
          <a:p>
            <a:endParaRPr lang="en-US" sz="1200" dirty="0">
              <a:solidFill>
                <a:schemeClr val="accent2"/>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p:txBody>
      </p:sp>
      <p:pic>
        <p:nvPicPr>
          <p:cNvPr id="9" name="Picture 8">
            <a:extLst>
              <a:ext uri="{FF2B5EF4-FFF2-40B4-BE49-F238E27FC236}">
                <a16:creationId xmlns:a16="http://schemas.microsoft.com/office/drawing/2014/main" id="{2BE0439E-2A85-411F-95FD-B6DC8C60202B}"/>
              </a:ext>
            </a:extLst>
          </p:cNvPr>
          <p:cNvPicPr>
            <a:picLocks noChangeAspect="1"/>
          </p:cNvPicPr>
          <p:nvPr/>
        </p:nvPicPr>
        <p:blipFill>
          <a:blip r:embed="rId2"/>
          <a:stretch>
            <a:fillRect/>
          </a:stretch>
        </p:blipFill>
        <p:spPr>
          <a:xfrm>
            <a:off x="374299" y="1769298"/>
            <a:ext cx="8270238" cy="3366698"/>
          </a:xfrm>
          <a:prstGeom prst="rect">
            <a:avLst/>
          </a:prstGeom>
        </p:spPr>
      </p:pic>
    </p:spTree>
    <p:extLst>
      <p:ext uri="{BB962C8B-B14F-4D97-AF65-F5344CB8AC3E}">
        <p14:creationId xmlns:p14="http://schemas.microsoft.com/office/powerpoint/2010/main" val="107797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Applying the Model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4" name="TextBox 3">
            <a:extLst>
              <a:ext uri="{FF2B5EF4-FFF2-40B4-BE49-F238E27FC236}">
                <a16:creationId xmlns:a16="http://schemas.microsoft.com/office/drawing/2014/main" id="{3BA142E1-FB07-4CD3-941E-4D9FBBE75D08}"/>
              </a:ext>
            </a:extLst>
          </p:cNvPr>
          <p:cNvSpPr txBox="1"/>
          <p:nvPr/>
        </p:nvSpPr>
        <p:spPr>
          <a:xfrm>
            <a:off x="311700" y="1198183"/>
            <a:ext cx="8520600" cy="1631216"/>
          </a:xfrm>
          <a:prstGeom prst="rect">
            <a:avLst/>
          </a:prstGeom>
          <a:noFill/>
        </p:spPr>
        <p:txBody>
          <a:bodyPr wrap="square" rtlCol="0">
            <a:spAutoFit/>
          </a:bodyPr>
          <a:lstStyle/>
          <a:p>
            <a:r>
              <a:rPr lang="en-US" sz="1600" dirty="0" err="1">
                <a:solidFill>
                  <a:srgbClr val="C00000"/>
                </a:solidFill>
                <a:latin typeface="Aharoni" panose="02010803020104030203" pitchFamily="2" charset="-79"/>
                <a:cs typeface="Aharoni" panose="02010803020104030203" pitchFamily="2" charset="-79"/>
              </a:rPr>
              <a:t>Kmeans</a:t>
            </a:r>
            <a:r>
              <a:rPr lang="en-US" sz="1600" dirty="0">
                <a:solidFill>
                  <a:srgbClr val="C00000"/>
                </a:solidFill>
                <a:latin typeface="Aharoni" panose="02010803020104030203" pitchFamily="2" charset="-79"/>
                <a:cs typeface="Aharoni" panose="02010803020104030203" pitchFamily="2" charset="-79"/>
              </a:rPr>
              <a:t> Clustering</a:t>
            </a:r>
          </a:p>
          <a:p>
            <a:endParaRPr lang="en-US" sz="1600" dirty="0">
              <a:solidFill>
                <a:srgbClr val="C00000"/>
              </a:solidFill>
              <a:latin typeface="Aharoni" panose="02010803020104030203" pitchFamily="2" charset="-79"/>
              <a:cs typeface="Aharoni" panose="02010803020104030203" pitchFamily="2" charset="-79"/>
            </a:endParaRPr>
          </a:p>
          <a:p>
            <a:endParaRPr lang="en-US" sz="1200" dirty="0">
              <a:solidFill>
                <a:schemeClr val="accent2"/>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a:p>
            <a:endParaRPr lang="en-US" dirty="0">
              <a:solidFill>
                <a:srgbClr val="C00000"/>
              </a:solidFill>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4ED9AF84-BE42-44AC-A8A8-24CDD1BFA99E}"/>
              </a:ext>
            </a:extLst>
          </p:cNvPr>
          <p:cNvPicPr>
            <a:picLocks noChangeAspect="1"/>
          </p:cNvPicPr>
          <p:nvPr/>
        </p:nvPicPr>
        <p:blipFill>
          <a:blip r:embed="rId2"/>
          <a:stretch>
            <a:fillRect/>
          </a:stretch>
        </p:blipFill>
        <p:spPr>
          <a:xfrm>
            <a:off x="560935" y="1659848"/>
            <a:ext cx="7830030" cy="3379602"/>
          </a:xfrm>
          <a:prstGeom prst="rect">
            <a:avLst/>
          </a:prstGeom>
        </p:spPr>
      </p:pic>
    </p:spTree>
    <p:extLst>
      <p:ext uri="{BB962C8B-B14F-4D97-AF65-F5344CB8AC3E}">
        <p14:creationId xmlns:p14="http://schemas.microsoft.com/office/powerpoint/2010/main" val="292562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Conclusion</a:t>
            </a:r>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11" name="TextBox 10">
            <a:extLst>
              <a:ext uri="{FF2B5EF4-FFF2-40B4-BE49-F238E27FC236}">
                <a16:creationId xmlns:a16="http://schemas.microsoft.com/office/drawing/2014/main" id="{EFD6EE7E-240A-41E7-AD44-C34E3B0D4DDF}"/>
              </a:ext>
            </a:extLst>
          </p:cNvPr>
          <p:cNvSpPr txBox="1"/>
          <p:nvPr/>
        </p:nvSpPr>
        <p:spPr>
          <a:xfrm>
            <a:off x="436881" y="1275127"/>
            <a:ext cx="8395419" cy="3754874"/>
          </a:xfrm>
          <a:prstGeom prst="rect">
            <a:avLst/>
          </a:prstGeom>
          <a:noFill/>
        </p:spPr>
        <p:txBody>
          <a:bodyPr wrap="square" rtlCol="0">
            <a:spAutoFit/>
          </a:bodyPr>
          <a:lstStyle/>
          <a:p>
            <a:endParaRPr lang="en-US" b="0" i="0" dirty="0">
              <a:solidFill>
                <a:srgbClr val="292929"/>
              </a:solidFill>
              <a:effectLst/>
              <a:latin typeface="+mn-lt"/>
            </a:endParaRPr>
          </a:p>
          <a:p>
            <a:pPr marL="285750" indent="-285750">
              <a:buFont typeface="Wingdings" panose="05000000000000000000" pitchFamily="2" charset="2"/>
              <a:buChar char="v"/>
            </a:pPr>
            <a:r>
              <a:rPr lang="en-US" dirty="0">
                <a:latin typeface="Aharoni" panose="02010803020104030203" pitchFamily="2" charset="-79"/>
                <a:cs typeface="Aharoni" panose="02010803020104030203" pitchFamily="2" charset="-79"/>
              </a:rPr>
              <a:t>Segmentation is needed to drive higher profitability through understanding customer needs and delivering on those.</a:t>
            </a:r>
          </a:p>
          <a:p>
            <a:pPr algn="l"/>
            <a:endParaRPr lang="en-US" b="0" i="0" dirty="0">
              <a:solidFill>
                <a:srgbClr val="292929"/>
              </a:solidFill>
              <a:effectLst/>
              <a:latin typeface="+mn-lt"/>
            </a:endParaRPr>
          </a:p>
          <a:p>
            <a:pPr marL="285750" indent="-285750" algn="l">
              <a:buFont typeface="Wingdings" panose="05000000000000000000" pitchFamily="2" charset="2"/>
              <a:buChar char="v"/>
            </a:pPr>
            <a:r>
              <a:rPr lang="en-US" b="0" i="0" dirty="0">
                <a:solidFill>
                  <a:srgbClr val="292929"/>
                </a:solidFill>
                <a:effectLst/>
                <a:latin typeface="Aharoni" panose="02010803020104030203" pitchFamily="2" charset="-79"/>
                <a:cs typeface="Aharoni" panose="02010803020104030203" pitchFamily="2" charset="-79"/>
              </a:rPr>
              <a:t>From the above analysis, we have majorly created  3 </a:t>
            </a:r>
            <a:r>
              <a:rPr lang="en-US" b="0" i="0" dirty="0">
                <a:solidFill>
                  <a:srgbClr val="212121"/>
                </a:solidFill>
                <a:effectLst/>
                <a:latin typeface="Aharoni" panose="02010803020104030203" pitchFamily="2" charset="-79"/>
                <a:cs typeface="Aharoni" panose="02010803020104030203" pitchFamily="2" charset="-79"/>
              </a:rPr>
              <a:t>customer segments. They are as follows</a:t>
            </a:r>
            <a:r>
              <a:rPr lang="en-US" dirty="0">
                <a:solidFill>
                  <a:srgbClr val="212121"/>
                </a:solidFill>
                <a:latin typeface="Aharoni" panose="02010803020104030203" pitchFamily="2" charset="-79"/>
                <a:cs typeface="Aharoni" panose="02010803020104030203" pitchFamily="2" charset="-79"/>
              </a:rPr>
              <a:t>-</a:t>
            </a:r>
          </a:p>
          <a:p>
            <a:pPr algn="l"/>
            <a:endParaRPr lang="en-US" dirty="0">
              <a:solidFill>
                <a:srgbClr val="212121"/>
              </a:solidFill>
              <a:latin typeface="+mn-lt"/>
              <a:cs typeface="Aharoni" panose="02010803020104030203" pitchFamily="2" charset="-79"/>
            </a:endParaRPr>
          </a:p>
          <a:p>
            <a:pPr marL="342900" indent="-342900" algn="l">
              <a:buFont typeface="+mj-lt"/>
              <a:buAutoNum type="arabicPeriod"/>
            </a:pPr>
            <a:r>
              <a:rPr lang="en-US" b="1" i="0" u="sng" dirty="0">
                <a:solidFill>
                  <a:srgbClr val="212121"/>
                </a:solidFill>
                <a:effectLst/>
                <a:latin typeface="Aharoni" panose="02010803020104030203" pitchFamily="2" charset="-79"/>
                <a:cs typeface="Aharoni" panose="02010803020104030203" pitchFamily="2" charset="-79"/>
              </a:rPr>
              <a:t>Low Value Customers</a:t>
            </a:r>
            <a:br>
              <a:rPr lang="en-US" b="0" i="0" dirty="0">
                <a:solidFill>
                  <a:srgbClr val="212121"/>
                </a:solidFill>
                <a:effectLst/>
                <a:latin typeface="Aharoni" panose="02010803020104030203" pitchFamily="2" charset="-79"/>
                <a:cs typeface="Aharoni" panose="02010803020104030203" pitchFamily="2" charset="-79"/>
              </a:rPr>
            </a:br>
            <a:r>
              <a:rPr lang="en-US" b="0" i="0" dirty="0">
                <a:solidFill>
                  <a:srgbClr val="212121"/>
                </a:solidFill>
                <a:effectLst/>
                <a:latin typeface="Aharoni" panose="02010803020104030203" pitchFamily="2" charset="-79"/>
                <a:cs typeface="Aharoni" panose="02010803020104030203" pitchFamily="2" charset="-79"/>
              </a:rPr>
              <a:t>	'Cluster 0' customers can be called Low valued customers because they are less frequent, spends less money and they have purchased long time ago.</a:t>
            </a:r>
          </a:p>
          <a:p>
            <a:pPr marL="342900" indent="-342900" algn="l">
              <a:buFont typeface="+mj-lt"/>
              <a:buAutoNum type="arabicPeriod"/>
            </a:pPr>
            <a:endParaRPr lang="en-US" dirty="0">
              <a:solidFill>
                <a:srgbClr val="212121"/>
              </a:solidFill>
              <a:latin typeface="+mn-lt"/>
              <a:cs typeface="Aharoni" panose="02010803020104030203" pitchFamily="2" charset="-79"/>
            </a:endParaRPr>
          </a:p>
          <a:p>
            <a:pPr marL="342900" indent="-342900" algn="l">
              <a:buFont typeface="+mj-lt"/>
              <a:buAutoNum type="arabicPeriod"/>
            </a:pPr>
            <a:r>
              <a:rPr lang="en-US" b="1" i="0" u="sng" dirty="0">
                <a:solidFill>
                  <a:srgbClr val="212121"/>
                </a:solidFill>
                <a:effectLst/>
                <a:latin typeface="Aharoni" panose="02010803020104030203" pitchFamily="2" charset="-79"/>
                <a:cs typeface="Aharoni" panose="02010803020104030203" pitchFamily="2" charset="-79"/>
              </a:rPr>
              <a:t>Average value Customers</a:t>
            </a:r>
            <a:br>
              <a:rPr lang="en-US" b="0" i="0" dirty="0">
                <a:solidFill>
                  <a:srgbClr val="212121"/>
                </a:solidFill>
                <a:effectLst/>
                <a:latin typeface="Aharoni" panose="02010803020104030203" pitchFamily="2" charset="-79"/>
                <a:cs typeface="Aharoni" panose="02010803020104030203" pitchFamily="2" charset="-79"/>
              </a:rPr>
            </a:br>
            <a:r>
              <a:rPr lang="en-US" b="0" i="0" dirty="0">
                <a:solidFill>
                  <a:srgbClr val="212121"/>
                </a:solidFill>
                <a:effectLst/>
                <a:latin typeface="Aharoni" panose="02010803020104030203" pitchFamily="2" charset="-79"/>
                <a:cs typeface="Aharoni" panose="02010803020104030203" pitchFamily="2" charset="-79"/>
              </a:rPr>
              <a:t>	'Cluster 1' customers can be called has Average valued customers because they are some what more recent, frequent and spend some what more money compared to Low value customers. These customers could become high risk and we should aggressively market towards them with great deals so we don't lose them forever.</a:t>
            </a:r>
          </a:p>
          <a:p>
            <a:pPr algn="l"/>
            <a:endParaRPr lang="en-US" b="0" i="0" dirty="0">
              <a:solidFill>
                <a:srgbClr val="212121"/>
              </a:solidFill>
              <a:effectLst/>
              <a:latin typeface="+mn-lt"/>
              <a:cs typeface="Aharoni" panose="02010803020104030203" pitchFamily="2" charset="-79"/>
            </a:endParaRPr>
          </a:p>
          <a:p>
            <a:endParaRPr lang="en-US" dirty="0"/>
          </a:p>
        </p:txBody>
      </p:sp>
    </p:spTree>
    <p:extLst>
      <p:ext uri="{BB962C8B-B14F-4D97-AF65-F5344CB8AC3E}">
        <p14:creationId xmlns:p14="http://schemas.microsoft.com/office/powerpoint/2010/main" val="3245747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Conclusion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11" name="TextBox 10">
            <a:extLst>
              <a:ext uri="{FF2B5EF4-FFF2-40B4-BE49-F238E27FC236}">
                <a16:creationId xmlns:a16="http://schemas.microsoft.com/office/drawing/2014/main" id="{EFD6EE7E-240A-41E7-AD44-C34E3B0D4DDF}"/>
              </a:ext>
            </a:extLst>
          </p:cNvPr>
          <p:cNvSpPr txBox="1"/>
          <p:nvPr/>
        </p:nvSpPr>
        <p:spPr>
          <a:xfrm>
            <a:off x="436881" y="1275127"/>
            <a:ext cx="8395419" cy="2031325"/>
          </a:xfrm>
          <a:prstGeom prst="rect">
            <a:avLst/>
          </a:prstGeom>
          <a:noFill/>
        </p:spPr>
        <p:txBody>
          <a:bodyPr wrap="square" rtlCol="0">
            <a:spAutoFit/>
          </a:bodyPr>
          <a:lstStyle/>
          <a:p>
            <a:pPr marL="342900" indent="-342900">
              <a:buFont typeface="+mj-lt"/>
              <a:buAutoNum type="arabicPeriod" startAt="3"/>
            </a:pPr>
            <a:r>
              <a:rPr lang="en-US" b="1" i="0" u="sng" dirty="0">
                <a:solidFill>
                  <a:srgbClr val="212121"/>
                </a:solidFill>
                <a:effectLst/>
                <a:latin typeface="Aharoni" panose="02010803020104030203" pitchFamily="2" charset="-79"/>
                <a:cs typeface="Aharoni" panose="02010803020104030203" pitchFamily="2" charset="-79"/>
              </a:rPr>
              <a:t>High value Customers</a:t>
            </a:r>
            <a:br>
              <a:rPr lang="en-US" b="0" i="0" dirty="0">
                <a:solidFill>
                  <a:srgbClr val="212121"/>
                </a:solidFill>
                <a:effectLst/>
                <a:latin typeface="Aharoni" panose="02010803020104030203" pitchFamily="2" charset="-79"/>
                <a:cs typeface="Aharoni" panose="02010803020104030203" pitchFamily="2" charset="-79"/>
              </a:rPr>
            </a:br>
            <a:r>
              <a:rPr lang="en-US" b="0" i="0" dirty="0">
                <a:solidFill>
                  <a:srgbClr val="212121"/>
                </a:solidFill>
                <a:effectLst/>
                <a:latin typeface="Aharoni" panose="02010803020104030203" pitchFamily="2" charset="-79"/>
                <a:cs typeface="Aharoni" panose="02010803020104030203" pitchFamily="2" charset="-79"/>
              </a:rPr>
              <a:t>	'Cluster 2' customers can be grouped has High valued customers because they are very recent (shopped recently), more frequent and spend more money aswell.</a:t>
            </a:r>
            <a:br>
              <a:rPr lang="en-US" b="0" i="0" dirty="0">
                <a:solidFill>
                  <a:srgbClr val="212121"/>
                </a:solidFill>
                <a:effectLst/>
                <a:latin typeface="Aharoni" panose="02010803020104030203" pitchFamily="2" charset="-79"/>
                <a:cs typeface="Aharoni" panose="02010803020104030203" pitchFamily="2" charset="-79"/>
              </a:rPr>
            </a:br>
            <a:r>
              <a:rPr lang="en-US" b="0" i="0" dirty="0">
                <a:solidFill>
                  <a:srgbClr val="212121"/>
                </a:solidFill>
                <a:effectLst/>
                <a:latin typeface="Aharoni" panose="02010803020104030203" pitchFamily="2" charset="-79"/>
                <a:cs typeface="Aharoni" panose="02010803020104030203" pitchFamily="2" charset="-79"/>
              </a:rPr>
              <a:t>	These are our best or potential customers we should not lose </a:t>
            </a:r>
            <a:r>
              <a:rPr lang="en-US" b="0" i="0" dirty="0" err="1">
                <a:solidFill>
                  <a:srgbClr val="212121"/>
                </a:solidFill>
                <a:effectLst/>
                <a:latin typeface="Aharoni" panose="02010803020104030203" pitchFamily="2" charset="-79"/>
                <a:cs typeface="Aharoni" panose="02010803020104030203" pitchFamily="2" charset="-79"/>
              </a:rPr>
              <a:t>them.Communications</a:t>
            </a:r>
            <a:r>
              <a:rPr lang="en-US" b="0" i="0" dirty="0">
                <a:solidFill>
                  <a:srgbClr val="212121"/>
                </a:solidFill>
                <a:effectLst/>
                <a:latin typeface="Aharoni" panose="02010803020104030203" pitchFamily="2" charset="-79"/>
                <a:cs typeface="Aharoni" panose="02010803020104030203" pitchFamily="2" charset="-79"/>
              </a:rPr>
              <a:t> with this group make them feel valued and appreciated. These customers likely generate a disproportionately high percentage of overall revenues and thus focusing on keeping them happy should be a top priority. Further analyzing their individual preferences and affinities we can provide additional opportunities for even more personalized messaging.</a:t>
            </a:r>
          </a:p>
          <a:p>
            <a:endParaRPr lang="en-US" dirty="0"/>
          </a:p>
        </p:txBody>
      </p:sp>
    </p:spTree>
    <p:extLst>
      <p:ext uri="{BB962C8B-B14F-4D97-AF65-F5344CB8AC3E}">
        <p14:creationId xmlns:p14="http://schemas.microsoft.com/office/powerpoint/2010/main" val="549596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Conclusion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sp>
        <p:nvSpPr>
          <p:cNvPr id="11" name="TextBox 10">
            <a:extLst>
              <a:ext uri="{FF2B5EF4-FFF2-40B4-BE49-F238E27FC236}">
                <a16:creationId xmlns:a16="http://schemas.microsoft.com/office/drawing/2014/main" id="{EFD6EE7E-240A-41E7-AD44-C34E3B0D4DDF}"/>
              </a:ext>
            </a:extLst>
          </p:cNvPr>
          <p:cNvSpPr txBox="1"/>
          <p:nvPr/>
        </p:nvSpPr>
        <p:spPr>
          <a:xfrm>
            <a:off x="436881" y="1275127"/>
            <a:ext cx="8395419" cy="523220"/>
          </a:xfrm>
          <a:prstGeom prst="rect">
            <a:avLst/>
          </a:prstGeom>
          <a:noFill/>
        </p:spPr>
        <p:txBody>
          <a:bodyPr wrap="square" rtlCol="0">
            <a:spAutoFit/>
          </a:bodyPr>
          <a:lstStyle/>
          <a:p>
            <a:endParaRPr lang="en-US"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endParaRPr lang="en-US" dirty="0">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id="{D0D0B1F7-976F-4332-B57F-0C4219A10E7A}"/>
              </a:ext>
            </a:extLst>
          </p:cNvPr>
          <p:cNvPicPr>
            <a:picLocks noChangeAspect="1"/>
          </p:cNvPicPr>
          <p:nvPr/>
        </p:nvPicPr>
        <p:blipFill>
          <a:blip r:embed="rId2"/>
          <a:stretch>
            <a:fillRect/>
          </a:stretch>
        </p:blipFill>
        <p:spPr>
          <a:xfrm>
            <a:off x="1071426" y="1582904"/>
            <a:ext cx="7760874" cy="3483429"/>
          </a:xfrm>
          <a:prstGeom prst="rect">
            <a:avLst/>
          </a:prstGeom>
        </p:spPr>
      </p:pic>
      <p:sp>
        <p:nvSpPr>
          <p:cNvPr id="6" name="TextBox 5">
            <a:extLst>
              <a:ext uri="{FF2B5EF4-FFF2-40B4-BE49-F238E27FC236}">
                <a16:creationId xmlns:a16="http://schemas.microsoft.com/office/drawing/2014/main" id="{0EFAC6E1-74A3-42A0-B229-C4826A87E290}"/>
              </a:ext>
            </a:extLst>
          </p:cNvPr>
          <p:cNvSpPr txBox="1"/>
          <p:nvPr/>
        </p:nvSpPr>
        <p:spPr>
          <a:xfrm>
            <a:off x="436881" y="1146426"/>
            <a:ext cx="5233936" cy="307777"/>
          </a:xfrm>
          <a:prstGeom prst="rect">
            <a:avLst/>
          </a:prstGeom>
          <a:noFill/>
        </p:spPr>
        <p:txBody>
          <a:bodyPr wrap="square" rtlCol="0">
            <a:spAutoFit/>
          </a:bodyPr>
          <a:lstStyle/>
          <a:p>
            <a:r>
              <a:rPr lang="en-US" b="1" dirty="0">
                <a:solidFill>
                  <a:srgbClr val="C00000"/>
                </a:solidFill>
                <a:latin typeface="+mn-lt"/>
                <a:cs typeface="Aharoni" panose="02010803020104030203" pitchFamily="2" charset="-79"/>
              </a:rPr>
              <a:t>3D Representation of customer segments</a:t>
            </a:r>
          </a:p>
        </p:txBody>
      </p:sp>
    </p:spTree>
    <p:extLst>
      <p:ext uri="{BB962C8B-B14F-4D97-AF65-F5344CB8AC3E}">
        <p14:creationId xmlns:p14="http://schemas.microsoft.com/office/powerpoint/2010/main" val="2156850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BE9A-36E4-4C1C-9DD7-2D323330E485}"/>
              </a:ext>
            </a:extLst>
          </p:cNvPr>
          <p:cNvSpPr>
            <a:spLocks noGrp="1"/>
          </p:cNvSpPr>
          <p:nvPr>
            <p:ph type="title"/>
          </p:nvPr>
        </p:nvSpPr>
        <p:spPr>
          <a:xfrm>
            <a:off x="370423" y="2285400"/>
            <a:ext cx="8520600" cy="572700"/>
          </a:xfrm>
        </p:spPr>
        <p:txBody>
          <a:bodyPr/>
          <a:lstStyle/>
          <a:p>
            <a:pPr algn="ctr"/>
            <a:r>
              <a:rPr lang="en-US" b="1" dirty="0"/>
              <a:t>Thank You</a:t>
            </a:r>
          </a:p>
        </p:txBody>
      </p:sp>
    </p:spTree>
    <p:extLst>
      <p:ext uri="{BB962C8B-B14F-4D97-AF65-F5344CB8AC3E}">
        <p14:creationId xmlns:p14="http://schemas.microsoft.com/office/powerpoint/2010/main" val="409241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Problem Statement</a:t>
            </a:r>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2369880"/>
          </a:xfrm>
          <a:prstGeom prst="rect">
            <a:avLst/>
          </a:prstGeom>
          <a:noFill/>
        </p:spPr>
        <p:txBody>
          <a:bodyPr wrap="square" rtlCol="0">
            <a:spAutoFit/>
          </a:bodyPr>
          <a:lstStyle/>
          <a:p>
            <a:r>
              <a:rPr lang="en-US" sz="2000" dirty="0">
                <a:solidFill>
                  <a:srgbClr val="212121"/>
                </a:solidFill>
                <a:latin typeface="Aharoni" panose="02010803020104030203" pitchFamily="2" charset="-79"/>
                <a:cs typeface="Aharoni" panose="02010803020104030203" pitchFamily="2" charset="-79"/>
              </a:rPr>
              <a:t>We have to</a:t>
            </a:r>
            <a:r>
              <a:rPr lang="en-US" sz="2000" b="0" i="0" dirty="0">
                <a:solidFill>
                  <a:srgbClr val="212121"/>
                </a:solidFill>
                <a:effectLst/>
                <a:latin typeface="Aharoni" panose="02010803020104030203" pitchFamily="2" charset="-79"/>
                <a:cs typeface="Aharoni" panose="02010803020104030203" pitchFamily="2" charset="-79"/>
              </a:rPr>
              <a:t> identify major customer segments on a transnational data set which contains all the transactions occurring between 01/12/2010 and 09/12/2011 for a UK-based and registered non-store online retail. The company mainly sells unique all-occasion gifts. Many customers of the company are wholesalers.</a:t>
            </a:r>
          </a:p>
          <a:p>
            <a:endParaRPr lang="en-US" sz="2000" dirty="0">
              <a:latin typeface="Aharoni" panose="02010803020104030203" pitchFamily="2" charset="-79"/>
              <a:cs typeface="Aharoni" panose="02010803020104030203" pitchFamily="2" charset="-79"/>
            </a:endParaRPr>
          </a:p>
          <a:p>
            <a:endParaRPr lang="en-US" dirty="0"/>
          </a:p>
          <a:p>
            <a:endParaRPr lang="en-US" dirty="0"/>
          </a:p>
        </p:txBody>
      </p:sp>
    </p:spTree>
    <p:extLst>
      <p:ext uri="{BB962C8B-B14F-4D97-AF65-F5344CB8AC3E}">
        <p14:creationId xmlns:p14="http://schemas.microsoft.com/office/powerpoint/2010/main" val="126704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Data Exploration</a:t>
            </a:r>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539430"/>
          </a:xfrm>
          <a:prstGeom prst="rect">
            <a:avLst/>
          </a:prstGeom>
          <a:noFill/>
        </p:spPr>
        <p:txBody>
          <a:bodyPr wrap="square" rtlCol="0">
            <a:spAutoFit/>
          </a:bodyPr>
          <a:lstStyle/>
          <a:p>
            <a:r>
              <a:rPr lang="en-US" sz="1600" dirty="0">
                <a:solidFill>
                  <a:srgbClr val="212121"/>
                </a:solidFill>
                <a:latin typeface="Aharoni" panose="02010803020104030203" pitchFamily="2" charset="-79"/>
                <a:cs typeface="Aharoni" panose="02010803020104030203" pitchFamily="2" charset="-79"/>
              </a:rPr>
              <a:t>Our dataset has 541909 rows and 8 columns to begin with. In the preprocessing we have added 4 more columns.</a:t>
            </a:r>
          </a:p>
          <a:p>
            <a:endParaRPr lang="en-US" sz="1600" dirty="0">
              <a:solidFill>
                <a:srgbClr val="212121"/>
              </a:solidFill>
              <a:latin typeface="Aharoni" panose="02010803020104030203" pitchFamily="2" charset="-79"/>
              <a:cs typeface="Aharoni" panose="02010803020104030203" pitchFamily="2" charset="-79"/>
            </a:endParaRPr>
          </a:p>
          <a:p>
            <a:r>
              <a:rPr lang="en-US" sz="1600" dirty="0">
                <a:solidFill>
                  <a:srgbClr val="212121"/>
                </a:solidFill>
                <a:latin typeface="Aharoni" panose="02010803020104030203" pitchFamily="2" charset="-79"/>
                <a:cs typeface="Aharoni" panose="02010803020104030203" pitchFamily="2" charset="-79"/>
              </a:rPr>
              <a:t>The columns of the dataset are as follows:</a:t>
            </a:r>
          </a:p>
          <a:p>
            <a:endParaRPr lang="en-US" sz="2000" dirty="0">
              <a:latin typeface="Aharoni" panose="02010803020104030203" pitchFamily="2" charset="-79"/>
              <a:cs typeface="Aharoni" panose="02010803020104030203" pitchFamily="2" charset="-79"/>
            </a:endParaRPr>
          </a:p>
          <a:p>
            <a:pPr marL="285750" indent="-285750" algn="l">
              <a:buFont typeface="Arial" panose="020B0604020202020204" pitchFamily="34" charset="0"/>
              <a:buChar char="•"/>
            </a:pPr>
            <a:r>
              <a:rPr lang="en-US" b="1" i="0" dirty="0" err="1">
                <a:solidFill>
                  <a:srgbClr val="212121"/>
                </a:solidFill>
                <a:effectLst/>
                <a:latin typeface="+mn-lt"/>
                <a:cs typeface="Aharoni" panose="02010803020104030203" pitchFamily="2" charset="-79"/>
              </a:rPr>
              <a:t>InvoiceNo</a:t>
            </a:r>
            <a:r>
              <a:rPr lang="en-US" b="1" i="0" dirty="0">
                <a:solidFill>
                  <a:srgbClr val="212121"/>
                </a:solidFill>
                <a:effectLst/>
                <a:latin typeface="+mn-lt"/>
                <a:cs typeface="Aharoni" panose="02010803020104030203" pitchFamily="2" charset="-79"/>
              </a:rPr>
              <a:t>: </a:t>
            </a:r>
            <a:r>
              <a:rPr lang="en-US" i="0" dirty="0">
                <a:solidFill>
                  <a:srgbClr val="212121"/>
                </a:solidFill>
                <a:effectLst/>
                <a:latin typeface="+mn-lt"/>
                <a:cs typeface="Aharoni" panose="02010803020104030203" pitchFamily="2" charset="-79"/>
              </a:rPr>
              <a:t>Invoice number is a 6-digit integral number uniquely assigned to each transaction. If this code starts with letter 'c', it indicates a cancellation.</a:t>
            </a:r>
          </a:p>
          <a:p>
            <a:pPr marL="285750" indent="-285750" algn="l">
              <a:buFont typeface="Arial" panose="020B0604020202020204" pitchFamily="34" charset="0"/>
              <a:buChar char="•"/>
            </a:pPr>
            <a:r>
              <a:rPr lang="en-US" b="1" i="0" dirty="0" err="1">
                <a:solidFill>
                  <a:srgbClr val="212121"/>
                </a:solidFill>
                <a:effectLst/>
                <a:latin typeface="+mn-lt"/>
                <a:cs typeface="Aharoni" panose="02010803020104030203" pitchFamily="2" charset="-79"/>
              </a:rPr>
              <a:t>StockCode</a:t>
            </a:r>
            <a:r>
              <a:rPr lang="en-US" b="1" i="0" dirty="0">
                <a:solidFill>
                  <a:srgbClr val="212121"/>
                </a:solidFill>
                <a:effectLst/>
                <a:latin typeface="+mn-lt"/>
                <a:cs typeface="Aharoni" panose="02010803020104030203" pitchFamily="2" charset="-79"/>
              </a:rPr>
              <a:t>: </a:t>
            </a:r>
            <a:r>
              <a:rPr lang="en-US" dirty="0">
                <a:solidFill>
                  <a:srgbClr val="212121"/>
                </a:solidFill>
                <a:latin typeface="+mn-lt"/>
                <a:cs typeface="Aharoni" panose="02010803020104030203" pitchFamily="2" charset="-79"/>
              </a:rPr>
              <a:t>It is</a:t>
            </a:r>
            <a:r>
              <a:rPr lang="en-US" b="0" i="0" dirty="0">
                <a:solidFill>
                  <a:srgbClr val="212121"/>
                </a:solidFill>
                <a:effectLst/>
                <a:latin typeface="+mn-lt"/>
                <a:cs typeface="Aharoni" panose="02010803020104030203" pitchFamily="2" charset="-79"/>
              </a:rPr>
              <a:t> a 5-digit integral number uniquely assigned to each distinct product. It can also be called as product code.</a:t>
            </a:r>
          </a:p>
          <a:p>
            <a:pPr marL="285750" indent="-285750" algn="l">
              <a:buFont typeface="Arial" panose="020B0604020202020204" pitchFamily="34" charset="0"/>
              <a:buChar char="•"/>
            </a:pPr>
            <a:r>
              <a:rPr lang="en-US" b="1" i="0" dirty="0">
                <a:solidFill>
                  <a:srgbClr val="212121"/>
                </a:solidFill>
                <a:effectLst/>
                <a:latin typeface="+mn-lt"/>
                <a:cs typeface="Aharoni" panose="02010803020104030203" pitchFamily="2" charset="-79"/>
              </a:rPr>
              <a:t>Description: </a:t>
            </a:r>
            <a:r>
              <a:rPr lang="en-US" dirty="0">
                <a:solidFill>
                  <a:srgbClr val="212121"/>
                </a:solidFill>
                <a:latin typeface="+mn-lt"/>
                <a:cs typeface="Aharoni" panose="02010803020104030203" pitchFamily="2" charset="-79"/>
              </a:rPr>
              <a:t>This describes the product name.</a:t>
            </a:r>
          </a:p>
          <a:p>
            <a:pPr marL="285750" indent="-285750" algn="l">
              <a:buFont typeface="Arial" panose="020B0604020202020204" pitchFamily="34" charset="0"/>
              <a:buChar char="•"/>
            </a:pPr>
            <a:r>
              <a:rPr lang="en-US" b="1" i="0" dirty="0">
                <a:solidFill>
                  <a:srgbClr val="212121"/>
                </a:solidFill>
                <a:effectLst/>
                <a:latin typeface="+mn-lt"/>
                <a:cs typeface="Aharoni" panose="02010803020104030203" pitchFamily="2" charset="-79"/>
              </a:rPr>
              <a:t>Quantity: </a:t>
            </a:r>
            <a:r>
              <a:rPr lang="en-US" b="0" i="0" dirty="0">
                <a:solidFill>
                  <a:srgbClr val="212121"/>
                </a:solidFill>
                <a:effectLst/>
                <a:latin typeface="+mn-lt"/>
                <a:cs typeface="Aharoni" panose="02010803020104030203" pitchFamily="2" charset="-79"/>
              </a:rPr>
              <a:t>The quantities of each product (item) per transaction. </a:t>
            </a:r>
          </a:p>
          <a:p>
            <a:pPr marL="285750" indent="-285750" algn="l">
              <a:buFont typeface="Arial" panose="020B0604020202020204" pitchFamily="34" charset="0"/>
              <a:buChar char="•"/>
            </a:pPr>
            <a:r>
              <a:rPr lang="en-US" b="1" i="0" dirty="0" err="1">
                <a:solidFill>
                  <a:srgbClr val="212121"/>
                </a:solidFill>
                <a:effectLst/>
                <a:latin typeface="+mn-lt"/>
                <a:cs typeface="Aharoni" panose="02010803020104030203" pitchFamily="2" charset="-79"/>
              </a:rPr>
              <a:t>InvoiceDate</a:t>
            </a:r>
            <a:r>
              <a:rPr lang="en-US" b="1" i="0" dirty="0">
                <a:solidFill>
                  <a:srgbClr val="212121"/>
                </a:solidFill>
                <a:effectLst/>
                <a:latin typeface="+mn-lt"/>
                <a:cs typeface="Aharoni" panose="02010803020104030203" pitchFamily="2" charset="-79"/>
              </a:rPr>
              <a:t>: </a:t>
            </a:r>
            <a:r>
              <a:rPr lang="en-US" dirty="0">
                <a:solidFill>
                  <a:srgbClr val="212121"/>
                </a:solidFill>
                <a:latin typeface="+mn-lt"/>
                <a:cs typeface="Aharoni" panose="02010803020104030203" pitchFamily="2" charset="-79"/>
              </a:rPr>
              <a:t>This specifies </a:t>
            </a:r>
            <a:r>
              <a:rPr lang="en-US" b="0" i="0" dirty="0">
                <a:solidFill>
                  <a:srgbClr val="212121"/>
                </a:solidFill>
                <a:effectLst/>
                <a:latin typeface="+mn-lt"/>
                <a:cs typeface="Aharoni" panose="02010803020104030203" pitchFamily="2" charset="-79"/>
              </a:rPr>
              <a:t>the day and time when each transaction was generated.</a:t>
            </a:r>
          </a:p>
          <a:p>
            <a:pPr marL="285750" indent="-285750" algn="l">
              <a:buFont typeface="Arial" panose="020B0604020202020204" pitchFamily="34" charset="0"/>
              <a:buChar char="•"/>
            </a:pPr>
            <a:r>
              <a:rPr lang="en-US" b="1" i="0" dirty="0" err="1">
                <a:solidFill>
                  <a:srgbClr val="212121"/>
                </a:solidFill>
                <a:effectLst/>
                <a:latin typeface="+mn-lt"/>
                <a:cs typeface="Aharoni" panose="02010803020104030203" pitchFamily="2" charset="-79"/>
              </a:rPr>
              <a:t>UnitPrice</a:t>
            </a:r>
            <a:r>
              <a:rPr lang="en-US" b="1" i="0" dirty="0">
                <a:solidFill>
                  <a:srgbClr val="212121"/>
                </a:solidFill>
                <a:effectLst/>
                <a:latin typeface="+mn-lt"/>
                <a:cs typeface="Aharoni" panose="02010803020104030203" pitchFamily="2" charset="-79"/>
              </a:rPr>
              <a:t>: </a:t>
            </a:r>
            <a:r>
              <a:rPr lang="en-US" i="0" dirty="0">
                <a:solidFill>
                  <a:srgbClr val="212121"/>
                </a:solidFill>
                <a:effectLst/>
                <a:latin typeface="+mn-lt"/>
                <a:cs typeface="Aharoni" panose="02010803020104030203" pitchFamily="2" charset="-79"/>
              </a:rPr>
              <a:t>Price of product per unit.</a:t>
            </a:r>
          </a:p>
          <a:p>
            <a:pPr marL="285750" indent="-285750" algn="l">
              <a:buFont typeface="Arial" panose="020B0604020202020204" pitchFamily="34" charset="0"/>
              <a:buChar char="•"/>
            </a:pPr>
            <a:r>
              <a:rPr lang="en-US" b="1" i="0" dirty="0" err="1">
                <a:solidFill>
                  <a:srgbClr val="212121"/>
                </a:solidFill>
                <a:effectLst/>
                <a:latin typeface="+mn-lt"/>
                <a:cs typeface="Aharoni" panose="02010803020104030203" pitchFamily="2" charset="-79"/>
              </a:rPr>
              <a:t>CustomerID</a:t>
            </a:r>
            <a:r>
              <a:rPr lang="en-US" b="1" i="0" dirty="0">
                <a:solidFill>
                  <a:srgbClr val="212121"/>
                </a:solidFill>
                <a:effectLst/>
                <a:latin typeface="+mn-lt"/>
                <a:cs typeface="Aharoni" panose="02010803020104030203" pitchFamily="2" charset="-79"/>
              </a:rPr>
              <a:t>: </a:t>
            </a:r>
            <a:r>
              <a:rPr lang="en-US" dirty="0">
                <a:solidFill>
                  <a:srgbClr val="212121"/>
                </a:solidFill>
                <a:latin typeface="+mn-lt"/>
                <a:cs typeface="Aharoni" panose="02010803020104030203" pitchFamily="2" charset="-79"/>
              </a:rPr>
              <a:t>It is</a:t>
            </a:r>
            <a:r>
              <a:rPr lang="en-US" b="0" i="0" dirty="0">
                <a:solidFill>
                  <a:srgbClr val="212121"/>
                </a:solidFill>
                <a:effectLst/>
                <a:latin typeface="+mn-lt"/>
                <a:cs typeface="Aharoni" panose="02010803020104030203" pitchFamily="2" charset="-79"/>
              </a:rPr>
              <a:t> a 5-digit integral number uniquely assigned to each customer.</a:t>
            </a:r>
          </a:p>
          <a:p>
            <a:pPr marL="285750" indent="-285750" algn="l">
              <a:buFont typeface="Arial" panose="020B0604020202020204" pitchFamily="34" charset="0"/>
              <a:buChar char="•"/>
            </a:pPr>
            <a:r>
              <a:rPr lang="en-US" b="1" i="0" dirty="0">
                <a:solidFill>
                  <a:srgbClr val="212121"/>
                </a:solidFill>
                <a:effectLst/>
                <a:latin typeface="+mn-lt"/>
                <a:cs typeface="Aharoni" panose="02010803020104030203" pitchFamily="2" charset="-79"/>
              </a:rPr>
              <a:t>Country: </a:t>
            </a:r>
            <a:r>
              <a:rPr lang="en-US" dirty="0">
                <a:solidFill>
                  <a:srgbClr val="212121"/>
                </a:solidFill>
                <a:latin typeface="+mn-lt"/>
                <a:cs typeface="Aharoni" panose="02010803020104030203" pitchFamily="2" charset="-79"/>
              </a:rPr>
              <a:t>Specifies</a:t>
            </a:r>
            <a:r>
              <a:rPr lang="en-US" b="0" i="0" dirty="0">
                <a:solidFill>
                  <a:srgbClr val="212121"/>
                </a:solidFill>
                <a:effectLst/>
                <a:latin typeface="+mn-lt"/>
                <a:cs typeface="Aharoni" panose="02010803020104030203" pitchFamily="2" charset="-79"/>
              </a:rPr>
              <a:t> the name of the country where the customer resides.</a:t>
            </a:r>
            <a:endParaRPr lang="en-US" dirty="0">
              <a:latin typeface="+mn-lt"/>
            </a:endParaRPr>
          </a:p>
        </p:txBody>
      </p:sp>
    </p:spTree>
    <p:extLst>
      <p:ext uri="{BB962C8B-B14F-4D97-AF65-F5344CB8AC3E}">
        <p14:creationId xmlns:p14="http://schemas.microsoft.com/office/powerpoint/2010/main" val="242390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Data Exploration </a:t>
            </a:r>
            <a:r>
              <a:rPr lang="en-US" sz="1600" b="1" dirty="0"/>
              <a:t>(Contd.)</a:t>
            </a:r>
          </a:p>
        </p:txBody>
      </p:sp>
      <p:sp>
        <p:nvSpPr>
          <p:cNvPr id="5" name="TextBox 4">
            <a:extLst>
              <a:ext uri="{FF2B5EF4-FFF2-40B4-BE49-F238E27FC236}">
                <a16:creationId xmlns:a16="http://schemas.microsoft.com/office/drawing/2014/main" id="{F8CC3BEA-5541-49D9-84B8-B10AD9536C04}"/>
              </a:ext>
            </a:extLst>
          </p:cNvPr>
          <p:cNvSpPr txBox="1"/>
          <p:nvPr/>
        </p:nvSpPr>
        <p:spPr>
          <a:xfrm>
            <a:off x="422622" y="1106501"/>
            <a:ext cx="8214232" cy="1600438"/>
          </a:xfrm>
          <a:prstGeom prst="rect">
            <a:avLst/>
          </a:prstGeom>
          <a:noFill/>
        </p:spPr>
        <p:txBody>
          <a:bodyPr wrap="square">
            <a:spAutoFit/>
          </a:bodyPr>
          <a:lstStyle/>
          <a:p>
            <a:r>
              <a:rPr lang="en-US" sz="1400" dirty="0">
                <a:solidFill>
                  <a:srgbClr val="212121"/>
                </a:solidFill>
                <a:latin typeface="Aharoni" panose="02010803020104030203" pitchFamily="2" charset="-79"/>
                <a:cs typeface="Aharoni" panose="02010803020104030203" pitchFamily="2" charset="-79"/>
              </a:rPr>
              <a:t>The calculated columns created during preprocessing are as follows:</a:t>
            </a:r>
          </a:p>
          <a:p>
            <a:endParaRPr lang="en-US" dirty="0">
              <a:solidFill>
                <a:srgbClr val="212121"/>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1400" b="1" dirty="0" err="1">
                <a:solidFill>
                  <a:srgbClr val="212121"/>
                </a:solidFill>
                <a:latin typeface="+mn-lt"/>
                <a:cs typeface="Aharoni" panose="02010803020104030203" pitchFamily="2" charset="-79"/>
              </a:rPr>
              <a:t>TotalAmount</a:t>
            </a:r>
            <a:r>
              <a:rPr lang="en-US" sz="1400" b="1" dirty="0">
                <a:solidFill>
                  <a:srgbClr val="212121"/>
                </a:solidFill>
                <a:latin typeface="+mn-lt"/>
                <a:cs typeface="Aharoni" panose="02010803020104030203" pitchFamily="2" charset="-79"/>
              </a:rPr>
              <a:t> </a:t>
            </a:r>
            <a:r>
              <a:rPr lang="en-US" sz="1400" dirty="0">
                <a:solidFill>
                  <a:srgbClr val="212121"/>
                </a:solidFill>
                <a:latin typeface="+mn-lt"/>
                <a:cs typeface="Aharoni" panose="02010803020104030203" pitchFamily="2" charset="-79"/>
              </a:rPr>
              <a:t>-  Created by combining unit price and quantity. This gives information of total amount spent during that particular transaction.</a:t>
            </a:r>
          </a:p>
          <a:p>
            <a:pPr marL="285750" indent="-285750">
              <a:buFont typeface="Arial" panose="020B0604020202020204" pitchFamily="34" charset="0"/>
              <a:buChar char="•"/>
            </a:pPr>
            <a:r>
              <a:rPr lang="en-US" b="1" dirty="0">
                <a:solidFill>
                  <a:srgbClr val="212121"/>
                </a:solidFill>
                <a:latin typeface="+mn-lt"/>
                <a:cs typeface="Aharoni" panose="02010803020104030203" pitchFamily="2" charset="-79"/>
              </a:rPr>
              <a:t>month</a:t>
            </a:r>
            <a:r>
              <a:rPr lang="en-US" b="0" i="0" dirty="0">
                <a:solidFill>
                  <a:srgbClr val="212121"/>
                </a:solidFill>
                <a:effectLst/>
                <a:latin typeface="+mn-lt"/>
                <a:cs typeface="Aharoni" panose="02010803020104030203" pitchFamily="2" charset="-79"/>
              </a:rPr>
              <a:t> – month value extracted from </a:t>
            </a:r>
            <a:r>
              <a:rPr lang="en-US" dirty="0" err="1">
                <a:solidFill>
                  <a:srgbClr val="212121"/>
                </a:solidFill>
                <a:latin typeface="+mn-lt"/>
                <a:cs typeface="Aharoni" panose="02010803020104030203" pitchFamily="2" charset="-79"/>
              </a:rPr>
              <a:t>I</a:t>
            </a:r>
            <a:r>
              <a:rPr lang="en-US" b="0" i="0" dirty="0" err="1">
                <a:solidFill>
                  <a:srgbClr val="212121"/>
                </a:solidFill>
                <a:effectLst/>
                <a:latin typeface="+mn-lt"/>
                <a:cs typeface="Aharoni" panose="02010803020104030203" pitchFamily="2" charset="-79"/>
              </a:rPr>
              <a:t>nvoiceDate</a:t>
            </a:r>
            <a:r>
              <a:rPr lang="en-US" b="0" i="0" dirty="0">
                <a:solidFill>
                  <a:srgbClr val="212121"/>
                </a:solidFill>
                <a:effectLst/>
                <a:latin typeface="+mn-lt"/>
                <a:cs typeface="Aharoni" panose="02010803020104030203" pitchFamily="2" charset="-79"/>
              </a:rPr>
              <a:t> column</a:t>
            </a:r>
          </a:p>
          <a:p>
            <a:pPr marL="285750" indent="-285750">
              <a:buFont typeface="Arial" panose="020B0604020202020204" pitchFamily="34" charset="0"/>
              <a:buChar char="•"/>
            </a:pPr>
            <a:r>
              <a:rPr lang="en-US" b="1" dirty="0">
                <a:solidFill>
                  <a:srgbClr val="212121"/>
                </a:solidFill>
                <a:latin typeface="+mn-lt"/>
                <a:cs typeface="Aharoni" panose="02010803020104030203" pitchFamily="2" charset="-79"/>
              </a:rPr>
              <a:t>day</a:t>
            </a:r>
            <a:r>
              <a:rPr lang="en-US" dirty="0">
                <a:solidFill>
                  <a:srgbClr val="212121"/>
                </a:solidFill>
                <a:latin typeface="+mn-lt"/>
                <a:cs typeface="Aharoni" panose="02010803020104030203" pitchFamily="2" charset="-79"/>
              </a:rPr>
              <a:t> – day name value extracted from </a:t>
            </a:r>
            <a:r>
              <a:rPr lang="en-US" dirty="0" err="1">
                <a:solidFill>
                  <a:srgbClr val="212121"/>
                </a:solidFill>
                <a:latin typeface="+mn-lt"/>
                <a:cs typeface="Aharoni" panose="02010803020104030203" pitchFamily="2" charset="-79"/>
              </a:rPr>
              <a:t>I</a:t>
            </a:r>
            <a:r>
              <a:rPr lang="en-US" b="0" i="0" dirty="0" err="1">
                <a:solidFill>
                  <a:srgbClr val="212121"/>
                </a:solidFill>
                <a:effectLst/>
                <a:latin typeface="+mn-lt"/>
                <a:cs typeface="Aharoni" panose="02010803020104030203" pitchFamily="2" charset="-79"/>
              </a:rPr>
              <a:t>nvoiceDate</a:t>
            </a:r>
            <a:r>
              <a:rPr lang="en-US" dirty="0">
                <a:solidFill>
                  <a:srgbClr val="212121"/>
                </a:solidFill>
                <a:latin typeface="+mn-lt"/>
                <a:cs typeface="Aharoni" panose="02010803020104030203" pitchFamily="2" charset="-79"/>
              </a:rPr>
              <a:t> column. </a:t>
            </a:r>
          </a:p>
          <a:p>
            <a:pPr marL="285750" indent="-285750">
              <a:buFont typeface="Arial" panose="020B0604020202020204" pitchFamily="34" charset="0"/>
              <a:buChar char="•"/>
            </a:pPr>
            <a:r>
              <a:rPr lang="en-US" b="1" dirty="0">
                <a:solidFill>
                  <a:srgbClr val="212121"/>
                </a:solidFill>
                <a:latin typeface="+mn-lt"/>
                <a:cs typeface="Aharoni" panose="02010803020104030203" pitchFamily="2" charset="-79"/>
              </a:rPr>
              <a:t>hour</a:t>
            </a:r>
            <a:r>
              <a:rPr lang="en-US" dirty="0">
                <a:solidFill>
                  <a:srgbClr val="212121"/>
                </a:solidFill>
                <a:latin typeface="+mn-lt"/>
                <a:cs typeface="Aharoni" panose="02010803020104030203" pitchFamily="2" charset="-79"/>
              </a:rPr>
              <a:t> – hour value extracted from </a:t>
            </a:r>
            <a:r>
              <a:rPr lang="en-US" dirty="0" err="1">
                <a:solidFill>
                  <a:srgbClr val="212121"/>
                </a:solidFill>
                <a:latin typeface="+mn-lt"/>
                <a:cs typeface="Aharoni" panose="02010803020104030203" pitchFamily="2" charset="-79"/>
              </a:rPr>
              <a:t>I</a:t>
            </a:r>
            <a:r>
              <a:rPr lang="en-US" b="0" i="0" dirty="0" err="1">
                <a:solidFill>
                  <a:srgbClr val="212121"/>
                </a:solidFill>
                <a:effectLst/>
                <a:latin typeface="+mn-lt"/>
                <a:cs typeface="Aharoni" panose="02010803020104030203" pitchFamily="2" charset="-79"/>
              </a:rPr>
              <a:t>nvoiceDate</a:t>
            </a:r>
            <a:r>
              <a:rPr lang="en-US" dirty="0">
                <a:solidFill>
                  <a:srgbClr val="212121"/>
                </a:solidFill>
                <a:latin typeface="+mn-lt"/>
                <a:cs typeface="Aharoni" panose="02010803020104030203" pitchFamily="2" charset="-79"/>
              </a:rPr>
              <a:t> column.</a:t>
            </a:r>
          </a:p>
        </p:txBody>
      </p:sp>
    </p:spTree>
    <p:extLst>
      <p:ext uri="{BB962C8B-B14F-4D97-AF65-F5344CB8AC3E}">
        <p14:creationId xmlns:p14="http://schemas.microsoft.com/office/powerpoint/2010/main" val="281103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Spread of Missing values</a:t>
            </a:r>
            <a:endParaRPr lang="en-US" sz="1600" b="1" dirty="0"/>
          </a:p>
        </p:txBody>
      </p:sp>
      <p:pic>
        <p:nvPicPr>
          <p:cNvPr id="4" name="Picture 3">
            <a:extLst>
              <a:ext uri="{FF2B5EF4-FFF2-40B4-BE49-F238E27FC236}">
                <a16:creationId xmlns:a16="http://schemas.microsoft.com/office/drawing/2014/main" id="{2395536A-622F-4193-941B-DE9AB14F8535}"/>
              </a:ext>
            </a:extLst>
          </p:cNvPr>
          <p:cNvPicPr>
            <a:picLocks noChangeAspect="1"/>
          </p:cNvPicPr>
          <p:nvPr/>
        </p:nvPicPr>
        <p:blipFill>
          <a:blip r:embed="rId2"/>
          <a:stretch>
            <a:fillRect/>
          </a:stretch>
        </p:blipFill>
        <p:spPr>
          <a:xfrm>
            <a:off x="872111" y="1344914"/>
            <a:ext cx="3799782" cy="3167443"/>
          </a:xfrm>
          <a:prstGeom prst="rect">
            <a:avLst/>
          </a:prstGeom>
        </p:spPr>
      </p:pic>
      <p:sp>
        <p:nvSpPr>
          <p:cNvPr id="6" name="TextBox 5">
            <a:extLst>
              <a:ext uri="{FF2B5EF4-FFF2-40B4-BE49-F238E27FC236}">
                <a16:creationId xmlns:a16="http://schemas.microsoft.com/office/drawing/2014/main" id="{C781F2AF-2427-41A3-B5C0-46DD6ACBB563}"/>
              </a:ext>
            </a:extLst>
          </p:cNvPr>
          <p:cNvSpPr txBox="1"/>
          <p:nvPr/>
        </p:nvSpPr>
        <p:spPr>
          <a:xfrm>
            <a:off x="4956202" y="1290918"/>
            <a:ext cx="3957277" cy="3447098"/>
          </a:xfrm>
          <a:prstGeom prst="rect">
            <a:avLst/>
          </a:prstGeom>
          <a:noFill/>
        </p:spPr>
        <p:txBody>
          <a:bodyPr wrap="square" rtlCol="0">
            <a:spAutoFit/>
          </a:bodyPr>
          <a:lstStyle/>
          <a:p>
            <a:pPr algn="l"/>
            <a:r>
              <a:rPr lang="en-US" sz="1200" b="0" i="0" dirty="0">
                <a:solidFill>
                  <a:srgbClr val="212121"/>
                </a:solidFill>
                <a:effectLst/>
                <a:latin typeface="Roboto" panose="02000000000000000000" pitchFamily="2" charset="0"/>
              </a:rPr>
              <a:t>We can observe that 25% of </a:t>
            </a:r>
            <a:r>
              <a:rPr lang="en-US" sz="1200" b="0" i="0" dirty="0" err="1">
                <a:solidFill>
                  <a:srgbClr val="212121"/>
                </a:solidFill>
                <a:effectLst/>
                <a:latin typeface="Roboto" panose="02000000000000000000" pitchFamily="2" charset="0"/>
              </a:rPr>
              <a:t>CustomerID</a:t>
            </a:r>
            <a:r>
              <a:rPr lang="en-US" sz="1200" b="0" i="0" dirty="0">
                <a:solidFill>
                  <a:srgbClr val="212121"/>
                </a:solidFill>
                <a:effectLst/>
                <a:latin typeface="Roboto" panose="02000000000000000000" pitchFamily="2" charset="0"/>
              </a:rPr>
              <a:t> values are missing.</a:t>
            </a:r>
          </a:p>
          <a:p>
            <a:pPr algn="l"/>
            <a:br>
              <a:rPr lang="en-US" sz="1200" b="0" i="0" dirty="0">
                <a:solidFill>
                  <a:srgbClr val="212121"/>
                </a:solidFill>
                <a:effectLst/>
                <a:latin typeface="Roboto" panose="02000000000000000000" pitchFamily="2" charset="0"/>
              </a:rPr>
            </a:br>
            <a:r>
              <a:rPr lang="en-US" sz="1200" b="0" i="0" dirty="0">
                <a:solidFill>
                  <a:srgbClr val="212121"/>
                </a:solidFill>
                <a:effectLst/>
                <a:latin typeface="Roboto" panose="02000000000000000000" pitchFamily="2" charset="0"/>
              </a:rPr>
              <a:t>This can be handled in multiple ways. One such way is by imputing it with a random number.</a:t>
            </a:r>
          </a:p>
          <a:p>
            <a:pPr algn="l"/>
            <a:r>
              <a:rPr lang="en-US" sz="1200" dirty="0">
                <a:solidFill>
                  <a:srgbClr val="212121"/>
                </a:solidFill>
                <a:latin typeface="Roboto" panose="02000000000000000000" pitchFamily="2" charset="0"/>
              </a:rPr>
              <a:t>I</a:t>
            </a:r>
            <a:r>
              <a:rPr lang="en-US" sz="1200" b="0" i="0" dirty="0">
                <a:solidFill>
                  <a:srgbClr val="212121"/>
                </a:solidFill>
                <a:effectLst/>
                <a:latin typeface="Roboto" panose="02000000000000000000" pitchFamily="2" charset="0"/>
              </a:rPr>
              <a:t>t is possible to impute </a:t>
            </a:r>
            <a:r>
              <a:rPr lang="en-US" sz="1200" b="0" i="0" dirty="0" err="1">
                <a:solidFill>
                  <a:srgbClr val="212121"/>
                </a:solidFill>
                <a:effectLst/>
                <a:latin typeface="Roboto" panose="02000000000000000000" pitchFamily="2" charset="0"/>
              </a:rPr>
              <a:t>customerID</a:t>
            </a:r>
            <a:r>
              <a:rPr lang="en-US" sz="1200" b="0" i="0" dirty="0">
                <a:solidFill>
                  <a:srgbClr val="212121"/>
                </a:solidFill>
                <a:effectLst/>
                <a:latin typeface="Roboto" panose="02000000000000000000" pitchFamily="2" charset="0"/>
              </a:rPr>
              <a:t> based on unique value of </a:t>
            </a:r>
            <a:r>
              <a:rPr lang="en-US" sz="1200" b="0" i="0" dirty="0" err="1">
                <a:solidFill>
                  <a:srgbClr val="212121"/>
                </a:solidFill>
                <a:effectLst/>
                <a:latin typeface="Roboto" panose="02000000000000000000" pitchFamily="2" charset="0"/>
              </a:rPr>
              <a:t>InvoiceNo</a:t>
            </a:r>
            <a:r>
              <a:rPr lang="en-US" sz="1200" b="0" i="0" dirty="0">
                <a:solidFill>
                  <a:srgbClr val="212121"/>
                </a:solidFill>
                <a:effectLst/>
                <a:latin typeface="Roboto" panose="02000000000000000000" pitchFamily="2" charset="0"/>
              </a:rPr>
              <a:t>, but there will be a big inaccuracy in matching cancelled transactions. Because we have observed that the corresponding purchase and cancelled transaction do not have same </a:t>
            </a:r>
            <a:r>
              <a:rPr lang="en-US" sz="1200" b="0" i="0" dirty="0" err="1">
                <a:solidFill>
                  <a:srgbClr val="212121"/>
                </a:solidFill>
                <a:effectLst/>
                <a:latin typeface="Roboto" panose="02000000000000000000" pitchFamily="2" charset="0"/>
              </a:rPr>
              <a:t>InvoiceNo</a:t>
            </a:r>
            <a:r>
              <a:rPr lang="en-US" sz="1200" b="0" i="0" dirty="0">
                <a:solidFill>
                  <a:srgbClr val="212121"/>
                </a:solidFill>
                <a:effectLst/>
                <a:latin typeface="Roboto" panose="02000000000000000000" pitchFamily="2" charset="0"/>
              </a:rPr>
              <a:t>. </a:t>
            </a:r>
          </a:p>
          <a:p>
            <a:pPr algn="l"/>
            <a:endParaRPr lang="en-US" sz="1200" dirty="0">
              <a:solidFill>
                <a:srgbClr val="212121"/>
              </a:solidFill>
              <a:latin typeface="Roboto" panose="02000000000000000000" pitchFamily="2" charset="0"/>
            </a:endParaRPr>
          </a:p>
          <a:p>
            <a:pPr algn="l"/>
            <a:r>
              <a:rPr lang="en-US" sz="1200" b="0" i="0" dirty="0">
                <a:solidFill>
                  <a:srgbClr val="212121"/>
                </a:solidFill>
                <a:effectLst/>
                <a:latin typeface="Roboto" panose="02000000000000000000" pitchFamily="2" charset="0"/>
              </a:rPr>
              <a:t>And this </a:t>
            </a:r>
            <a:r>
              <a:rPr lang="en-US" sz="1200" b="0" i="0" dirty="0" err="1">
                <a:solidFill>
                  <a:srgbClr val="212121"/>
                </a:solidFill>
                <a:effectLst/>
                <a:latin typeface="Roboto" panose="02000000000000000000" pitchFamily="2" charset="0"/>
              </a:rPr>
              <a:t>kindof</a:t>
            </a:r>
            <a:r>
              <a:rPr lang="en-US" sz="1200" b="0" i="0" dirty="0">
                <a:solidFill>
                  <a:srgbClr val="212121"/>
                </a:solidFill>
                <a:effectLst/>
                <a:latin typeface="Roboto" panose="02000000000000000000" pitchFamily="2" charset="0"/>
              </a:rPr>
              <a:t> purchase will be likely to be a one-time purchase as customers who shop frequently would probably create an account for ease of purchasing.</a:t>
            </a:r>
            <a:br>
              <a:rPr lang="en-US" sz="1200" b="0" i="0" dirty="0">
                <a:solidFill>
                  <a:srgbClr val="212121"/>
                </a:solidFill>
                <a:effectLst/>
                <a:latin typeface="Roboto" panose="02000000000000000000" pitchFamily="2" charset="0"/>
              </a:rPr>
            </a:br>
            <a:endParaRPr lang="en-US" sz="1200" b="0" i="0" dirty="0">
              <a:solidFill>
                <a:srgbClr val="212121"/>
              </a:solidFill>
              <a:effectLst/>
              <a:latin typeface="Roboto" panose="02000000000000000000" pitchFamily="2" charset="0"/>
            </a:endParaRPr>
          </a:p>
          <a:p>
            <a:pPr algn="l"/>
            <a:r>
              <a:rPr lang="en-US" sz="1200" b="0" i="0" dirty="0">
                <a:solidFill>
                  <a:srgbClr val="212121"/>
                </a:solidFill>
                <a:effectLst/>
                <a:latin typeface="Roboto" panose="02000000000000000000" pitchFamily="2" charset="0"/>
              </a:rPr>
              <a:t>So, </a:t>
            </a:r>
            <a:r>
              <a:rPr lang="en-US" sz="1200" dirty="0">
                <a:solidFill>
                  <a:srgbClr val="212121"/>
                </a:solidFill>
                <a:latin typeface="Roboto" panose="02000000000000000000" pitchFamily="2" charset="0"/>
              </a:rPr>
              <a:t>we have</a:t>
            </a:r>
            <a:r>
              <a:rPr lang="en-US" sz="1200" b="0" i="0" dirty="0">
                <a:solidFill>
                  <a:srgbClr val="212121"/>
                </a:solidFill>
                <a:effectLst/>
                <a:latin typeface="Roboto" panose="02000000000000000000" pitchFamily="2" charset="0"/>
              </a:rPr>
              <a:t> dropped those missing values.</a:t>
            </a:r>
          </a:p>
          <a:p>
            <a:pPr algn="l"/>
            <a:endParaRPr lang="en-US" sz="1200"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322792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Exploratory Data Analysis</a:t>
            </a:r>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pic>
        <p:nvPicPr>
          <p:cNvPr id="5" name="Picture 4">
            <a:extLst>
              <a:ext uri="{FF2B5EF4-FFF2-40B4-BE49-F238E27FC236}">
                <a16:creationId xmlns:a16="http://schemas.microsoft.com/office/drawing/2014/main" id="{367E337E-B9C8-4B80-8687-614651EB3BB2}"/>
              </a:ext>
            </a:extLst>
          </p:cNvPr>
          <p:cNvPicPr>
            <a:picLocks noChangeAspect="1"/>
          </p:cNvPicPr>
          <p:nvPr/>
        </p:nvPicPr>
        <p:blipFill>
          <a:blip r:embed="rId2"/>
          <a:stretch>
            <a:fillRect/>
          </a:stretch>
        </p:blipFill>
        <p:spPr>
          <a:xfrm>
            <a:off x="660825" y="1275127"/>
            <a:ext cx="7631751" cy="3043300"/>
          </a:xfrm>
          <a:prstGeom prst="rect">
            <a:avLst/>
          </a:prstGeom>
        </p:spPr>
      </p:pic>
      <p:sp>
        <p:nvSpPr>
          <p:cNvPr id="6" name="TextBox 5">
            <a:extLst>
              <a:ext uri="{FF2B5EF4-FFF2-40B4-BE49-F238E27FC236}">
                <a16:creationId xmlns:a16="http://schemas.microsoft.com/office/drawing/2014/main" id="{DFE6041C-2282-43AE-B14F-0A307A8C837F}"/>
              </a:ext>
            </a:extLst>
          </p:cNvPr>
          <p:cNvSpPr txBox="1"/>
          <p:nvPr/>
        </p:nvSpPr>
        <p:spPr>
          <a:xfrm>
            <a:off x="699247" y="4618104"/>
            <a:ext cx="7668666" cy="276999"/>
          </a:xfrm>
          <a:prstGeom prst="rect">
            <a:avLst/>
          </a:prstGeom>
          <a:noFill/>
        </p:spPr>
        <p:txBody>
          <a:bodyPr wrap="square" rtlCol="0">
            <a:spAutoFit/>
          </a:bodyPr>
          <a:lstStyle/>
          <a:p>
            <a:pPr algn="ctr"/>
            <a:r>
              <a:rPr lang="en-US" sz="1200" dirty="0">
                <a:latin typeface="Aharoni" panose="02010803020104030203" pitchFamily="2" charset="-79"/>
                <a:cs typeface="Aharoni" panose="02010803020104030203" pitchFamily="2" charset="-79"/>
              </a:rPr>
              <a:t>Maximum number of order cancellation done from United Kingdom.</a:t>
            </a:r>
          </a:p>
        </p:txBody>
      </p:sp>
    </p:spTree>
    <p:extLst>
      <p:ext uri="{BB962C8B-B14F-4D97-AF65-F5344CB8AC3E}">
        <p14:creationId xmlns:p14="http://schemas.microsoft.com/office/powerpoint/2010/main" val="1598282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Exploratory Data Analysis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pic>
        <p:nvPicPr>
          <p:cNvPr id="6" name="Picture 5">
            <a:extLst>
              <a:ext uri="{FF2B5EF4-FFF2-40B4-BE49-F238E27FC236}">
                <a16:creationId xmlns:a16="http://schemas.microsoft.com/office/drawing/2014/main" id="{85280701-56ED-446A-88A9-991F57A4BDE5}"/>
              </a:ext>
            </a:extLst>
          </p:cNvPr>
          <p:cNvPicPr>
            <a:picLocks noChangeAspect="1"/>
          </p:cNvPicPr>
          <p:nvPr/>
        </p:nvPicPr>
        <p:blipFill>
          <a:blip r:embed="rId2"/>
          <a:stretch>
            <a:fillRect/>
          </a:stretch>
        </p:blipFill>
        <p:spPr>
          <a:xfrm>
            <a:off x="1" y="1376254"/>
            <a:ext cx="4571999" cy="2492119"/>
          </a:xfrm>
          <a:prstGeom prst="rect">
            <a:avLst/>
          </a:prstGeom>
        </p:spPr>
      </p:pic>
      <p:pic>
        <p:nvPicPr>
          <p:cNvPr id="8" name="Picture 7">
            <a:extLst>
              <a:ext uri="{FF2B5EF4-FFF2-40B4-BE49-F238E27FC236}">
                <a16:creationId xmlns:a16="http://schemas.microsoft.com/office/drawing/2014/main" id="{3103867C-CE8F-49D5-AC96-0978C650C009}"/>
              </a:ext>
            </a:extLst>
          </p:cNvPr>
          <p:cNvPicPr>
            <a:picLocks noChangeAspect="1"/>
          </p:cNvPicPr>
          <p:nvPr/>
        </p:nvPicPr>
        <p:blipFill>
          <a:blip r:embed="rId3"/>
          <a:stretch>
            <a:fillRect/>
          </a:stretch>
        </p:blipFill>
        <p:spPr>
          <a:xfrm>
            <a:off x="4771786" y="1429015"/>
            <a:ext cx="4372214" cy="2439358"/>
          </a:xfrm>
          <a:prstGeom prst="rect">
            <a:avLst/>
          </a:prstGeom>
        </p:spPr>
      </p:pic>
      <p:sp>
        <p:nvSpPr>
          <p:cNvPr id="9" name="TextBox 8">
            <a:extLst>
              <a:ext uri="{FF2B5EF4-FFF2-40B4-BE49-F238E27FC236}">
                <a16:creationId xmlns:a16="http://schemas.microsoft.com/office/drawing/2014/main" id="{98B462D5-1501-4396-A3EF-C4E8A26FB778}"/>
              </a:ext>
            </a:extLst>
          </p:cNvPr>
          <p:cNvSpPr txBox="1"/>
          <p:nvPr/>
        </p:nvSpPr>
        <p:spPr>
          <a:xfrm>
            <a:off x="184417" y="4118642"/>
            <a:ext cx="4387583" cy="646331"/>
          </a:xfrm>
          <a:prstGeom prst="rect">
            <a:avLst/>
          </a:prstGeom>
          <a:noFill/>
        </p:spPr>
        <p:txBody>
          <a:bodyPr wrap="square" rtlCol="0">
            <a:spAutoFit/>
          </a:bodyPr>
          <a:lstStyle/>
          <a:p>
            <a:r>
              <a:rPr lang="en-US" sz="1200" b="0" i="0" dirty="0">
                <a:solidFill>
                  <a:srgbClr val="212121"/>
                </a:solidFill>
                <a:effectLst/>
                <a:latin typeface="Aharoni" panose="02010803020104030203" pitchFamily="2" charset="-79"/>
                <a:cs typeface="Aharoni" panose="02010803020104030203" pitchFamily="2" charset="-79"/>
              </a:rPr>
              <a:t>About 88.8% of orders are coming from UK, so we can say that most customers and most orders will be from United Kingdom.</a:t>
            </a:r>
            <a:endParaRPr lang="en-US" sz="1200" dirty="0">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2CC41FE0-EB01-40C6-AFC3-5FE61E2F7812}"/>
              </a:ext>
            </a:extLst>
          </p:cNvPr>
          <p:cNvSpPr txBox="1"/>
          <p:nvPr/>
        </p:nvSpPr>
        <p:spPr>
          <a:xfrm>
            <a:off x="5033042" y="4118642"/>
            <a:ext cx="3926541" cy="461665"/>
          </a:xfrm>
          <a:prstGeom prst="rect">
            <a:avLst/>
          </a:prstGeom>
          <a:noFill/>
        </p:spPr>
        <p:txBody>
          <a:bodyPr wrap="square" rtlCol="0">
            <a:spAutoFit/>
          </a:bodyPr>
          <a:lstStyle/>
          <a:p>
            <a:r>
              <a:rPr lang="en-US" sz="1200" b="0" i="0" dirty="0">
                <a:solidFill>
                  <a:srgbClr val="212121"/>
                </a:solidFill>
                <a:effectLst/>
                <a:latin typeface="Aharoni" panose="02010803020104030203" pitchFamily="2" charset="-79"/>
                <a:cs typeface="Aharoni" panose="02010803020104030203" pitchFamily="2" charset="-79"/>
              </a:rPr>
              <a:t>We have least number of orders and customers from Saudi Arabia.</a:t>
            </a:r>
            <a:endParaRPr lang="en-US" sz="1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5766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6B3D-EB21-4364-85AD-474A333F495C}"/>
              </a:ext>
            </a:extLst>
          </p:cNvPr>
          <p:cNvSpPr>
            <a:spLocks noGrp="1"/>
          </p:cNvSpPr>
          <p:nvPr>
            <p:ph type="title"/>
          </p:nvPr>
        </p:nvSpPr>
        <p:spPr/>
        <p:txBody>
          <a:bodyPr/>
          <a:lstStyle/>
          <a:p>
            <a:r>
              <a:rPr lang="en-US" b="1" dirty="0"/>
              <a:t>Exploratory Data Analysis </a:t>
            </a:r>
            <a:r>
              <a:rPr lang="en-US" sz="1600" b="1" dirty="0"/>
              <a:t>(contd.)</a:t>
            </a:r>
            <a:endParaRPr lang="en-US" b="1" dirty="0"/>
          </a:p>
        </p:txBody>
      </p:sp>
      <p:sp>
        <p:nvSpPr>
          <p:cNvPr id="3" name="TextBox 2">
            <a:extLst>
              <a:ext uri="{FF2B5EF4-FFF2-40B4-BE49-F238E27FC236}">
                <a16:creationId xmlns:a16="http://schemas.microsoft.com/office/drawing/2014/main" id="{17EBD4CA-B850-4A22-8110-330680E64566}"/>
              </a:ext>
            </a:extLst>
          </p:cNvPr>
          <p:cNvSpPr txBox="1"/>
          <p:nvPr/>
        </p:nvSpPr>
        <p:spPr>
          <a:xfrm>
            <a:off x="436881" y="1275127"/>
            <a:ext cx="8270238" cy="307777"/>
          </a:xfrm>
          <a:prstGeom prst="rect">
            <a:avLst/>
          </a:prstGeom>
          <a:noFill/>
        </p:spPr>
        <p:txBody>
          <a:bodyPr wrap="square" rtlCol="0">
            <a:spAutoFit/>
          </a:bodyPr>
          <a:lstStyle/>
          <a:p>
            <a:endParaRPr lang="en-US" dirty="0">
              <a:latin typeface="+mn-lt"/>
            </a:endParaRPr>
          </a:p>
        </p:txBody>
      </p:sp>
      <p:pic>
        <p:nvPicPr>
          <p:cNvPr id="5" name="Picture 4">
            <a:extLst>
              <a:ext uri="{FF2B5EF4-FFF2-40B4-BE49-F238E27FC236}">
                <a16:creationId xmlns:a16="http://schemas.microsoft.com/office/drawing/2014/main" id="{9B9B12BE-3EFF-456F-B8AB-563C6EDBE846}"/>
              </a:ext>
            </a:extLst>
          </p:cNvPr>
          <p:cNvPicPr>
            <a:picLocks noChangeAspect="1"/>
          </p:cNvPicPr>
          <p:nvPr/>
        </p:nvPicPr>
        <p:blipFill>
          <a:blip r:embed="rId2"/>
          <a:stretch>
            <a:fillRect/>
          </a:stretch>
        </p:blipFill>
        <p:spPr>
          <a:xfrm>
            <a:off x="365489" y="1333977"/>
            <a:ext cx="8025476" cy="3157368"/>
          </a:xfrm>
          <a:prstGeom prst="rect">
            <a:avLst/>
          </a:prstGeom>
        </p:spPr>
      </p:pic>
      <p:sp>
        <p:nvSpPr>
          <p:cNvPr id="7" name="TextBox 6">
            <a:extLst>
              <a:ext uri="{FF2B5EF4-FFF2-40B4-BE49-F238E27FC236}">
                <a16:creationId xmlns:a16="http://schemas.microsoft.com/office/drawing/2014/main" id="{14E9F9B2-3507-458C-9E9A-A00D40A0E505}"/>
              </a:ext>
            </a:extLst>
          </p:cNvPr>
          <p:cNvSpPr txBox="1"/>
          <p:nvPr/>
        </p:nvSpPr>
        <p:spPr>
          <a:xfrm>
            <a:off x="968188" y="4653708"/>
            <a:ext cx="7207623" cy="276999"/>
          </a:xfrm>
          <a:prstGeom prst="rect">
            <a:avLst/>
          </a:prstGeom>
          <a:noFill/>
        </p:spPr>
        <p:txBody>
          <a:bodyPr wrap="square" rtlCol="0">
            <a:spAutoFit/>
          </a:bodyPr>
          <a:lstStyle/>
          <a:p>
            <a:pPr algn="ctr"/>
            <a:r>
              <a:rPr lang="en-US" sz="1200" dirty="0" err="1">
                <a:solidFill>
                  <a:srgbClr val="212121"/>
                </a:solidFill>
                <a:latin typeface="Aharoni" panose="02010803020104030203" pitchFamily="2" charset="-79"/>
                <a:cs typeface="Aharoni" panose="02010803020104030203" pitchFamily="2" charset="-79"/>
              </a:rPr>
              <a:t>C</a:t>
            </a:r>
            <a:r>
              <a:rPr lang="en-US" sz="1200" b="0" i="0" dirty="0" err="1">
                <a:solidFill>
                  <a:srgbClr val="212121"/>
                </a:solidFill>
                <a:effectLst/>
                <a:latin typeface="Aharoni" panose="02010803020104030203" pitchFamily="2" charset="-79"/>
                <a:cs typeface="Aharoni" panose="02010803020104030203" pitchFamily="2" charset="-79"/>
              </a:rPr>
              <a:t>ustomerID</a:t>
            </a:r>
            <a:r>
              <a:rPr lang="en-US" sz="1200" b="0" i="0" dirty="0">
                <a:solidFill>
                  <a:srgbClr val="212121"/>
                </a:solidFill>
                <a:effectLst/>
                <a:latin typeface="Aharoni" panose="02010803020104030203" pitchFamily="2" charset="-79"/>
                <a:cs typeface="Aharoni" panose="02010803020104030203" pitchFamily="2" charset="-79"/>
              </a:rPr>
              <a:t> - 14646, spends more money on shopping.</a:t>
            </a:r>
            <a:endParaRPr lang="en-US" sz="1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7720812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473</TotalTime>
  <Words>989</Words>
  <Application>Microsoft Office PowerPoint</Application>
  <PresentationFormat>On-screen Show (16:9)</PresentationFormat>
  <Paragraphs>105</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Aharoni</vt:lpstr>
      <vt:lpstr>Wingdings</vt:lpstr>
      <vt:lpstr>Montserrat</vt:lpstr>
      <vt:lpstr>Roboto</vt:lpstr>
      <vt:lpstr>Simple Light</vt:lpstr>
      <vt:lpstr>           Capstone Project Online Retail Customer Segmentation  TEAM DETAILS: SHRUNGA M SNEHA H V   </vt:lpstr>
      <vt:lpstr>Steps Performed</vt:lpstr>
      <vt:lpstr>Problem Statement</vt:lpstr>
      <vt:lpstr>Data Exploration</vt:lpstr>
      <vt:lpstr>Data Exploration (Contd.)</vt:lpstr>
      <vt:lpstr>Spread of Missing values</vt:lpstr>
      <vt:lpstr>Exploratory Data Analysis</vt:lpstr>
      <vt:lpstr>Exploratory Data Analysis (contd.)</vt:lpstr>
      <vt:lpstr>Exploratory Data Analysis (contd.)</vt:lpstr>
      <vt:lpstr>Exploratory Data Analysis (contd.)</vt:lpstr>
      <vt:lpstr>Exploratory Data Analysis (contd.)</vt:lpstr>
      <vt:lpstr>Exploratory Data Analysis (contd.)</vt:lpstr>
      <vt:lpstr>Exploratory Data Analysis (contd.)</vt:lpstr>
      <vt:lpstr>Applying the Model</vt:lpstr>
      <vt:lpstr>Applying the Model (contd.)</vt:lpstr>
      <vt:lpstr>Applying the Model (contd.)</vt:lpstr>
      <vt:lpstr>Applying the Model (contd.)</vt:lpstr>
      <vt:lpstr>Applying the Model (contd.)</vt:lpstr>
      <vt:lpstr>Applying the Model (contd.)</vt:lpstr>
      <vt:lpstr>Applying the Model (contd.)</vt:lpstr>
      <vt:lpstr>Applying the Model (contd.)</vt:lpstr>
      <vt:lpstr>Conclusion</vt:lpstr>
      <vt:lpstr>Conclusion (contd.)</vt:lpstr>
      <vt:lpstr>Conclusion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Online Retail Customer Segmentation  TEAM DETAILS: SHRUNGA M SNEHA H V   </dc:title>
  <dc:creator>MAHESHA, SHRUNGA</dc:creator>
  <cp:lastModifiedBy>MAHESHA, SHRUNGA</cp:lastModifiedBy>
  <cp:revision>5</cp:revision>
  <dcterms:modified xsi:type="dcterms:W3CDTF">2022-09-25T07:31:40Z</dcterms:modified>
</cp:coreProperties>
</file>