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handoutMasterIdLst>
    <p:handoutMasterId r:id="rId16"/>
  </p:handoutMasterIdLst>
  <p:sldIdLst>
    <p:sldId id="256" r:id="rId2"/>
    <p:sldId id="257" r:id="rId3"/>
    <p:sldId id="258" r:id="rId4"/>
    <p:sldId id="259" r:id="rId5"/>
    <p:sldId id="260" r:id="rId6"/>
    <p:sldId id="261" r:id="rId7"/>
    <p:sldId id="262" r:id="rId8"/>
    <p:sldId id="266" r:id="rId9"/>
    <p:sldId id="263" r:id="rId10"/>
    <p:sldId id="264" r:id="rId11"/>
    <p:sldId id="269" r:id="rId12"/>
    <p:sldId id="265" r:id="rId13"/>
    <p:sldId id="271" r:id="rId14"/>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091"/>
          </a:xfrm>
          <a:prstGeom prst="rect">
            <a:avLst/>
          </a:prstGeom>
        </p:spPr>
        <p:txBody>
          <a:bodyPr vert="horz" lIns="91440" tIns="45720" rIns="91440" bIns="45720" rtlCol="0"/>
          <a:lstStyle>
            <a:lvl1pPr algn="l">
              <a:defRPr sz="900"/>
            </a:lvl1pPr>
          </a:lstStyle>
          <a:p>
            <a:endParaRPr lang="en-US"/>
          </a:p>
        </p:txBody>
      </p:sp>
      <p:sp>
        <p:nvSpPr>
          <p:cNvPr id="3" name="Date Placeholder 2"/>
          <p:cNvSpPr>
            <a:spLocks noGrp="1"/>
          </p:cNvSpPr>
          <p:nvPr>
            <p:ph type="dt" sz="quarter" idx="1"/>
          </p:nvPr>
        </p:nvSpPr>
        <p:spPr>
          <a:xfrm>
            <a:off x="6905979" y="0"/>
            <a:ext cx="5283200" cy="344091"/>
          </a:xfrm>
          <a:prstGeom prst="rect">
            <a:avLst/>
          </a:prstGeom>
        </p:spPr>
        <p:txBody>
          <a:bodyPr vert="horz" lIns="91440" tIns="45720" rIns="91440" bIns="45720" rtlCol="0"/>
          <a:lstStyle>
            <a:lvl1pPr algn="r">
              <a:defRPr sz="900"/>
            </a:lvl1pPr>
          </a:lstStyle>
          <a:p>
            <a:fld id="{696C064A-D61B-4B21-B757-51A9B82445B8}" type="datetimeFigureOut">
              <a:rPr lang="en-US" smtClean="0"/>
              <a:t>4/29/2024</a:t>
            </a:fld>
            <a:endParaRPr lang="en-US"/>
          </a:p>
        </p:txBody>
      </p:sp>
      <p:sp>
        <p:nvSpPr>
          <p:cNvPr id="4" name="Footer Placeholder 3"/>
          <p:cNvSpPr>
            <a:spLocks noGrp="1"/>
          </p:cNvSpPr>
          <p:nvPr>
            <p:ph type="ftr" sz="quarter" idx="2"/>
          </p:nvPr>
        </p:nvSpPr>
        <p:spPr>
          <a:xfrm>
            <a:off x="0" y="6513910"/>
            <a:ext cx="5283200" cy="344090"/>
          </a:xfrm>
          <a:prstGeom prst="rect">
            <a:avLst/>
          </a:prstGeom>
        </p:spPr>
        <p:txBody>
          <a:bodyPr vert="horz" lIns="91440" tIns="45720" rIns="91440" bIns="45720" rtlCol="0" anchor="b"/>
          <a:lstStyle>
            <a:lvl1pPr algn="l">
              <a:defRPr sz="900"/>
            </a:lvl1pPr>
          </a:lstStyle>
          <a:p>
            <a:endParaRPr lang="en-US"/>
          </a:p>
        </p:txBody>
      </p:sp>
      <p:sp>
        <p:nvSpPr>
          <p:cNvPr id="5" name="Slide Number Placeholder 4"/>
          <p:cNvSpPr>
            <a:spLocks noGrp="1"/>
          </p:cNvSpPr>
          <p:nvPr>
            <p:ph type="sldNum" sz="quarter" idx="3"/>
          </p:nvPr>
        </p:nvSpPr>
        <p:spPr>
          <a:xfrm>
            <a:off x="6905979" y="6513910"/>
            <a:ext cx="5283200" cy="344090"/>
          </a:xfrm>
          <a:prstGeom prst="rect">
            <a:avLst/>
          </a:prstGeom>
        </p:spPr>
        <p:txBody>
          <a:bodyPr vert="horz" lIns="91440" tIns="45720" rIns="91440" bIns="45720" rtlCol="0" anchor="b"/>
          <a:lstStyle>
            <a:lvl1pPr algn="r">
              <a:defRPr sz="900"/>
            </a:lvl1pPr>
          </a:lstStyle>
          <a:p>
            <a:fld id="{50305E07-67EA-4042-A3F6-853A8AD8D209}"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979" y="0"/>
            <a:ext cx="5283200" cy="344091"/>
          </a:xfrm>
          <a:prstGeom prst="rect">
            <a:avLst/>
          </a:prstGeom>
        </p:spPr>
        <p:txBody>
          <a:bodyPr vert="horz" lIns="91440" tIns="45720" rIns="91440" bIns="45720" rtlCol="0"/>
          <a:lstStyle>
            <a:lvl1pPr algn="r">
              <a:defRPr sz="1200"/>
            </a:lvl1pPr>
          </a:lstStyle>
          <a:p>
            <a:fld id="{3EFD42F7-718C-4B98-AAEC-167E6DDD60A7}" type="datetimeFigureOut">
              <a:rPr lang="en-US" smtClean="0"/>
              <a:t>4/29/2024</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5283200" cy="34409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979" y="6513910"/>
            <a:ext cx="5283200" cy="344090"/>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1B2AA4F-B828-4D7C-AFD3-893933DAFCB4}" type="slidenum">
              <a:rPr lang="en-US" smtClean="0"/>
              <a:t>5</a:t>
            </a:fld>
            <a:endParaRPr lang="en-US"/>
          </a:p>
        </p:txBody>
      </p:sp>
    </p:spTree>
    <p:extLst>
      <p:ext uri="{BB962C8B-B14F-4D97-AF65-F5344CB8AC3E}">
        <p14:creationId xmlns:p14="http://schemas.microsoft.com/office/powerpoint/2010/main" val="10447396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4/29/2024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2819400" y="1104900"/>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429000" y="5410200"/>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4716780" y="1600200"/>
            <a:ext cx="5276215" cy="1543685"/>
          </a:xfrm>
          <a:prstGeom prst="rect">
            <a:avLst/>
          </a:prstGeom>
        </p:spPr>
        <p:txBody>
          <a:bodyPr vert="horz" wrap="square" lIns="0" tIns="16510" rIns="0" bIns="0" rtlCol="0">
            <a:spAutoFit/>
          </a:bodyPr>
          <a:lstStyle/>
          <a:p>
            <a:pPr marL="12700">
              <a:lnSpc>
                <a:spcPct val="100000"/>
              </a:lnSpc>
              <a:spcBef>
                <a:spcPts val="130"/>
              </a:spcBef>
            </a:pPr>
            <a:r>
              <a:rPr lang="en-IN" altLang="" sz="2400" dirty="0" err="1">
                <a:latin typeface="Trebuchet MS" panose="020B0603020202020204"/>
                <a:cs typeface="Trebuchet MS" panose="020B0603020202020204"/>
              </a:rPr>
              <a:t>Shruthika</a:t>
            </a:r>
            <a:r>
              <a:rPr lang="en-IN" altLang="" sz="2400" dirty="0">
                <a:latin typeface="Trebuchet MS" panose="020B0603020202020204"/>
                <a:cs typeface="Trebuchet MS" panose="020B0603020202020204"/>
              </a:rPr>
              <a:t> L (2021503557)</a:t>
            </a:r>
          </a:p>
          <a:p>
            <a:pPr marL="12700">
              <a:lnSpc>
                <a:spcPct val="100000"/>
              </a:lnSpc>
              <a:spcBef>
                <a:spcPts val="130"/>
              </a:spcBef>
            </a:pPr>
            <a:r>
              <a:rPr lang="en-IN" altLang="" sz="2400" dirty="0">
                <a:latin typeface="Trebuchet MS" panose="020B0603020202020204"/>
                <a:cs typeface="Trebuchet MS" panose="020B0603020202020204"/>
              </a:rPr>
              <a:t>Department of Computer Technology</a:t>
            </a:r>
          </a:p>
          <a:p>
            <a:pPr marL="12700">
              <a:lnSpc>
                <a:spcPct val="100000"/>
              </a:lnSpc>
              <a:spcBef>
                <a:spcPts val="130"/>
              </a:spcBef>
            </a:pPr>
            <a:r>
              <a:rPr lang="en-IN" altLang="" sz="2400" dirty="0">
                <a:latin typeface="Trebuchet MS" panose="020B0603020202020204"/>
                <a:cs typeface="Trebuchet MS" panose="020B0603020202020204"/>
              </a:rPr>
              <a:t>Madras Institute of Technology</a:t>
            </a:r>
          </a:p>
          <a:p>
            <a:pPr marL="12700">
              <a:lnSpc>
                <a:spcPct val="100000"/>
              </a:lnSpc>
              <a:spcBef>
                <a:spcPts val="130"/>
              </a:spcBef>
            </a:pPr>
            <a:r>
              <a:rPr lang="en-IN" altLang="" sz="2400" dirty="0">
                <a:latin typeface="Trebuchet MS" panose="020B0603020202020204"/>
                <a:cs typeface="Trebuchet MS" panose="020B0603020202020204"/>
              </a:rPr>
              <a:t>Anna University, Zone - IV</a:t>
            </a:r>
          </a:p>
        </p:txBody>
      </p:sp>
      <p:sp>
        <p:nvSpPr>
          <p:cNvPr id="8" name="object 8"/>
          <p:cNvSpPr txBox="1"/>
          <p:nvPr/>
        </p:nvSpPr>
        <p:spPr>
          <a:xfrm>
            <a:off x="4724400" y="3352800"/>
            <a:ext cx="2757170" cy="504825"/>
          </a:xfrm>
          <a:prstGeom prst="rect">
            <a:avLst/>
          </a:prstGeom>
        </p:spPr>
        <p:txBody>
          <a:bodyPr vert="horz" wrap="square" lIns="0" tIns="12700" rIns="0" bIns="0" rtlCol="0">
            <a:spAutoFit/>
          </a:bodyPr>
          <a:lstStyle/>
          <a:p>
            <a:pPr marL="12700">
              <a:lnSpc>
                <a:spcPct val="100000"/>
              </a:lnSpc>
              <a:spcBef>
                <a:spcPts val="100"/>
              </a:spcBef>
            </a:pPr>
            <a:r>
              <a:rPr sz="3200" b="1" dirty="0">
                <a:solidFill>
                  <a:srgbClr val="2D936B"/>
                </a:solidFill>
                <a:latin typeface="Trebuchet MS" panose="020B0603020202020204"/>
                <a:cs typeface="Trebuchet MS" panose="020B0603020202020204"/>
              </a:rPr>
              <a:t>Final</a:t>
            </a:r>
            <a:r>
              <a:rPr sz="3200" b="1" spc="-40" dirty="0">
                <a:solidFill>
                  <a:srgbClr val="2D936B"/>
                </a:solidFill>
                <a:latin typeface="Trebuchet MS" panose="020B0603020202020204"/>
                <a:cs typeface="Trebuchet MS" panose="020B0603020202020204"/>
              </a:rPr>
              <a:t> </a:t>
            </a:r>
            <a:r>
              <a:rPr sz="3200" b="1" spc="-10" dirty="0">
                <a:solidFill>
                  <a:srgbClr val="2D936B"/>
                </a:solidFill>
                <a:latin typeface="Trebuchet MS" panose="020B0603020202020204"/>
                <a:cs typeface="Trebuchet MS" panose="020B0603020202020204"/>
              </a:rPr>
              <a:t>Project</a:t>
            </a: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8" name="object 8"/>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
        <p:nvSpPr>
          <p:cNvPr id="14" name="Text Box 13"/>
          <p:cNvSpPr txBox="1"/>
          <p:nvPr/>
        </p:nvSpPr>
        <p:spPr>
          <a:xfrm>
            <a:off x="715010" y="1507490"/>
            <a:ext cx="8638540" cy="5077460"/>
          </a:xfrm>
          <a:prstGeom prst="rect">
            <a:avLst/>
          </a:prstGeom>
          <a:noFill/>
        </p:spPr>
        <p:txBody>
          <a:bodyPr wrap="square" rtlCol="0">
            <a:spAutoFit/>
          </a:bodyPr>
          <a:lstStyle/>
          <a:p>
            <a:r>
              <a:rPr lang="en-US" dirty="0"/>
              <a:t>The project utilizes several frameworks and libraries for various tasks in deep learning and data preprocessing. Here's a list of frameworks and libraries used:</a:t>
            </a:r>
          </a:p>
          <a:p>
            <a:endParaRPr lang="en-US" dirty="0"/>
          </a:p>
          <a:p>
            <a:r>
              <a:rPr lang="en-US" b="0" i="1" u="none" dirty="0"/>
              <a:t>1. </a:t>
            </a:r>
            <a:r>
              <a:rPr lang="en-US" b="0" i="1" u="sng" dirty="0"/>
              <a:t>TensorFlow:</a:t>
            </a:r>
            <a:r>
              <a:rPr lang="en-US" dirty="0"/>
              <a:t> TensorFlow is a powerful open-source machine learning library developed by Google. It's widely used for building and training deep learning models, including convolutional neural networks (CNNs) for image classification.</a:t>
            </a:r>
          </a:p>
          <a:p>
            <a:endParaRPr lang="en-US" dirty="0"/>
          </a:p>
          <a:p>
            <a:r>
              <a:rPr lang="en-US" dirty="0"/>
              <a:t>2. </a:t>
            </a:r>
            <a:r>
              <a:rPr lang="en-US" i="1" u="sng" dirty="0" err="1"/>
              <a:t>Keras</a:t>
            </a:r>
            <a:r>
              <a:rPr lang="en-US" i="1" u="sng" dirty="0"/>
              <a:t>:</a:t>
            </a:r>
            <a:r>
              <a:rPr lang="en-US" dirty="0"/>
              <a:t> </a:t>
            </a:r>
            <a:r>
              <a:rPr lang="en-US" dirty="0" err="1"/>
              <a:t>Keras</a:t>
            </a:r>
            <a:r>
              <a:rPr lang="en-US" dirty="0"/>
              <a:t> is a high-level neural networks API written in Python and compatible with TensorFlow. It provides a user-friendly interface for building and training deep learning models, making it easier to prototype and experiment with different architectures.</a:t>
            </a:r>
          </a:p>
          <a:p>
            <a:endParaRPr lang="en-US" dirty="0"/>
          </a:p>
          <a:p>
            <a:r>
              <a:rPr lang="en-US" dirty="0"/>
              <a:t>3. </a:t>
            </a:r>
            <a:r>
              <a:rPr lang="en-US" i="1" u="sng" dirty="0"/>
              <a:t>NumPy:</a:t>
            </a:r>
            <a:r>
              <a:rPr lang="en-US" dirty="0"/>
              <a:t> NumPy is a fundamental package for scientific computing with Python. It provides support for multi-dimensional arrays and matrices, along with a collection of mathematical functions to operate on these arrays, making it essential for data manipulation and numerical computations.</a:t>
            </a:r>
          </a:p>
          <a:p>
            <a:endParaRPr lang="en-US" dirty="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11</a:t>
            </a:fld>
            <a:endParaRPr spc="-25" dirty="0"/>
          </a:p>
        </p:txBody>
      </p:sp>
      <p:sp>
        <p:nvSpPr>
          <p:cNvPr id="8" name="object 8"/>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
        <p:nvSpPr>
          <p:cNvPr id="14" name="Text Box 13"/>
          <p:cNvSpPr txBox="1"/>
          <p:nvPr/>
        </p:nvSpPr>
        <p:spPr>
          <a:xfrm>
            <a:off x="533400" y="1386840"/>
            <a:ext cx="8638540" cy="5354320"/>
          </a:xfrm>
          <a:prstGeom prst="rect">
            <a:avLst/>
          </a:prstGeom>
          <a:noFill/>
        </p:spPr>
        <p:txBody>
          <a:bodyPr wrap="square" rtlCol="0">
            <a:spAutoFit/>
          </a:bodyPr>
          <a:lstStyle/>
          <a:p>
            <a:r>
              <a:rPr lang="en-US" dirty="0">
                <a:sym typeface="+mn-ea"/>
              </a:rPr>
              <a:t>4. </a:t>
            </a:r>
            <a:r>
              <a:rPr lang="en-US" i="1" u="sng" dirty="0">
                <a:sym typeface="+mn-ea"/>
              </a:rPr>
              <a:t>Pandas:</a:t>
            </a:r>
            <a:r>
              <a:rPr lang="en-US" dirty="0">
                <a:sym typeface="+mn-ea"/>
              </a:rPr>
              <a:t> Pandas is a fast, powerful, and flexible open-source data analysis and manipulation library built on top of NumPy. It provides data structures like </a:t>
            </a:r>
            <a:r>
              <a:rPr lang="en-US" dirty="0" err="1">
                <a:sym typeface="+mn-ea"/>
              </a:rPr>
              <a:t>DataFrame</a:t>
            </a:r>
            <a:r>
              <a:rPr lang="en-US" dirty="0">
                <a:sym typeface="+mn-ea"/>
              </a:rPr>
              <a:t> for handling structured data and tools for data cleaning, reshaping, and analysis.</a:t>
            </a:r>
            <a:endParaRPr lang="en-US" dirty="0"/>
          </a:p>
          <a:p>
            <a:endParaRPr lang="en-US" dirty="0"/>
          </a:p>
          <a:p>
            <a:r>
              <a:rPr lang="en-US" dirty="0">
                <a:sym typeface="+mn-ea"/>
              </a:rPr>
              <a:t>5. </a:t>
            </a:r>
            <a:r>
              <a:rPr lang="en-US" i="1" u="sng" dirty="0">
                <a:sym typeface="+mn-ea"/>
              </a:rPr>
              <a:t>Matplotlib:</a:t>
            </a:r>
            <a:r>
              <a:rPr lang="en-US" dirty="0">
                <a:sym typeface="+mn-ea"/>
              </a:rPr>
              <a:t> Matplotlib is a comprehensive library for creating static, animated, and interactive visualizations in Python. It's commonly used for plotting graphs, histograms, scatter plots, etc., to visualize data and model performance.</a:t>
            </a:r>
            <a:endParaRPr lang="en-US" dirty="0"/>
          </a:p>
          <a:p>
            <a:endParaRPr lang="en-US" dirty="0"/>
          </a:p>
          <a:p>
            <a:r>
              <a:rPr lang="en-US" dirty="0">
                <a:sym typeface="+mn-ea"/>
              </a:rPr>
              <a:t>6. </a:t>
            </a:r>
            <a:r>
              <a:rPr lang="en-US" i="1" u="sng" dirty="0" err="1">
                <a:sym typeface="+mn-ea"/>
              </a:rPr>
              <a:t>Plotly</a:t>
            </a:r>
            <a:r>
              <a:rPr lang="en-US" i="1" u="sng" dirty="0">
                <a:sym typeface="+mn-ea"/>
              </a:rPr>
              <a:t> Express:</a:t>
            </a:r>
            <a:r>
              <a:rPr lang="en-US" dirty="0">
                <a:sym typeface="+mn-ea"/>
              </a:rPr>
              <a:t> </a:t>
            </a:r>
            <a:r>
              <a:rPr lang="en-US" dirty="0" err="1">
                <a:sym typeface="+mn-ea"/>
              </a:rPr>
              <a:t>Plotly</a:t>
            </a:r>
            <a:r>
              <a:rPr lang="en-US" dirty="0">
                <a:sym typeface="+mn-ea"/>
              </a:rPr>
              <a:t> Express is a high-level interface for creating expressive and interactive visualizations using </a:t>
            </a:r>
            <a:r>
              <a:rPr lang="en-US" dirty="0" err="1">
                <a:sym typeface="+mn-ea"/>
              </a:rPr>
              <a:t>Plotly</a:t>
            </a:r>
            <a:r>
              <a:rPr lang="en-US" dirty="0">
                <a:sym typeface="+mn-ea"/>
              </a:rPr>
              <a:t>. It provides easy-to-use functions for generating various types of plots, including pie charts, line plots, scatter plots, etc.</a:t>
            </a:r>
            <a:endParaRPr lang="en-US" dirty="0"/>
          </a:p>
          <a:p>
            <a:endParaRPr lang="en-US" dirty="0"/>
          </a:p>
          <a:p>
            <a:r>
              <a:rPr lang="en-US" dirty="0">
                <a:sym typeface="+mn-ea"/>
              </a:rPr>
              <a:t>7. </a:t>
            </a:r>
            <a:r>
              <a:rPr lang="en-US" i="1" u="sng" dirty="0">
                <a:sym typeface="+mn-ea"/>
              </a:rPr>
              <a:t>SciPy:</a:t>
            </a:r>
            <a:r>
              <a:rPr lang="en-US" dirty="0">
                <a:sym typeface="+mn-ea"/>
              </a:rPr>
              <a:t> SciPy is a library used for scientific and technical computing in Python. It provides modules for optimization, integration, interpolation, linear algebra, and more, making it useful for various numerical computations and statistical analysis.</a:t>
            </a:r>
            <a:endParaRPr lang="en-US" dirty="0"/>
          </a:p>
          <a:p>
            <a:endParaRPr lang="en-US" dirty="0"/>
          </a:p>
          <a:p>
            <a:r>
              <a:rPr lang="en-US" dirty="0">
                <a:sym typeface="+mn-ea"/>
              </a:rPr>
              <a:t>These frameworks and libraries collectively provide a robust ecosystem for building, training, and analyzing deep learning models for image classification tasks.</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12</a:t>
            </a:fld>
            <a:endParaRPr spc="-25" dirty="0"/>
          </a:p>
        </p:txBody>
      </p:sp>
      <p:pic>
        <p:nvPicPr>
          <p:cNvPr id="6" name="Picture 5">
            <a:extLst>
              <a:ext uri="{FF2B5EF4-FFF2-40B4-BE49-F238E27FC236}">
                <a16:creationId xmlns:a16="http://schemas.microsoft.com/office/drawing/2014/main" id="{99755238-B6E7-1AFC-2AE9-FD3E29AA06FE}"/>
              </a:ext>
            </a:extLst>
          </p:cNvPr>
          <p:cNvPicPr>
            <a:picLocks noChangeAspect="1"/>
          </p:cNvPicPr>
          <p:nvPr/>
        </p:nvPicPr>
        <p:blipFill>
          <a:blip r:embed="rId2"/>
          <a:stretch>
            <a:fillRect/>
          </a:stretch>
        </p:blipFill>
        <p:spPr>
          <a:xfrm>
            <a:off x="609600" y="1676399"/>
            <a:ext cx="8382000" cy="4038601"/>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615055" y="2667317"/>
            <a:ext cx="3304540" cy="738505"/>
          </a:xfrm>
        </p:spPr>
        <p:txBody>
          <a:bodyPr/>
          <a:lstStyle/>
          <a:p>
            <a:r>
              <a:rPr lang="en-IN" altLang="en-US"/>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sz="4250" dirty="0"/>
              <a:t>PROJECT</a:t>
            </a:r>
            <a:r>
              <a:rPr sz="4250" spc="-90" dirty="0"/>
              <a:t> </a:t>
            </a:r>
            <a:r>
              <a:rPr sz="4250" spc="-10"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3" name="object 8"/>
          <p:cNvSpPr txBox="1"/>
          <p:nvPr/>
        </p:nvSpPr>
        <p:spPr>
          <a:xfrm>
            <a:off x="762000" y="1828800"/>
            <a:ext cx="6403975" cy="997709"/>
          </a:xfrm>
          <a:prstGeom prst="rect">
            <a:avLst/>
          </a:prstGeom>
        </p:spPr>
        <p:txBody>
          <a:bodyPr vert="horz" wrap="square" lIns="0" tIns="12700" rIns="0" bIns="0" rtlCol="0">
            <a:spAutoFit/>
          </a:bodyPr>
          <a:lstStyle/>
          <a:p>
            <a:pPr marL="12700">
              <a:lnSpc>
                <a:spcPct val="100000"/>
              </a:lnSpc>
              <a:spcBef>
                <a:spcPts val="100"/>
              </a:spcBef>
            </a:pPr>
            <a:r>
              <a:rPr lang="en-IN" altLang="" sz="3200" b="1" spc="-10" dirty="0">
                <a:solidFill>
                  <a:srgbClr val="2D936B"/>
                </a:solidFill>
                <a:latin typeface="Trebuchet MS" panose="020B0603020202020204"/>
                <a:cs typeface="Trebuchet MS" panose="020B0603020202020204"/>
              </a:rPr>
              <a:t>YOUTUBE VIDEO TRANSCRIPT GENERATOE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lum bright="6000"/>
            </a:blip>
            <a:stretch>
              <a:fillRect/>
            </a:stretch>
          </p:blipFill>
          <p:spPr>
            <a:xfrm>
              <a:off x="466725" y="6410325"/>
              <a:ext cx="3705225" cy="295275"/>
            </a:xfrm>
            <a:prstGeom prst="rect">
              <a:avLst/>
            </a:prstGeom>
          </p:spPr>
        </p:pic>
        <p:pic>
          <p:nvPicPr>
            <p:cNvPr id="20" name="object 20"/>
            <p:cNvPicPr/>
            <p:nvPr/>
          </p:nvPicPr>
          <p:blipFill>
            <a:blip r:embed="rId4" cstate="print">
              <a:lum bright="6000"/>
            </a:blip>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3" name="Text Box 22"/>
          <p:cNvSpPr txBox="1"/>
          <p:nvPr/>
        </p:nvSpPr>
        <p:spPr>
          <a:xfrm>
            <a:off x="477611" y="1403494"/>
            <a:ext cx="9051925" cy="1938992"/>
          </a:xfrm>
          <a:prstGeom prst="rect">
            <a:avLst/>
          </a:prstGeom>
          <a:noFill/>
        </p:spPr>
        <p:txBody>
          <a:bodyPr wrap="square" rtlCol="0">
            <a:spAutoFit/>
          </a:bodyPr>
          <a:lstStyle/>
          <a:p>
            <a:pPr algn="just"/>
            <a:r>
              <a:rPr lang="en-US" sz="2000" b="0" i="0" dirty="0">
                <a:solidFill>
                  <a:srgbClr val="0D0D0D"/>
                </a:solidFill>
                <a:effectLst/>
                <a:highlight>
                  <a:srgbClr val="FFFFFF"/>
                </a:highlight>
                <a:latin typeface="Söhne"/>
              </a:rPr>
              <a:t>Creating a YouTube video transcript generator involves several key agendas to ensure its effectiveness and usefulness. First and foremost, the primary goal is accuracy. The tool must accurately transcribe the spoken words in the video without significant errors. Efficiency is also crucial, as users value quick turnaround times. Providing customization options enhances user experience, allowing users to specify language, formatting preferences, and content inclusion/exclusion.</a:t>
            </a:r>
            <a:endParaRPr lang="en-US" altLang="en-US" sz="2000" dirty="0">
              <a:latin typeface="Calibri" panose="020F0502020204030204" charset="0"/>
              <a:cs typeface="Calibri" panose="020F0502020204030204" charset="0"/>
            </a:endParaRPr>
          </a:p>
        </p:txBody>
      </p:sp>
      <p:sp>
        <p:nvSpPr>
          <p:cNvPr id="2" name="TextBox 1">
            <a:extLst>
              <a:ext uri="{FF2B5EF4-FFF2-40B4-BE49-F238E27FC236}">
                <a16:creationId xmlns:a16="http://schemas.microsoft.com/office/drawing/2014/main" id="{232A2BF0-C3A4-5989-A396-735220518A9B}"/>
              </a:ext>
            </a:extLst>
          </p:cNvPr>
          <p:cNvSpPr txBox="1"/>
          <p:nvPr/>
        </p:nvSpPr>
        <p:spPr>
          <a:xfrm>
            <a:off x="1543715" y="3496791"/>
            <a:ext cx="9765730" cy="2031325"/>
          </a:xfrm>
          <a:prstGeom prst="rect">
            <a:avLst/>
          </a:prstGeom>
          <a:noFill/>
        </p:spPr>
        <p:txBody>
          <a:bodyPr wrap="square" rtlCol="0">
            <a:spAutoFit/>
          </a:bodyPr>
          <a:lstStyle/>
          <a:p>
            <a:pPr algn="just"/>
            <a:r>
              <a:rPr lang="en-US" b="0" i="0" dirty="0">
                <a:solidFill>
                  <a:srgbClr val="0D0D0D"/>
                </a:solidFill>
                <a:effectLst/>
                <a:highlight>
                  <a:srgbClr val="FFFFFF"/>
                </a:highlight>
                <a:latin typeface="Söhne"/>
              </a:rPr>
              <a:t>Accessibility is paramount, ensuring that transcripts are easy to read and comprehend, </a:t>
            </a:r>
          </a:p>
          <a:p>
            <a:pPr algn="just"/>
            <a:r>
              <a:rPr lang="en-US" b="0" i="0" dirty="0">
                <a:solidFill>
                  <a:srgbClr val="0D0D0D"/>
                </a:solidFill>
                <a:effectLst/>
                <a:highlight>
                  <a:srgbClr val="FFFFFF"/>
                </a:highlight>
                <a:latin typeface="Söhne"/>
              </a:rPr>
              <a:t>catering to users with different needs. Optimizing transcripts for SEO is essential for </a:t>
            </a:r>
          </a:p>
          <a:p>
            <a:pPr algn="just"/>
            <a:r>
              <a:rPr lang="en-US" b="0" i="0" dirty="0">
                <a:solidFill>
                  <a:srgbClr val="0D0D0D"/>
                </a:solidFill>
                <a:effectLst/>
                <a:highlight>
                  <a:srgbClr val="FFFFFF"/>
                </a:highlight>
                <a:latin typeface="Söhne"/>
              </a:rPr>
              <a:t>improving search engine visibility. Multilingual support broadens the tool's appeal,</a:t>
            </a:r>
          </a:p>
          <a:p>
            <a:pPr algn="just"/>
            <a:r>
              <a:rPr lang="en-US" b="0" i="0" dirty="0">
                <a:solidFill>
                  <a:srgbClr val="0D0D0D"/>
                </a:solidFill>
                <a:effectLst/>
                <a:highlight>
                  <a:srgbClr val="FFFFFF"/>
                </a:highlight>
                <a:latin typeface="Söhne"/>
              </a:rPr>
              <a:t> while integration with platforms like YouTube streamlines workflows. </a:t>
            </a:r>
          </a:p>
          <a:p>
            <a:pPr algn="just"/>
            <a:r>
              <a:rPr lang="en-US" b="0" i="0" dirty="0">
                <a:solidFill>
                  <a:srgbClr val="0D0D0D"/>
                </a:solidFill>
                <a:effectLst/>
                <a:highlight>
                  <a:srgbClr val="FFFFFF"/>
                </a:highlight>
                <a:latin typeface="Söhne"/>
              </a:rPr>
              <a:t>Cost-effectiveness is vital for user adoption, and ensuring privacy and security of user </a:t>
            </a:r>
          </a:p>
          <a:p>
            <a:pPr algn="just"/>
            <a:r>
              <a:rPr lang="en-US" b="0" i="0" dirty="0">
                <a:solidFill>
                  <a:srgbClr val="0D0D0D"/>
                </a:solidFill>
                <a:effectLst/>
                <a:highlight>
                  <a:srgbClr val="FFFFFF"/>
                </a:highlight>
                <a:latin typeface="Söhne"/>
              </a:rPr>
              <a:t>data is a priority. Finally, continuous improvement based on user feedback ensures</a:t>
            </a:r>
          </a:p>
          <a:p>
            <a:pPr algn="just"/>
            <a:r>
              <a:rPr lang="en-US" b="0" i="0" dirty="0">
                <a:solidFill>
                  <a:srgbClr val="0D0D0D"/>
                </a:solidFill>
                <a:effectLst/>
                <a:highlight>
                  <a:srgbClr val="FFFFFF"/>
                </a:highlight>
                <a:latin typeface="Söhne"/>
              </a:rPr>
              <a:t> that the generator evolves to meet changing user needs and expectations over time.</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7677150" y="1371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1" name="Text Box 10"/>
          <p:cNvSpPr txBox="1"/>
          <p:nvPr/>
        </p:nvSpPr>
        <p:spPr>
          <a:xfrm>
            <a:off x="838200" y="1905000"/>
            <a:ext cx="6874510" cy="2862322"/>
          </a:xfrm>
          <a:prstGeom prst="rect">
            <a:avLst/>
          </a:prstGeom>
          <a:noFill/>
        </p:spPr>
        <p:txBody>
          <a:bodyPr wrap="square" rtlCol="0">
            <a:spAutoFit/>
          </a:bodyPr>
          <a:lstStyle/>
          <a:p>
            <a:pPr algn="just"/>
            <a:r>
              <a:rPr lang="en-US" sz="2000" dirty="0">
                <a:latin typeface="Calibri" panose="020F0502020204030204" charset="0"/>
                <a:cs typeface="Calibri" panose="020F0502020204030204" charset="0"/>
              </a:rPr>
              <a:t>The YouTube Video Transcript Generator automates accurate transcript creation for YouTube videos, using advanced NLP and speech recognition tech. It saves creators time by swiftly transcribing spoken content, especially useful for those with large libraries. Leveraging Python libraries like </a:t>
            </a:r>
            <a:r>
              <a:rPr lang="en-US" sz="2000" dirty="0" err="1">
                <a:latin typeface="Calibri" panose="020F0502020204030204" charset="0"/>
                <a:cs typeface="Calibri" panose="020F0502020204030204" charset="0"/>
              </a:rPr>
              <a:t>speech_recognition</a:t>
            </a:r>
            <a:r>
              <a:rPr lang="en-US" sz="2000" dirty="0">
                <a:latin typeface="Calibri" panose="020F0502020204030204" charset="0"/>
                <a:cs typeface="Calibri" panose="020F0502020204030204" charset="0"/>
              </a:rPr>
              <a:t> and </a:t>
            </a:r>
            <a:r>
              <a:rPr lang="en-US" sz="2000" dirty="0" err="1">
                <a:latin typeface="Calibri" panose="020F0502020204030204" charset="0"/>
                <a:cs typeface="Calibri" panose="020F0502020204030204" charset="0"/>
              </a:rPr>
              <a:t>nltk</a:t>
            </a:r>
            <a:r>
              <a:rPr lang="en-US" sz="2000" dirty="0">
                <a:latin typeface="Calibri" panose="020F0502020204030204" charset="0"/>
                <a:cs typeface="Calibri" panose="020F0502020204030204" charset="0"/>
              </a:rPr>
              <a:t>, it processes audio tracks and applies NLP algorithms for faithful transcripts. This tool empowers creators, improving accessibility and searchability, enhancing the viewing experience.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1" name="Text Box 10"/>
          <p:cNvSpPr txBox="1"/>
          <p:nvPr/>
        </p:nvSpPr>
        <p:spPr>
          <a:xfrm>
            <a:off x="676275" y="1431861"/>
            <a:ext cx="8073390" cy="5016758"/>
          </a:xfrm>
          <a:prstGeom prst="rect">
            <a:avLst/>
          </a:prstGeom>
          <a:noFill/>
        </p:spPr>
        <p:txBody>
          <a:bodyPr wrap="square" rtlCol="0">
            <a:spAutoFit/>
          </a:bodyPr>
          <a:lstStyle/>
          <a:p>
            <a:pPr algn="just"/>
            <a:r>
              <a:rPr lang="en-US" sz="2000" b="0" i="0" dirty="0">
                <a:solidFill>
                  <a:srgbClr val="0D0D0D"/>
                </a:solidFill>
                <a:effectLst/>
                <a:highlight>
                  <a:srgbClr val="FFFFFF"/>
                </a:highlight>
                <a:latin typeface="Söhne"/>
              </a:rPr>
              <a:t>The YouTube Video Transcript Generator is a project designed to automate the process of creating accurate and detailed transcripts for YouTube videos. By automatically transcribing spoken content into text, the generator enables creators to quickly obtain accurate transcripts for their videos. This feature is especially beneficial for creators with extensive video libraries or those seeking to improve accessibility for viewers. Utilizing Python libraries such as </a:t>
            </a:r>
            <a:r>
              <a:rPr lang="en-US" sz="2000" b="0" i="0" dirty="0" err="1">
                <a:solidFill>
                  <a:srgbClr val="0D0D0D"/>
                </a:solidFill>
                <a:effectLst/>
                <a:highlight>
                  <a:srgbClr val="FFFFFF"/>
                </a:highlight>
                <a:latin typeface="Söhne"/>
              </a:rPr>
              <a:t>speech_recognition</a:t>
            </a:r>
            <a:r>
              <a:rPr lang="en-US" sz="2000" b="0" i="0" dirty="0">
                <a:solidFill>
                  <a:srgbClr val="0D0D0D"/>
                </a:solidFill>
                <a:effectLst/>
                <a:highlight>
                  <a:srgbClr val="FFFFFF"/>
                </a:highlight>
                <a:latin typeface="Söhne"/>
              </a:rPr>
              <a:t> and </a:t>
            </a:r>
            <a:r>
              <a:rPr lang="en-US" sz="2000" b="0" i="0" dirty="0" err="1">
                <a:solidFill>
                  <a:srgbClr val="0D0D0D"/>
                </a:solidFill>
                <a:effectLst/>
                <a:highlight>
                  <a:srgbClr val="FFFFFF"/>
                </a:highlight>
                <a:latin typeface="Söhne"/>
              </a:rPr>
              <a:t>nltk</a:t>
            </a:r>
            <a:r>
              <a:rPr lang="en-US" sz="2000" b="0" i="0" dirty="0">
                <a:solidFill>
                  <a:srgbClr val="0D0D0D"/>
                </a:solidFill>
                <a:effectLst/>
                <a:highlight>
                  <a:srgbClr val="FFFFFF"/>
                </a:highlight>
                <a:latin typeface="Söhne"/>
              </a:rPr>
              <a:t>, the generator is capable of processing audio tracks from YouTube videos and converting speech to text. Additionally, it employs NLP algorithms for improved accuracy and context understanding, ensuring the generated transcripts reflect the spoken content faithfully. The YouTube Video Transcript Generator empowers content creators by providing a reliable and efficient tool for generating high-quality transcripts. With its seamless integration of NLP and speech recognition technologies, the generator aims to enhance the accessibility and searchability of YouTube content, ultimately improving the overall viewing experience for audiences.</a:t>
            </a:r>
            <a:endParaRPr lang="en-US" sz="2000" dirty="0">
              <a:latin typeface="Calibri" panose="020F0502020204030204" charset="0"/>
              <a:cs typeface="Calibri" panose="020F05020202040302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9" name="Text Box 8"/>
          <p:cNvSpPr txBox="1"/>
          <p:nvPr/>
        </p:nvSpPr>
        <p:spPr>
          <a:xfrm>
            <a:off x="685800" y="1752600"/>
            <a:ext cx="9290685" cy="4524315"/>
          </a:xfrm>
          <a:prstGeom prst="rect">
            <a:avLst/>
          </a:prstGeom>
          <a:noFill/>
        </p:spPr>
        <p:txBody>
          <a:bodyPr wrap="square" rtlCol="0">
            <a:spAutoFit/>
          </a:bodyPr>
          <a:lstStyle/>
          <a:p>
            <a:pPr algn="l"/>
            <a:r>
              <a:rPr lang="en-US" b="1" i="1" dirty="0">
                <a:latin typeface="Calibri" panose="020F0502020204030204" charset="0"/>
                <a:cs typeface="Calibri" panose="020F0502020204030204" charset="0"/>
              </a:rPr>
              <a:t>1. </a:t>
            </a:r>
            <a:r>
              <a:rPr lang="en-US" b="1" i="0" dirty="0">
                <a:solidFill>
                  <a:srgbClr val="0D0D0D"/>
                </a:solidFill>
                <a:effectLst/>
                <a:highlight>
                  <a:srgbClr val="FFFFFF"/>
                </a:highlight>
                <a:latin typeface="Söhne"/>
              </a:rPr>
              <a:t>Content Creators</a:t>
            </a:r>
            <a:r>
              <a:rPr lang="en-US" b="0" i="0" dirty="0">
                <a:solidFill>
                  <a:srgbClr val="0D0D0D"/>
                </a:solidFill>
                <a:effectLst/>
                <a:highlight>
                  <a:srgbClr val="FFFFFF"/>
                </a:highlight>
                <a:latin typeface="Söhne"/>
              </a:rPr>
              <a:t>: YouTube creators who want to improve the accessibility of their videos by providing accurate transcripts. They may also use transcripts for repurposing content into other formats like blog posts or ebooks.</a:t>
            </a:r>
          </a:p>
          <a:p>
            <a:pPr algn="l">
              <a:buFont typeface="+mj-lt"/>
              <a:buAutoNum type="arabicPeriod"/>
            </a:pPr>
            <a:r>
              <a:rPr lang="en-US" b="1" i="0" dirty="0">
                <a:solidFill>
                  <a:srgbClr val="0D0D0D"/>
                </a:solidFill>
                <a:effectLst/>
                <a:highlight>
                  <a:srgbClr val="FFFFFF"/>
                </a:highlight>
                <a:latin typeface="Söhne"/>
              </a:rPr>
              <a:t>Viewers with Hearing Disabilities</a:t>
            </a:r>
            <a:r>
              <a:rPr lang="en-US" b="0" i="0" dirty="0">
                <a:solidFill>
                  <a:srgbClr val="0D0D0D"/>
                </a:solidFill>
                <a:effectLst/>
                <a:highlight>
                  <a:srgbClr val="FFFFFF"/>
                </a:highlight>
                <a:latin typeface="Söhne"/>
              </a:rPr>
              <a:t>: Individuals who are deaf or hard of hearing rely on transcripts to access the content of videos. Transcripts provide them with a textual representation of the spoken words and any other audio elements in the video.</a:t>
            </a:r>
          </a:p>
          <a:p>
            <a:pPr algn="l">
              <a:buFont typeface="+mj-lt"/>
              <a:buAutoNum type="arabicPeriod"/>
            </a:pPr>
            <a:r>
              <a:rPr lang="en-US" b="1" i="0" dirty="0">
                <a:solidFill>
                  <a:srgbClr val="0D0D0D"/>
                </a:solidFill>
                <a:effectLst/>
                <a:highlight>
                  <a:srgbClr val="FFFFFF"/>
                </a:highlight>
                <a:latin typeface="Söhne"/>
              </a:rPr>
              <a:t>Language Learners</a:t>
            </a:r>
            <a:r>
              <a:rPr lang="en-US" b="0" i="0" dirty="0">
                <a:solidFill>
                  <a:srgbClr val="0D0D0D"/>
                </a:solidFill>
                <a:effectLst/>
                <a:highlight>
                  <a:srgbClr val="FFFFFF"/>
                </a:highlight>
                <a:latin typeface="Söhne"/>
              </a:rPr>
              <a:t>: People learning a new language may use transcripts to follow along with the spoken dialogue more easily. Transcripts allow them to read along while listening, which can aid comprehension and vocabulary acquisition.</a:t>
            </a:r>
          </a:p>
          <a:p>
            <a:pPr algn="l">
              <a:buFont typeface="+mj-lt"/>
              <a:buAutoNum type="arabicPeriod"/>
            </a:pPr>
            <a:r>
              <a:rPr lang="en-US" b="1" i="0" dirty="0">
                <a:solidFill>
                  <a:srgbClr val="0D0D0D"/>
                </a:solidFill>
                <a:effectLst/>
                <a:highlight>
                  <a:srgbClr val="FFFFFF"/>
                </a:highlight>
                <a:latin typeface="Söhne"/>
              </a:rPr>
              <a:t>SEO Professionals</a:t>
            </a:r>
            <a:r>
              <a:rPr lang="en-US" b="0" i="0" dirty="0">
                <a:solidFill>
                  <a:srgbClr val="0D0D0D"/>
                </a:solidFill>
                <a:effectLst/>
                <a:highlight>
                  <a:srgbClr val="FFFFFF"/>
                </a:highlight>
                <a:latin typeface="Söhne"/>
              </a:rPr>
              <a:t>: Transcripts can be used for search engine optimization (SEO) purposes. By providing accurate transcripts, content creators can improve the discoverability of their videos since search engines can crawl and index the text.</a:t>
            </a:r>
          </a:p>
          <a:p>
            <a:pPr algn="l">
              <a:buFont typeface="+mj-lt"/>
              <a:buAutoNum type="arabicPeriod"/>
            </a:pPr>
            <a:r>
              <a:rPr lang="en-US" b="1" i="0" dirty="0">
                <a:solidFill>
                  <a:srgbClr val="0D0D0D"/>
                </a:solidFill>
                <a:effectLst/>
                <a:highlight>
                  <a:srgbClr val="FFFFFF"/>
                </a:highlight>
                <a:latin typeface="Söhne"/>
              </a:rPr>
              <a:t>Researchers and Academics</a:t>
            </a:r>
            <a:r>
              <a:rPr lang="en-US" b="0" i="0" dirty="0">
                <a:solidFill>
                  <a:srgbClr val="0D0D0D"/>
                </a:solidFill>
                <a:effectLst/>
                <a:highlight>
                  <a:srgbClr val="FFFFFF"/>
                </a:highlight>
                <a:latin typeface="Söhne"/>
              </a:rPr>
              <a:t>: Scholars and researchers may use transcripts for studying content, analyzing language patterns, or conducting research on topics covered in the videos.</a:t>
            </a:r>
            <a:endParaRPr lang="en-US" dirty="0">
              <a:latin typeface="Calibri" panose="020F0502020204030204" charset="0"/>
              <a:cs typeface="Calibri" panose="020F0502020204030204" charset="0"/>
            </a:endParaRPr>
          </a:p>
          <a:p>
            <a:r>
              <a:rPr lang="en-US" dirty="0">
                <a:latin typeface="Calibri" panose="020F0502020204030204" charset="0"/>
                <a:cs typeface="Calibri" panose="020F0502020204030204" charset="0"/>
              </a:rPr>
              <a:t>These end users span various industries and sectors, highlighting the potential widespread application of the neural style transfer system.</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0" name="Text Box 9"/>
          <p:cNvSpPr txBox="1"/>
          <p:nvPr/>
        </p:nvSpPr>
        <p:spPr>
          <a:xfrm>
            <a:off x="2971800" y="2362200"/>
            <a:ext cx="5715000" cy="3170099"/>
          </a:xfrm>
          <a:prstGeom prst="rect">
            <a:avLst/>
          </a:prstGeom>
          <a:noFill/>
        </p:spPr>
        <p:txBody>
          <a:bodyPr wrap="square" rtlCol="0">
            <a:spAutoFit/>
          </a:bodyPr>
          <a:lstStyle/>
          <a:p>
            <a:r>
              <a:rPr lang="en-US" sz="2000" b="1" i="1" dirty="0"/>
              <a:t>Solution:</a:t>
            </a:r>
          </a:p>
          <a:p>
            <a:r>
              <a:rPr lang="en-US" sz="2000" dirty="0"/>
              <a:t>The YouTube Video Transcript Generator automates transcript creation by extracting audio, converting it to text via speech recognition, refining it with NLP techniques, and formatting it for clarity. Rigorous testing ensures accuracy, and integration into a user-friendly tool completes the process. Continuous improvement through feedback ensures it meets evolving user needs.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8</a:t>
            </a:fld>
            <a:endParaRPr spc="-50" dirty="0"/>
          </a:p>
        </p:txBody>
      </p:sp>
      <p:sp>
        <p:nvSpPr>
          <p:cNvPr id="14" name="TextBox 13">
            <a:extLst>
              <a:ext uri="{FF2B5EF4-FFF2-40B4-BE49-F238E27FC236}">
                <a16:creationId xmlns:a16="http://schemas.microsoft.com/office/drawing/2014/main" id="{9A312C83-1C95-E0FA-2D5F-893598A9AC69}"/>
              </a:ext>
            </a:extLst>
          </p:cNvPr>
          <p:cNvSpPr txBox="1"/>
          <p:nvPr/>
        </p:nvSpPr>
        <p:spPr>
          <a:xfrm>
            <a:off x="3581400" y="1828800"/>
            <a:ext cx="5181600" cy="2862322"/>
          </a:xfrm>
          <a:prstGeom prst="rect">
            <a:avLst/>
          </a:prstGeom>
          <a:noFill/>
        </p:spPr>
        <p:txBody>
          <a:bodyPr wrap="square" rtlCol="0">
            <a:spAutoFit/>
          </a:bodyPr>
          <a:lstStyle/>
          <a:p>
            <a:r>
              <a:rPr lang="en-US" b="1" i="1" dirty="0"/>
              <a:t>Value Proposition:</a:t>
            </a:r>
          </a:p>
          <a:p>
            <a:endParaRPr lang="en-US" b="1" dirty="0"/>
          </a:p>
          <a:p>
            <a:r>
              <a:rPr lang="en-US" dirty="0"/>
              <a:t>The YouTube Video Transcript Generator offers creators a streamlined content creation process by automating transcription. It saves time, improves accessibility, and enhances professionalism through accurate, detailed transcripts. This empowers creators to produce engaging, inclusive content efficiently, ultimately boosting engagement and reach on the platform.</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9" name="Text Box 8"/>
          <p:cNvSpPr txBox="1"/>
          <p:nvPr/>
        </p:nvSpPr>
        <p:spPr>
          <a:xfrm>
            <a:off x="370013" y="1219200"/>
            <a:ext cx="11755311" cy="2991020"/>
          </a:xfrm>
          <a:prstGeom prst="rect">
            <a:avLst/>
          </a:prstGeom>
          <a:noFill/>
        </p:spPr>
        <p:txBody>
          <a:bodyPr wrap="square" rtlCol="0">
            <a:noAutofit/>
          </a:bodyPr>
          <a:lstStyle/>
          <a:p>
            <a:r>
              <a:rPr lang="en-US" altLang="en-US" dirty="0"/>
              <a:t>The wow factor in our YouTube Video Transcript Generator solution is its seamless</a:t>
            </a:r>
          </a:p>
          <a:p>
            <a:r>
              <a:rPr lang="en-US" altLang="en-US" dirty="0"/>
              <a:t> integration of cutting-edge technology to revolutionize content creation. By automating the </a:t>
            </a:r>
          </a:p>
          <a:p>
            <a:r>
              <a:rPr lang="en-US" altLang="en-US" dirty="0"/>
              <a:t>transcription process with precision and speed, it liberates creators from tedious manual work, </a:t>
            </a:r>
          </a:p>
          <a:p>
            <a:r>
              <a:rPr lang="en-US" altLang="en-US" dirty="0"/>
              <a:t>unlocking their creative potential. Its ability to produce accurate, detailed transcripts not only </a:t>
            </a:r>
          </a:p>
          <a:p>
            <a:r>
              <a:rPr lang="en-US" altLang="en-US" dirty="0"/>
              <a:t>enhances accessibility but also elevates the professionalism of content, setting creators apart </a:t>
            </a:r>
          </a:p>
          <a:p>
            <a:r>
              <a:rPr lang="en-US" altLang="en-US" dirty="0"/>
              <a:t> a competitive landscape. With a user-friendly interface and continuous improvement driven by</a:t>
            </a:r>
          </a:p>
          <a:p>
            <a:r>
              <a:rPr lang="en-US" altLang="en-US" dirty="0"/>
              <a:t> user feedback, our solution promises to wow creators with its efficiency, effectiveness, and </a:t>
            </a:r>
          </a:p>
          <a:p>
            <a:r>
              <a:rPr lang="en-US" altLang="en-US" dirty="0"/>
              <a:t>transformative impact on their YouTube journey.</a:t>
            </a:r>
            <a:endParaRPr lang="en-IN" alt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TotalTime>
  <Words>1305</Words>
  <Application>Microsoft Office PowerPoint</Application>
  <PresentationFormat>Widescreen</PresentationFormat>
  <Paragraphs>87</Paragraphs>
  <Slides>13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Calibri</vt:lpstr>
      <vt:lpstr>Söhne</vt:lpstr>
      <vt:lpstr>Trebuchet MS</vt:lpstr>
      <vt:lpstr>Office Theme</vt:lpstr>
      <vt:lpstr>PowerPoint Presentation</vt:lpstr>
      <vt:lpstr>PROJECT TITLE</vt:lpstr>
      <vt:lpstr>AGENDA</vt:lpstr>
      <vt:lpstr>PROBLEM STATEMENT</vt:lpstr>
      <vt:lpstr>PROJECT OVERVIEW</vt:lpstr>
      <vt:lpstr>WHO ARE THE END USERS?</vt:lpstr>
      <vt:lpstr>YOUR SOLUTION AND ITS VALUE PROPOSITION</vt:lpstr>
      <vt:lpstr>YOUR SOLUTION AND ITS VALUE PROPOSITION</vt:lpstr>
      <vt:lpstr>THE WOW IN YOUR SOLUTION</vt:lpstr>
      <vt:lpstr>MODELLING</vt:lpstr>
      <vt:lpstr>MODELLING</vt:lpstr>
      <vt:lpstr>RESULTS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Krithika R</dc:creator>
  <cp:lastModifiedBy>Krithika R</cp:lastModifiedBy>
  <cp:revision>11</cp:revision>
  <dcterms:created xsi:type="dcterms:W3CDTF">2024-04-01T11:13:56Z</dcterms:created>
  <dcterms:modified xsi:type="dcterms:W3CDTF">2024-04-29T06:07:46Z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2024-04-01T05:30:00Z</vt:filetime>
  </property>
  <property fmtid="{D5CDD505-2E9C-101B-9397-08002B2CF9AE}" pid="4" name="Producer">
    <vt:lpwstr>3-Heights(TM) PDF Security Shell 4.8.25.2 (http://www.pdf-tools.com)</vt:lpwstr>
  </property>
  <property fmtid="{D5CDD505-2E9C-101B-9397-08002B2CF9AE}" pid="5" name="ICV">
    <vt:lpwstr>5E342CF4E6434C0DBC12AD1DC255A89C_12</vt:lpwstr>
  </property>
  <property fmtid="{D5CDD505-2E9C-101B-9397-08002B2CF9AE}" pid="6" name="KSOProductBuildVer">
    <vt:lpwstr>1033-12.2.0.13472</vt:lpwstr>
  </property>
</Properties>
</file>