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60" r:id="rId4"/>
    <p:sldId id="271" r:id="rId5"/>
    <p:sldId id="273" r:id="rId6"/>
    <p:sldId id="259" r:id="rId7"/>
    <p:sldId id="261" r:id="rId8"/>
    <p:sldId id="263" r:id="rId9"/>
    <p:sldId id="275" r:id="rId10"/>
    <p:sldId id="269" r:id="rId11"/>
    <p:sldId id="274" r:id="rId12"/>
    <p:sldId id="267" r:id="rId13"/>
  </p:sldIdLst>
  <p:sldSz cx="18288000" cy="10287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Telegraf" pitchFamily="2" charset="77"/>
      <p:regular r:id="rId15"/>
    </p:embeddedFont>
    <p:embeddedFont>
      <p:font typeface="Telegraf Bold" pitchFamily="2" charset="77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 autoAdjust="0"/>
    <p:restoredTop sz="94590" autoAdjust="0"/>
  </p:normalViewPr>
  <p:slideViewPr>
    <p:cSldViewPr>
      <p:cViewPr varScale="1">
        <p:scale>
          <a:sx n="67" d="100"/>
          <a:sy n="67" d="100"/>
        </p:scale>
        <p:origin x="22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1.sv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2.jpe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870774" y="9176298"/>
            <a:ext cx="546452" cy="82002"/>
            <a:chOff x="0" y="0"/>
            <a:chExt cx="143921" cy="21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921" cy="21597"/>
            </a:xfrm>
            <a:custGeom>
              <a:avLst/>
              <a:gdLst/>
              <a:ahLst/>
              <a:cxnLst/>
              <a:rect l="l" t="t" r="r" b="b"/>
              <a:pathLst>
                <a:path w="143921" h="21597">
                  <a:moveTo>
                    <a:pt x="0" y="0"/>
                  </a:moveTo>
                  <a:lnTo>
                    <a:pt x="143921" y="0"/>
                  </a:lnTo>
                  <a:lnTo>
                    <a:pt x="143921" y="21597"/>
                  </a:lnTo>
                  <a:lnTo>
                    <a:pt x="0" y="21597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43921" cy="78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5753100"/>
            <a:ext cx="4376374" cy="4114800"/>
            <a:chOff x="0" y="0"/>
            <a:chExt cx="678015" cy="6374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78015" cy="637490"/>
            </a:xfrm>
            <a:custGeom>
              <a:avLst/>
              <a:gdLst/>
              <a:ahLst/>
              <a:cxnLst/>
              <a:rect l="l" t="t" r="r" b="b"/>
              <a:pathLst>
                <a:path w="678015" h="637490">
                  <a:moveTo>
                    <a:pt x="24766" y="0"/>
                  </a:moveTo>
                  <a:lnTo>
                    <a:pt x="653248" y="0"/>
                  </a:lnTo>
                  <a:cubicBezTo>
                    <a:pt x="666927" y="0"/>
                    <a:pt x="678015" y="11088"/>
                    <a:pt x="678015" y="24766"/>
                  </a:cubicBezTo>
                  <a:lnTo>
                    <a:pt x="678015" y="612724"/>
                  </a:lnTo>
                  <a:cubicBezTo>
                    <a:pt x="678015" y="626402"/>
                    <a:pt x="666927" y="637490"/>
                    <a:pt x="653248" y="637490"/>
                  </a:cubicBezTo>
                  <a:lnTo>
                    <a:pt x="24766" y="637490"/>
                  </a:lnTo>
                  <a:cubicBezTo>
                    <a:pt x="11088" y="637490"/>
                    <a:pt x="0" y="626402"/>
                    <a:pt x="0" y="612724"/>
                  </a:cubicBezTo>
                  <a:lnTo>
                    <a:pt x="0" y="24766"/>
                  </a:lnTo>
                  <a:cubicBezTo>
                    <a:pt x="0" y="11088"/>
                    <a:pt x="11088" y="0"/>
                    <a:pt x="24766" y="0"/>
                  </a:cubicBezTo>
                  <a:close/>
                </a:path>
              </a:pathLst>
            </a:custGeom>
            <a:blipFill>
              <a:blip r:embed="rId2"/>
              <a:stretch>
                <a:fillRect t="-29668" b="-29668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13099072" y="5676900"/>
            <a:ext cx="4160228" cy="4114800"/>
            <a:chOff x="0" y="0"/>
            <a:chExt cx="678015" cy="6374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78015" cy="637490"/>
            </a:xfrm>
            <a:custGeom>
              <a:avLst/>
              <a:gdLst/>
              <a:ahLst/>
              <a:cxnLst/>
              <a:rect l="l" t="t" r="r" b="b"/>
              <a:pathLst>
                <a:path w="678015" h="637490">
                  <a:moveTo>
                    <a:pt x="24766" y="0"/>
                  </a:moveTo>
                  <a:lnTo>
                    <a:pt x="653248" y="0"/>
                  </a:lnTo>
                  <a:cubicBezTo>
                    <a:pt x="666927" y="0"/>
                    <a:pt x="678015" y="11088"/>
                    <a:pt x="678015" y="24766"/>
                  </a:cubicBezTo>
                  <a:lnTo>
                    <a:pt x="678015" y="612724"/>
                  </a:lnTo>
                  <a:cubicBezTo>
                    <a:pt x="678015" y="626402"/>
                    <a:pt x="666927" y="637490"/>
                    <a:pt x="653248" y="637490"/>
                  </a:cubicBezTo>
                  <a:lnTo>
                    <a:pt x="24766" y="637490"/>
                  </a:lnTo>
                  <a:cubicBezTo>
                    <a:pt x="11088" y="637490"/>
                    <a:pt x="0" y="626402"/>
                    <a:pt x="0" y="612724"/>
                  </a:cubicBezTo>
                  <a:lnTo>
                    <a:pt x="0" y="24766"/>
                  </a:lnTo>
                  <a:cubicBezTo>
                    <a:pt x="0" y="11088"/>
                    <a:pt x="11088" y="0"/>
                    <a:pt x="24766" y="0"/>
                  </a:cubicBezTo>
                  <a:close/>
                </a:path>
              </a:pathLst>
            </a:custGeom>
            <a:blipFill>
              <a:blip r:embed="rId3"/>
              <a:stretch>
                <a:fillRect l="-19802" r="-47349"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507824" y="114300"/>
            <a:ext cx="16725900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600" dirty="0">
                <a:solidFill>
                  <a:srgbClr val="FF0000"/>
                </a:solidFill>
                <a:latin typeface="Helvetica" pitchFamily="2" charset="0"/>
              </a:rPr>
              <a:t>Quantum Fourier Transform Gate Optimize via QDRL for Routing Problem using Quantum Metaheuristic Optimization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240803" y="9031799"/>
            <a:ext cx="1993406" cy="912301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2800" spc="-56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</a:p>
          <a:p>
            <a:pPr algn="ctr">
              <a:lnSpc>
                <a:spcPts val="1680"/>
              </a:lnSpc>
            </a:pPr>
            <a:r>
              <a:rPr lang="en-US" sz="2800" spc="-56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By:</a:t>
            </a:r>
          </a:p>
          <a:p>
            <a:pPr algn="ctr">
              <a:lnSpc>
                <a:spcPts val="1680"/>
              </a:lnSpc>
            </a:pPr>
            <a:endParaRPr lang="en-US" sz="2800" spc="-56" dirty="0">
              <a:solidFill>
                <a:srgbClr val="FFFFFF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ctr">
              <a:lnSpc>
                <a:spcPts val="1680"/>
              </a:lnSpc>
            </a:pPr>
            <a:r>
              <a:rPr lang="en-US" sz="2800" spc="-56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Shruti </a:t>
            </a:r>
            <a:r>
              <a:rPr lang="en-US" sz="2800" spc="-56" dirty="0">
                <a:solidFill>
                  <a:schemeClr val="bg1"/>
                </a:solidFill>
                <a:latin typeface="Telegraf"/>
                <a:ea typeface="Telegraf"/>
                <a:cs typeface="Telegraf"/>
                <a:sym typeface="Telegraf"/>
              </a:rPr>
              <a:t>Saini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6E4C-E044-AEBC-2B23-475BFE70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F5C68D7-EA12-69BE-C72A-E55226E210E8}"/>
              </a:ext>
            </a:extLst>
          </p:cNvPr>
          <p:cNvSpPr txBox="1"/>
          <p:nvPr/>
        </p:nvSpPr>
        <p:spPr>
          <a:xfrm>
            <a:off x="5673896" y="659751"/>
            <a:ext cx="15814504" cy="685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54"/>
              </a:lnSpc>
            </a:pPr>
            <a:r>
              <a:rPr lang="en-US" sz="6600" spc="-368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Inverse QFT</a:t>
            </a:r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08157C2-4F87-BB6F-3FBE-A0678F7E5BEC}"/>
              </a:ext>
            </a:extLst>
          </p:cNvPr>
          <p:cNvGrpSpPr/>
          <p:nvPr/>
        </p:nvGrpSpPr>
        <p:grpSpPr>
          <a:xfrm>
            <a:off x="17124628" y="266700"/>
            <a:ext cx="706172" cy="68279"/>
            <a:chOff x="0" y="0"/>
            <a:chExt cx="185988" cy="17983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121274D-91B1-5623-13F3-D0350A54BFF0}"/>
                </a:ext>
              </a:extLst>
            </p:cNvPr>
            <p:cNvSpPr/>
            <p:nvPr/>
          </p:nvSpPr>
          <p:spPr>
            <a:xfrm>
              <a:off x="0" y="0"/>
              <a:ext cx="185988" cy="17983"/>
            </a:xfrm>
            <a:custGeom>
              <a:avLst/>
              <a:gdLst/>
              <a:ahLst/>
              <a:cxnLst/>
              <a:rect l="l" t="t" r="r" b="b"/>
              <a:pathLst>
                <a:path w="185988" h="17983">
                  <a:moveTo>
                    <a:pt x="0" y="0"/>
                  </a:moveTo>
                  <a:lnTo>
                    <a:pt x="185988" y="0"/>
                  </a:lnTo>
                  <a:lnTo>
                    <a:pt x="185988" y="17983"/>
                  </a:lnTo>
                  <a:lnTo>
                    <a:pt x="0" y="17983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5FA9024E-A808-BA64-6309-DC53BE2E815E}"/>
                </a:ext>
              </a:extLst>
            </p:cNvPr>
            <p:cNvSpPr txBox="1"/>
            <p:nvPr/>
          </p:nvSpPr>
          <p:spPr>
            <a:xfrm>
              <a:off x="0" y="-57150"/>
              <a:ext cx="185988" cy="75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FBAAC0BF-9EE2-EAB7-F604-FDCB5D9059AE}"/>
              </a:ext>
            </a:extLst>
          </p:cNvPr>
          <p:cNvSpPr/>
          <p:nvPr/>
        </p:nvSpPr>
        <p:spPr>
          <a:xfrm>
            <a:off x="7926979" y="1409700"/>
            <a:ext cx="378821" cy="94705"/>
          </a:xfrm>
          <a:custGeom>
            <a:avLst/>
            <a:gdLst/>
            <a:ahLst/>
            <a:cxnLst/>
            <a:rect l="l" t="t" r="r" b="b"/>
            <a:pathLst>
              <a:path w="378821" h="94705">
                <a:moveTo>
                  <a:pt x="0" y="0"/>
                </a:moveTo>
                <a:lnTo>
                  <a:pt x="378820" y="0"/>
                </a:lnTo>
                <a:lnTo>
                  <a:pt x="378820" y="94705"/>
                </a:lnTo>
                <a:lnTo>
                  <a:pt x="0" y="9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9D816253-AAAE-EC16-853C-46BA3919FB68}"/>
              </a:ext>
            </a:extLst>
          </p:cNvPr>
          <p:cNvGrpSpPr/>
          <p:nvPr/>
        </p:nvGrpSpPr>
        <p:grpSpPr>
          <a:xfrm>
            <a:off x="9220200" y="1645659"/>
            <a:ext cx="7116211" cy="6850642"/>
            <a:chOff x="0" y="-57150"/>
            <a:chExt cx="1436484" cy="103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Freeform 25">
                  <a:extLst>
                    <a:ext uri="{FF2B5EF4-FFF2-40B4-BE49-F238E27FC236}">
                      <a16:creationId xmlns:a16="http://schemas.microsoft.com/office/drawing/2014/main" id="{756829C4-A54B-91A1-D80D-5534D6C839FE}"/>
                    </a:ext>
                  </a:extLst>
                </p:cNvPr>
                <p:cNvSpPr/>
                <p:nvPr/>
              </p:nvSpPr>
              <p:spPr>
                <a:xfrm>
                  <a:off x="80358" y="-9125"/>
                  <a:ext cx="1356126" cy="990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 sz="3600" b="1" dirty="0"/>
                    <a:t>Mathematically</a:t>
                  </a:r>
                  <a:endParaRPr lang="en-US" sz="34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3400" b="1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IQFT |y&gt;=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400" b="1" i="1" baseline="3000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eqArr>
                            <m:eqArr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3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3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  <m:r>
                                        <a:rPr lang="en-US" sz="3400" b="1" i="1">
                                          <a:latin typeface="Cambria Math" panose="02040503050406030204" pitchFamily="18" charset="0"/>
                                        </a:rPr>
                                        <m:t>𝒊𝒙𝒚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3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4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e>
                                        <m:sup>
                                          <m:r>
                                            <a:rPr lang="en-US" sz="34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400" b="1" i="1" dirty="0"/>
                                <m:t> </m:t>
                              </m:r>
                            </m:e>
                          </m:eqArr>
                        </m:e>
                      </m:nary>
                    </m:oMath>
                  </a14:m>
                  <a:endParaRPr lang="en-US" sz="34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en-US" sz="34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IQFT is implemented with the same gates as QFT but in reverse order and with conjugated angles (360 -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3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a14:m>
                  <a:r>
                    <a:rPr lang="en-IN" sz="3400" dirty="0"/>
                    <a:t>).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en-IN" sz="34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This step makes interference-encoded information readable via measurement.</a:t>
                  </a:r>
                  <a:endParaRPr lang="en-US" sz="34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Freeform 25">
                  <a:extLst>
                    <a:ext uri="{FF2B5EF4-FFF2-40B4-BE49-F238E27FC236}">
                      <a16:creationId xmlns:a16="http://schemas.microsoft.com/office/drawing/2014/main" id="{756829C4-A54B-91A1-D80D-5534D6C839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8" y="-9125"/>
                  <a:ext cx="1356126" cy="990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-2448" t="-1357" r="-3202" b="-1744"/>
                  </a:stretch>
                </a:blip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26">
              <a:extLst>
                <a:ext uri="{FF2B5EF4-FFF2-40B4-BE49-F238E27FC236}">
                  <a16:creationId xmlns:a16="http://schemas.microsoft.com/office/drawing/2014/main" id="{698E1A6A-8089-84D5-588F-5CDAB08CE3C5}"/>
                </a:ext>
              </a:extLst>
            </p:cNvPr>
            <p:cNvSpPr txBox="1"/>
            <p:nvPr/>
          </p:nvSpPr>
          <p:spPr>
            <a:xfrm>
              <a:off x="0" y="-57150"/>
              <a:ext cx="126728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reeform 25">
                <a:extLst>
                  <a:ext uri="{FF2B5EF4-FFF2-40B4-BE49-F238E27FC236}">
                    <a16:creationId xmlns:a16="http://schemas.microsoft.com/office/drawing/2014/main" id="{3196EAF5-BFA6-FED2-0AAC-47A121ACCE40}"/>
                  </a:ext>
                </a:extLst>
              </p:cNvPr>
              <p:cNvSpPr/>
              <p:nvPr/>
            </p:nvSpPr>
            <p:spPr>
              <a:xfrm>
                <a:off x="1118951" y="2021827"/>
                <a:ext cx="6501049" cy="6474474"/>
              </a:xfrm>
              <a:custGeom>
                <a:avLst/>
                <a:gdLst/>
                <a:ahLst/>
                <a:cxnLst/>
                <a:rect l="l" t="t" r="r" b="b"/>
                <a:pathLst>
                  <a:path w="1267284" h="933284">
                    <a:moveTo>
                      <a:pt x="1609" y="0"/>
                    </a:moveTo>
                    <a:lnTo>
                      <a:pt x="1265675" y="0"/>
                    </a:lnTo>
                    <a:cubicBezTo>
                      <a:pt x="1266102" y="0"/>
                      <a:pt x="1266511" y="170"/>
                      <a:pt x="1266813" y="471"/>
                    </a:cubicBezTo>
                    <a:cubicBezTo>
                      <a:pt x="1267114" y="773"/>
                      <a:pt x="1267284" y="1182"/>
                      <a:pt x="1267284" y="1609"/>
                    </a:cubicBezTo>
                    <a:lnTo>
                      <a:pt x="1267284" y="931675"/>
                    </a:lnTo>
                    <a:cubicBezTo>
                      <a:pt x="1267284" y="932102"/>
                      <a:pt x="1267114" y="932511"/>
                      <a:pt x="1266813" y="932813"/>
                    </a:cubicBezTo>
                    <a:cubicBezTo>
                      <a:pt x="1266511" y="933115"/>
                      <a:pt x="1266102" y="933284"/>
                      <a:pt x="1265675" y="933284"/>
                    </a:cubicBezTo>
                    <a:lnTo>
                      <a:pt x="1609" y="933284"/>
                    </a:lnTo>
                    <a:cubicBezTo>
                      <a:pt x="1182" y="933284"/>
                      <a:pt x="773" y="933115"/>
                      <a:pt x="471" y="932813"/>
                    </a:cubicBezTo>
                    <a:cubicBezTo>
                      <a:pt x="170" y="932511"/>
                      <a:pt x="0" y="932102"/>
                      <a:pt x="0" y="931675"/>
                    </a:cubicBezTo>
                    <a:lnTo>
                      <a:pt x="0" y="1609"/>
                    </a:lnTo>
                    <a:cubicBezTo>
                      <a:pt x="0" y="1182"/>
                      <a:pt x="170" y="773"/>
                      <a:pt x="471" y="471"/>
                    </a:cubicBezTo>
                    <a:cubicBezTo>
                      <a:pt x="773" y="170"/>
                      <a:pt x="1182" y="0"/>
                      <a:pt x="160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FF5757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US" sz="3600" b="1" dirty="0"/>
                  <a:t>Apply Inverse QFT </a:t>
                </a:r>
              </a:p>
              <a:p>
                <a:endParaRPr lang="en-US" sz="3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sz="3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400" b="1" i="1" dirty="0"/>
                  <a:t>’ = U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sz="3400" b="1" i="1" baseline="-25000" dirty="0"/>
                  <a:t>QFT </a:t>
                </a:r>
                <a:r>
                  <a:rPr lang="en-US" sz="3400" b="1" i="1" dirty="0"/>
                  <a:t>U</a:t>
                </a:r>
                <a:r>
                  <a:rPr lang="en-US" sz="3400" b="1" i="1" baseline="-25000" dirty="0"/>
                  <a:t>t </a:t>
                </a:r>
                <a:r>
                  <a:rPr lang="en-US" sz="3400" b="1" i="1" dirty="0"/>
                  <a:t>U</a:t>
                </a:r>
                <a:r>
                  <a:rPr lang="en-US" sz="3400" b="1" i="1" baseline="-25000" dirty="0"/>
                  <a:t>QFT</a:t>
                </a:r>
                <a14:m>
                  <m:oMath xmlns:m="http://schemas.openxmlformats.org/officeDocument/2006/math">
                    <m:r>
                      <a:rPr lang="en-US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sz="3400" b="1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400" b="1" i="1" dirty="0"/>
                  <a:t> +  </a:t>
                </a:r>
                <a14:m>
                  <m:oMath xmlns:m="http://schemas.openxmlformats.org/officeDocument/2006/math">
                    <m:r>
                      <a:rPr lang="en-IN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r>
                      <a:rPr lang="en-IN" sz="3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sz="3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400" b="1" i="1" dirty="0"/>
                  <a:t> </a:t>
                </a:r>
              </a:p>
              <a:p>
                <a:endParaRPr lang="en-US" sz="3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400" dirty="0">
                    <a:ea typeface="Cambria Math" panose="02040503050406030204" pitchFamily="18" charset="0"/>
                  </a:rPr>
                  <a:t>This bring the quantum state back to computational basis.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3400" dirty="0"/>
                  <a:t> is used to test noise for learning process.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sz="34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3400" b="1" i="1" dirty="0"/>
                  <a:t>  </a:t>
                </a:r>
                <a:r>
                  <a:rPr lang="en-US" sz="3400" dirty="0"/>
                  <a:t>is scattering state or noise.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400" dirty="0"/>
              </a:p>
              <a:p>
                <a:endParaRPr lang="en-US" sz="3400" dirty="0"/>
              </a:p>
            </p:txBody>
          </p:sp>
        </mc:Choice>
        <mc:Fallback xmlns="">
          <p:sp>
            <p:nvSpPr>
              <p:cNvPr id="15" name="Freeform 25">
                <a:extLst>
                  <a:ext uri="{FF2B5EF4-FFF2-40B4-BE49-F238E27FC236}">
                    <a16:creationId xmlns:a16="http://schemas.microsoft.com/office/drawing/2014/main" id="{3196EAF5-BFA6-FED2-0AAC-47A121ACC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51" y="2021827"/>
                <a:ext cx="6501049" cy="6474474"/>
              </a:xfrm>
              <a:custGeom>
                <a:avLst/>
                <a:gdLst/>
                <a:ahLst/>
                <a:cxnLst/>
                <a:rect l="l" t="t" r="r" b="b"/>
                <a:pathLst>
                  <a:path w="1267284" h="933284">
                    <a:moveTo>
                      <a:pt x="1609" y="0"/>
                    </a:moveTo>
                    <a:lnTo>
                      <a:pt x="1265675" y="0"/>
                    </a:lnTo>
                    <a:cubicBezTo>
                      <a:pt x="1266102" y="0"/>
                      <a:pt x="1266511" y="170"/>
                      <a:pt x="1266813" y="471"/>
                    </a:cubicBezTo>
                    <a:cubicBezTo>
                      <a:pt x="1267114" y="773"/>
                      <a:pt x="1267284" y="1182"/>
                      <a:pt x="1267284" y="1609"/>
                    </a:cubicBezTo>
                    <a:lnTo>
                      <a:pt x="1267284" y="931675"/>
                    </a:lnTo>
                    <a:cubicBezTo>
                      <a:pt x="1267284" y="932102"/>
                      <a:pt x="1267114" y="932511"/>
                      <a:pt x="1266813" y="932813"/>
                    </a:cubicBezTo>
                    <a:cubicBezTo>
                      <a:pt x="1266511" y="933115"/>
                      <a:pt x="1266102" y="933284"/>
                      <a:pt x="1265675" y="933284"/>
                    </a:cubicBezTo>
                    <a:lnTo>
                      <a:pt x="1609" y="933284"/>
                    </a:lnTo>
                    <a:cubicBezTo>
                      <a:pt x="1182" y="933284"/>
                      <a:pt x="773" y="933115"/>
                      <a:pt x="471" y="932813"/>
                    </a:cubicBezTo>
                    <a:cubicBezTo>
                      <a:pt x="170" y="932511"/>
                      <a:pt x="0" y="932102"/>
                      <a:pt x="0" y="931675"/>
                    </a:cubicBezTo>
                    <a:lnTo>
                      <a:pt x="0" y="1609"/>
                    </a:lnTo>
                    <a:cubicBezTo>
                      <a:pt x="0" y="1182"/>
                      <a:pt x="170" y="773"/>
                      <a:pt x="471" y="471"/>
                    </a:cubicBezTo>
                    <a:cubicBezTo>
                      <a:pt x="773" y="170"/>
                      <a:pt x="1182" y="0"/>
                      <a:pt x="1609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2724" t="-1367"/>
                </a:stretch>
              </a:blipFill>
              <a:ln w="9525" cap="sq">
                <a:solidFill>
                  <a:srgbClr val="FF5757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47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79785-608C-6BCF-FE39-671AD77D5362}"/>
              </a:ext>
            </a:extLst>
          </p:cNvPr>
          <p:cNvSpPr txBox="1"/>
          <p:nvPr/>
        </p:nvSpPr>
        <p:spPr>
          <a:xfrm>
            <a:off x="457200" y="0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Helvetica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EBACD-B504-CED6-FE3D-6B2755AF2F82}"/>
              </a:ext>
            </a:extLst>
          </p:cNvPr>
          <p:cNvSpPr txBox="1"/>
          <p:nvPr/>
        </p:nvSpPr>
        <p:spPr>
          <a:xfrm>
            <a:off x="609600" y="1485900"/>
            <a:ext cx="15468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400" dirty="0"/>
              <a:t>The </a:t>
            </a:r>
            <a:r>
              <a:rPr lang="en-IN" sz="3400" dirty="0"/>
              <a:t>algorithm combines: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b="1" dirty="0"/>
              <a:t>Quantum Fourier Transform (QFT)</a:t>
            </a:r>
            <a:r>
              <a:rPr lang="en-IN" sz="3400" dirty="0"/>
              <a:t> for superposition and interference.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b="1" dirty="0"/>
              <a:t>QDRL-inspired gate optimization</a:t>
            </a:r>
            <a:r>
              <a:rPr lang="en-IN" sz="3400" dirty="0"/>
              <a:t> for reward-driven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b="1" dirty="0"/>
              <a:t>Quantum Metaheuristic strategies</a:t>
            </a:r>
            <a:r>
              <a:rPr lang="en-IN" sz="3400" dirty="0"/>
              <a:t> for global solution space traversal.</a:t>
            </a:r>
          </a:p>
          <a:p>
            <a:endParaRPr lang="en-IN" sz="3400" dirty="0"/>
          </a:p>
          <a:p>
            <a:r>
              <a:rPr lang="en-IN" sz="3400" dirty="0"/>
              <a:t>As a result it helps in attaining: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Parallel evaluation of all route configurations via quantum superposition.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Dependencies between the solutions via entanglement.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Achievement of best result via QDRL.</a:t>
            </a:r>
            <a:endParaRPr lang="en-IN" sz="3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8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028700" y="2416496"/>
            <a:ext cx="7250850" cy="1228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71"/>
              </a:lnSpc>
            </a:pPr>
            <a:r>
              <a:rPr lang="en-US" sz="11562" dirty="0">
                <a:solidFill>
                  <a:srgbClr val="FF5757"/>
                </a:solidFill>
                <a:latin typeface="+mj-lt"/>
                <a:ea typeface="RQND Pro UltraWide"/>
                <a:cs typeface="RQND Pro UltraWide"/>
                <a:sym typeface="RQND Pro UltraWide"/>
              </a:rPr>
              <a:t>THANK YOU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231904" y="2595928"/>
            <a:ext cx="8027396" cy="6662372"/>
            <a:chOff x="0" y="0"/>
            <a:chExt cx="2114211" cy="175469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14211" cy="1754699"/>
            </a:xfrm>
            <a:custGeom>
              <a:avLst/>
              <a:gdLst/>
              <a:ahLst/>
              <a:cxnLst/>
              <a:rect l="l" t="t" r="r" b="b"/>
              <a:pathLst>
                <a:path w="2114211" h="1754699">
                  <a:moveTo>
                    <a:pt x="0" y="0"/>
                  </a:moveTo>
                  <a:lnTo>
                    <a:pt x="2114211" y="0"/>
                  </a:lnTo>
                  <a:lnTo>
                    <a:pt x="2114211" y="1754699"/>
                  </a:lnTo>
                  <a:lnTo>
                    <a:pt x="0" y="1754699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F5757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2114211" cy="1811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86221" y="6768768"/>
            <a:ext cx="6718762" cy="1950989"/>
            <a:chOff x="0" y="0"/>
            <a:chExt cx="1769550" cy="5138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69551" cy="513841"/>
            </a:xfrm>
            <a:custGeom>
              <a:avLst/>
              <a:gdLst/>
              <a:ahLst/>
              <a:cxnLst/>
              <a:rect l="l" t="t" r="r" b="b"/>
              <a:pathLst>
                <a:path w="1769551" h="513841">
                  <a:moveTo>
                    <a:pt x="0" y="0"/>
                  </a:moveTo>
                  <a:lnTo>
                    <a:pt x="1769551" y="0"/>
                  </a:lnTo>
                  <a:lnTo>
                    <a:pt x="1769551" y="513841"/>
                  </a:lnTo>
                  <a:lnTo>
                    <a:pt x="0" y="513841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191919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1769550" cy="570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86221" y="6023857"/>
            <a:ext cx="6718762" cy="744910"/>
            <a:chOff x="0" y="0"/>
            <a:chExt cx="1769550" cy="1961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69551" cy="196190"/>
            </a:xfrm>
            <a:custGeom>
              <a:avLst/>
              <a:gdLst/>
              <a:ahLst/>
              <a:cxnLst/>
              <a:rect l="l" t="t" r="r" b="b"/>
              <a:pathLst>
                <a:path w="1769551" h="196190">
                  <a:moveTo>
                    <a:pt x="0" y="0"/>
                  </a:moveTo>
                  <a:lnTo>
                    <a:pt x="1769551" y="0"/>
                  </a:lnTo>
                  <a:lnTo>
                    <a:pt x="1769551" y="196190"/>
                  </a:lnTo>
                  <a:lnTo>
                    <a:pt x="0" y="196190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1769550" cy="253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210995" y="6257680"/>
            <a:ext cx="2069215" cy="371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59"/>
              </a:lnSpc>
            </a:pPr>
            <a:r>
              <a:rPr lang="en-US" sz="2299" b="1" spc="-9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Get In Touch</a:t>
            </a:r>
          </a:p>
        </p:txBody>
      </p:sp>
      <p:sp>
        <p:nvSpPr>
          <p:cNvPr id="25" name="Freeform 25"/>
          <p:cNvSpPr/>
          <p:nvPr/>
        </p:nvSpPr>
        <p:spPr>
          <a:xfrm>
            <a:off x="1477663" y="5485724"/>
            <a:ext cx="761320" cy="3220970"/>
          </a:xfrm>
          <a:custGeom>
            <a:avLst/>
            <a:gdLst/>
            <a:ahLst/>
            <a:cxnLst/>
            <a:rect l="l" t="t" r="r" b="b"/>
            <a:pathLst>
              <a:path w="761320" h="3220970">
                <a:moveTo>
                  <a:pt x="0" y="0"/>
                </a:moveTo>
                <a:lnTo>
                  <a:pt x="761321" y="0"/>
                </a:lnTo>
                <a:lnTo>
                  <a:pt x="761321" y="3220970"/>
                </a:lnTo>
                <a:lnTo>
                  <a:pt x="0" y="3220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flipH="1">
            <a:off x="6732780" y="5501700"/>
            <a:ext cx="761320" cy="3220970"/>
          </a:xfrm>
          <a:custGeom>
            <a:avLst/>
            <a:gdLst/>
            <a:ahLst/>
            <a:cxnLst/>
            <a:rect l="l" t="t" r="r" b="b"/>
            <a:pathLst>
              <a:path w="761320" h="3220970">
                <a:moveTo>
                  <a:pt x="761320" y="0"/>
                </a:moveTo>
                <a:lnTo>
                  <a:pt x="0" y="0"/>
                </a:lnTo>
                <a:lnTo>
                  <a:pt x="0" y="3220969"/>
                </a:lnTo>
                <a:lnTo>
                  <a:pt x="761320" y="3220969"/>
                </a:lnTo>
                <a:lnTo>
                  <a:pt x="7613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9886221" y="3226661"/>
            <a:ext cx="6718762" cy="2275038"/>
            <a:chOff x="0" y="0"/>
            <a:chExt cx="868989" cy="29424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68989" cy="294248"/>
            </a:xfrm>
            <a:custGeom>
              <a:avLst/>
              <a:gdLst/>
              <a:ahLst/>
              <a:cxnLst/>
              <a:rect l="l" t="t" r="r" b="b"/>
              <a:pathLst>
                <a:path w="868989" h="294248">
                  <a:moveTo>
                    <a:pt x="16132" y="0"/>
                  </a:moveTo>
                  <a:lnTo>
                    <a:pt x="852857" y="0"/>
                  </a:lnTo>
                  <a:cubicBezTo>
                    <a:pt x="857135" y="0"/>
                    <a:pt x="861239" y="1700"/>
                    <a:pt x="864264" y="4725"/>
                  </a:cubicBezTo>
                  <a:cubicBezTo>
                    <a:pt x="867289" y="7750"/>
                    <a:pt x="868989" y="11854"/>
                    <a:pt x="868989" y="16132"/>
                  </a:cubicBezTo>
                  <a:lnTo>
                    <a:pt x="868989" y="278116"/>
                  </a:lnTo>
                  <a:cubicBezTo>
                    <a:pt x="868989" y="287026"/>
                    <a:pt x="861766" y="294248"/>
                    <a:pt x="852857" y="294248"/>
                  </a:cubicBezTo>
                  <a:lnTo>
                    <a:pt x="16132" y="294248"/>
                  </a:lnTo>
                  <a:cubicBezTo>
                    <a:pt x="7223" y="294248"/>
                    <a:pt x="0" y="287026"/>
                    <a:pt x="0" y="278116"/>
                  </a:cubicBezTo>
                  <a:lnTo>
                    <a:pt x="0" y="16132"/>
                  </a:lnTo>
                  <a:cubicBezTo>
                    <a:pt x="0" y="7223"/>
                    <a:pt x="7223" y="0"/>
                    <a:pt x="16132" y="0"/>
                  </a:cubicBezTo>
                  <a:close/>
                </a:path>
              </a:pathLst>
            </a:custGeom>
            <a:blipFill>
              <a:blip r:embed="rId4"/>
              <a:stretch>
                <a:fillRect t="-33060" b="-33060"/>
              </a:stretch>
            </a:blipFill>
          </p:spPr>
        </p:sp>
      </p:grpSp>
      <p:sp>
        <p:nvSpPr>
          <p:cNvPr id="29" name="Freeform 29"/>
          <p:cNvSpPr/>
          <p:nvPr/>
        </p:nvSpPr>
        <p:spPr>
          <a:xfrm>
            <a:off x="11355923" y="7112185"/>
            <a:ext cx="282763" cy="282763"/>
          </a:xfrm>
          <a:custGeom>
            <a:avLst/>
            <a:gdLst/>
            <a:ahLst/>
            <a:cxnLst/>
            <a:rect l="l" t="t" r="r" b="b"/>
            <a:pathLst>
              <a:path w="282763" h="282763">
                <a:moveTo>
                  <a:pt x="0" y="0"/>
                </a:moveTo>
                <a:lnTo>
                  <a:pt x="282763" y="0"/>
                </a:lnTo>
                <a:lnTo>
                  <a:pt x="282763" y="282763"/>
                </a:lnTo>
                <a:lnTo>
                  <a:pt x="0" y="282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1355923" y="7812919"/>
            <a:ext cx="302381" cy="302381"/>
          </a:xfrm>
          <a:custGeom>
            <a:avLst/>
            <a:gdLst/>
            <a:ahLst/>
            <a:cxnLst/>
            <a:rect l="l" t="t" r="r" b="b"/>
            <a:pathLst>
              <a:path w="302381" h="302381">
                <a:moveTo>
                  <a:pt x="0" y="0"/>
                </a:moveTo>
                <a:lnTo>
                  <a:pt x="302381" y="0"/>
                </a:lnTo>
                <a:lnTo>
                  <a:pt x="302381" y="302381"/>
                </a:lnTo>
                <a:lnTo>
                  <a:pt x="0" y="3023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2189285" y="7090338"/>
            <a:ext cx="4415698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+91-7082475149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189285" y="7810500"/>
            <a:ext cx="4415698" cy="23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shrutisainibdg62@gmail.com</a:t>
            </a:r>
          </a:p>
        </p:txBody>
      </p:sp>
      <p:sp>
        <p:nvSpPr>
          <p:cNvPr id="35" name="Freeform 35"/>
          <p:cNvSpPr/>
          <p:nvPr/>
        </p:nvSpPr>
        <p:spPr>
          <a:xfrm>
            <a:off x="7494100" y="3695700"/>
            <a:ext cx="777440" cy="194360"/>
          </a:xfrm>
          <a:custGeom>
            <a:avLst/>
            <a:gdLst/>
            <a:ahLst/>
            <a:cxnLst/>
            <a:rect l="l" t="t" r="r" b="b"/>
            <a:pathLst>
              <a:path w="777440" h="194360">
                <a:moveTo>
                  <a:pt x="0" y="0"/>
                </a:moveTo>
                <a:lnTo>
                  <a:pt x="777440" y="0"/>
                </a:lnTo>
                <a:lnTo>
                  <a:pt x="777440" y="194360"/>
                </a:lnTo>
                <a:lnTo>
                  <a:pt x="0" y="1943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D663E1-A2BF-2CBD-C617-4CE1E054AE81}"/>
              </a:ext>
            </a:extLst>
          </p:cNvPr>
          <p:cNvGrpSpPr/>
          <p:nvPr/>
        </p:nvGrpSpPr>
        <p:grpSpPr>
          <a:xfrm>
            <a:off x="3352800" y="5676900"/>
            <a:ext cx="2819400" cy="669403"/>
            <a:chOff x="7772400" y="7258941"/>
            <a:chExt cx="2819400" cy="669403"/>
          </a:xfrm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id="{1DD096A6-1788-62A2-527E-1BF3E5BC35E2}"/>
                </a:ext>
              </a:extLst>
            </p:cNvPr>
            <p:cNvSpPr/>
            <p:nvPr/>
          </p:nvSpPr>
          <p:spPr>
            <a:xfrm>
              <a:off x="7772400" y="7268072"/>
              <a:ext cx="156064" cy="660272"/>
            </a:xfrm>
            <a:custGeom>
              <a:avLst/>
              <a:gdLst/>
              <a:ahLst/>
              <a:cxnLst/>
              <a:rect l="l" t="t" r="r" b="b"/>
              <a:pathLst>
                <a:path w="156064" h="660272">
                  <a:moveTo>
                    <a:pt x="0" y="0"/>
                  </a:moveTo>
                  <a:lnTo>
                    <a:pt x="156065" y="0"/>
                  </a:lnTo>
                  <a:lnTo>
                    <a:pt x="156065" y="660272"/>
                  </a:lnTo>
                  <a:lnTo>
                    <a:pt x="0" y="660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id="{D878CF24-8D71-0A05-001D-2B292B57B08F}"/>
                </a:ext>
              </a:extLst>
            </p:cNvPr>
            <p:cNvSpPr/>
            <p:nvPr/>
          </p:nvSpPr>
          <p:spPr>
            <a:xfrm flipH="1">
              <a:off x="10435736" y="7268072"/>
              <a:ext cx="156064" cy="660272"/>
            </a:xfrm>
            <a:custGeom>
              <a:avLst/>
              <a:gdLst/>
              <a:ahLst/>
              <a:cxnLst/>
              <a:rect l="l" t="t" r="r" b="b"/>
              <a:pathLst>
                <a:path w="156064" h="660272">
                  <a:moveTo>
                    <a:pt x="156065" y="0"/>
                  </a:moveTo>
                  <a:lnTo>
                    <a:pt x="0" y="0"/>
                  </a:lnTo>
                  <a:lnTo>
                    <a:pt x="0" y="660272"/>
                  </a:lnTo>
                  <a:lnTo>
                    <a:pt x="156065" y="660272"/>
                  </a:lnTo>
                  <a:lnTo>
                    <a:pt x="156065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24">
              <a:extLst>
                <a:ext uri="{FF2B5EF4-FFF2-40B4-BE49-F238E27FC236}">
                  <a16:creationId xmlns:a16="http://schemas.microsoft.com/office/drawing/2014/main" id="{187F427A-5227-388A-9FD9-FDD06B07FAFB}"/>
                </a:ext>
              </a:extLst>
            </p:cNvPr>
            <p:cNvSpPr txBox="1"/>
            <p:nvPr/>
          </p:nvSpPr>
          <p:spPr>
            <a:xfrm>
              <a:off x="8104606" y="7258941"/>
              <a:ext cx="2078787" cy="660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80"/>
                </a:lnSpc>
              </a:pPr>
              <a:r>
                <a:rPr lang="en-US" spc="-56" dirty="0">
                  <a:solidFill>
                    <a:srgbClr val="444444"/>
                  </a:solidFill>
                  <a:latin typeface="Telegraf"/>
                  <a:ea typeface="Telegraf"/>
                  <a:cs typeface="Telegraf"/>
                  <a:sym typeface="Telegraf"/>
                </a:rPr>
                <a:t>Unlocking the Future of Computation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4F143-A1F4-D884-6D2D-DB9D112B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93" t="26102" r="19607" b="17280"/>
          <a:stretch/>
        </p:blipFill>
        <p:spPr>
          <a:xfrm>
            <a:off x="2079671" y="3390900"/>
            <a:ext cx="6073729" cy="3733800"/>
          </a:xfrm>
          <a:prstGeom prst="rect">
            <a:avLst/>
          </a:prstGeom>
        </p:spPr>
      </p:pic>
      <p:sp>
        <p:nvSpPr>
          <p:cNvPr id="4" name="Freeform 33">
            <a:extLst>
              <a:ext uri="{FF2B5EF4-FFF2-40B4-BE49-F238E27FC236}">
                <a16:creationId xmlns:a16="http://schemas.microsoft.com/office/drawing/2014/main" id="{98C850DB-3DD5-DEC0-37BC-DA18ABCFC30E}"/>
              </a:ext>
            </a:extLst>
          </p:cNvPr>
          <p:cNvSpPr/>
          <p:nvPr/>
        </p:nvSpPr>
        <p:spPr>
          <a:xfrm>
            <a:off x="3074501" y="190500"/>
            <a:ext cx="354499" cy="1239508"/>
          </a:xfrm>
          <a:custGeom>
            <a:avLst/>
            <a:gdLst/>
            <a:ahLst/>
            <a:cxnLst/>
            <a:rect l="l" t="t" r="r" b="b"/>
            <a:pathLst>
              <a:path w="428944" h="1814763">
                <a:moveTo>
                  <a:pt x="0" y="0"/>
                </a:moveTo>
                <a:lnTo>
                  <a:pt x="428944" y="0"/>
                </a:lnTo>
                <a:lnTo>
                  <a:pt x="428944" y="1814763"/>
                </a:lnTo>
                <a:lnTo>
                  <a:pt x="0" y="18147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62689905-6ECC-651B-2931-10312D25A6C3}"/>
              </a:ext>
            </a:extLst>
          </p:cNvPr>
          <p:cNvSpPr/>
          <p:nvPr/>
        </p:nvSpPr>
        <p:spPr>
          <a:xfrm flipH="1">
            <a:off x="13774728" y="170192"/>
            <a:ext cx="322272" cy="1239508"/>
          </a:xfrm>
          <a:custGeom>
            <a:avLst/>
            <a:gdLst/>
            <a:ahLst/>
            <a:cxnLst/>
            <a:rect l="l" t="t" r="r" b="b"/>
            <a:pathLst>
              <a:path w="428944" h="1814763">
                <a:moveTo>
                  <a:pt x="428944" y="0"/>
                </a:moveTo>
                <a:lnTo>
                  <a:pt x="0" y="0"/>
                </a:lnTo>
                <a:lnTo>
                  <a:pt x="0" y="1814763"/>
                </a:lnTo>
                <a:lnTo>
                  <a:pt x="428944" y="1814763"/>
                </a:lnTo>
                <a:lnTo>
                  <a:pt x="42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6947939A-F044-37E5-631E-A81462C1186C}"/>
              </a:ext>
            </a:extLst>
          </p:cNvPr>
          <p:cNvSpPr/>
          <p:nvPr/>
        </p:nvSpPr>
        <p:spPr>
          <a:xfrm>
            <a:off x="7923403" y="114300"/>
            <a:ext cx="727045" cy="128991"/>
          </a:xfrm>
          <a:custGeom>
            <a:avLst/>
            <a:gdLst/>
            <a:ahLst/>
            <a:cxnLst/>
            <a:rect l="l" t="t" r="r" b="b"/>
            <a:pathLst>
              <a:path w="515962" h="128991">
                <a:moveTo>
                  <a:pt x="0" y="0"/>
                </a:moveTo>
                <a:lnTo>
                  <a:pt x="515962" y="0"/>
                </a:lnTo>
                <a:lnTo>
                  <a:pt x="515962" y="128990"/>
                </a:lnTo>
                <a:lnTo>
                  <a:pt x="0" y="1289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35">
            <a:extLst>
              <a:ext uri="{FF2B5EF4-FFF2-40B4-BE49-F238E27FC236}">
                <a16:creationId xmlns:a16="http://schemas.microsoft.com/office/drawing/2014/main" id="{99CA9568-8A19-95CC-11BA-327221BB663B}"/>
              </a:ext>
            </a:extLst>
          </p:cNvPr>
          <p:cNvGrpSpPr/>
          <p:nvPr/>
        </p:nvGrpSpPr>
        <p:grpSpPr>
          <a:xfrm>
            <a:off x="7276064" y="1485900"/>
            <a:ext cx="2004839" cy="47625"/>
            <a:chOff x="0" y="0"/>
            <a:chExt cx="528024" cy="12543"/>
          </a:xfrm>
        </p:grpSpPr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C4AFD407-7240-91CE-4106-A14E5F4F7534}"/>
                </a:ext>
              </a:extLst>
            </p:cNvPr>
            <p:cNvSpPr/>
            <p:nvPr/>
          </p:nvSpPr>
          <p:spPr>
            <a:xfrm>
              <a:off x="0" y="0"/>
              <a:ext cx="528024" cy="12543"/>
            </a:xfrm>
            <a:custGeom>
              <a:avLst/>
              <a:gdLst/>
              <a:ahLst/>
              <a:cxnLst/>
              <a:rect l="l" t="t" r="r" b="b"/>
              <a:pathLst>
                <a:path w="528024" h="12543">
                  <a:moveTo>
                    <a:pt x="0" y="0"/>
                  </a:moveTo>
                  <a:lnTo>
                    <a:pt x="528024" y="0"/>
                  </a:lnTo>
                  <a:lnTo>
                    <a:pt x="528024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9" name="TextBox 37">
              <a:extLst>
                <a:ext uri="{FF2B5EF4-FFF2-40B4-BE49-F238E27FC236}">
                  <a16:creationId xmlns:a16="http://schemas.microsoft.com/office/drawing/2014/main" id="{8E8DC15F-ECF8-665C-CE15-8C302F72E2A2}"/>
                </a:ext>
              </a:extLst>
            </p:cNvPr>
            <p:cNvSpPr txBox="1"/>
            <p:nvPr/>
          </p:nvSpPr>
          <p:spPr>
            <a:xfrm>
              <a:off x="0" y="-57150"/>
              <a:ext cx="528024" cy="69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dirty="0"/>
            </a:p>
          </p:txBody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690891C3-3622-725F-942C-CE466068C73B}"/>
              </a:ext>
            </a:extLst>
          </p:cNvPr>
          <p:cNvSpPr txBox="1"/>
          <p:nvPr/>
        </p:nvSpPr>
        <p:spPr>
          <a:xfrm>
            <a:off x="1399977" y="495300"/>
            <a:ext cx="14221023" cy="82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6"/>
              </a:lnSpc>
            </a:pPr>
            <a:r>
              <a:rPr lang="en-US" sz="6600" spc="-482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INTRODUCTION to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CF682-BD5B-F9AD-A721-11962B97D833}"/>
              </a:ext>
            </a:extLst>
          </p:cNvPr>
          <p:cNvSpPr txBox="1"/>
          <p:nvPr/>
        </p:nvSpPr>
        <p:spPr>
          <a:xfrm>
            <a:off x="12420600" y="1734808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28BF1-90A6-3D2B-68F1-76082D8A646C}"/>
              </a:ext>
            </a:extLst>
          </p:cNvPr>
          <p:cNvSpPr txBox="1"/>
          <p:nvPr/>
        </p:nvSpPr>
        <p:spPr>
          <a:xfrm>
            <a:off x="2133600" y="1790700"/>
            <a:ext cx="4343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ROUTING PROBLEM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ADFAB2-A9D6-6886-6D70-F16A8F79D2F6}"/>
              </a:ext>
            </a:extLst>
          </p:cNvPr>
          <p:cNvGrpSpPr/>
          <p:nvPr/>
        </p:nvGrpSpPr>
        <p:grpSpPr>
          <a:xfrm>
            <a:off x="11125200" y="2621946"/>
            <a:ext cx="4629910" cy="7474554"/>
            <a:chOff x="11125200" y="2621946"/>
            <a:chExt cx="4629910" cy="747455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84CD97D-65DB-0F7B-8AF3-BB4EEEA5115E}"/>
                </a:ext>
              </a:extLst>
            </p:cNvPr>
            <p:cNvSpPr/>
            <p:nvPr/>
          </p:nvSpPr>
          <p:spPr>
            <a:xfrm>
              <a:off x="11125200" y="2621946"/>
              <a:ext cx="4629910" cy="546336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/>
                <a:t>Initialize the variables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27AFC14-FD03-1767-EDFE-0807A2A69E71}"/>
                </a:ext>
              </a:extLst>
            </p:cNvPr>
            <p:cNvSpPr/>
            <p:nvPr/>
          </p:nvSpPr>
          <p:spPr>
            <a:xfrm>
              <a:off x="11125200" y="4009130"/>
              <a:ext cx="4629910" cy="600970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/>
                <a:t>Construct a QFT circuit 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C7C87AF-2098-61FE-666B-D9A0C374248F}"/>
                </a:ext>
              </a:extLst>
            </p:cNvPr>
            <p:cNvSpPr/>
            <p:nvPr/>
          </p:nvSpPr>
          <p:spPr>
            <a:xfrm>
              <a:off x="11125200" y="5380730"/>
              <a:ext cx="4629910" cy="600970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/>
                <a:t>Apply the Gates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8D8C615-5555-ABFC-2472-44D3BF4AA37C}"/>
                </a:ext>
              </a:extLst>
            </p:cNvPr>
            <p:cNvSpPr/>
            <p:nvPr/>
          </p:nvSpPr>
          <p:spPr>
            <a:xfrm>
              <a:off x="11125200" y="6790502"/>
              <a:ext cx="4629910" cy="600970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/>
                <a:t>Optimize the gates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D7979DC-95EC-5BD1-7198-92E35538E5FC}"/>
                </a:ext>
              </a:extLst>
            </p:cNvPr>
            <p:cNvSpPr/>
            <p:nvPr/>
          </p:nvSpPr>
          <p:spPr>
            <a:xfrm>
              <a:off x="11125200" y="8127091"/>
              <a:ext cx="4629910" cy="600970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/>
                <a:t>QDRL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90D9173-F387-7826-6271-EE15F88EC472}"/>
                </a:ext>
              </a:extLst>
            </p:cNvPr>
            <p:cNvSpPr/>
            <p:nvPr/>
          </p:nvSpPr>
          <p:spPr>
            <a:xfrm>
              <a:off x="11125200" y="9495530"/>
              <a:ext cx="4629910" cy="600970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400" dirty="0"/>
                <a:t>Solution</a:t>
              </a:r>
              <a:r>
                <a:rPr lang="en-US" dirty="0"/>
                <a:t> </a:t>
              </a:r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64EBFC9C-6C70-C7E9-74BF-D9897F189E88}"/>
                </a:ext>
              </a:extLst>
            </p:cNvPr>
            <p:cNvSpPr/>
            <p:nvPr/>
          </p:nvSpPr>
          <p:spPr>
            <a:xfrm>
              <a:off x="13106400" y="3191898"/>
              <a:ext cx="484632" cy="808602"/>
            </a:xfrm>
            <a:prstGeom prst="down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Down Arrow 36">
              <a:extLst>
                <a:ext uri="{FF2B5EF4-FFF2-40B4-BE49-F238E27FC236}">
                  <a16:creationId xmlns:a16="http://schemas.microsoft.com/office/drawing/2014/main" id="{5F501322-C288-EA11-E4AC-901F63588386}"/>
                </a:ext>
              </a:extLst>
            </p:cNvPr>
            <p:cNvSpPr/>
            <p:nvPr/>
          </p:nvSpPr>
          <p:spPr>
            <a:xfrm>
              <a:off x="13106400" y="4637007"/>
              <a:ext cx="484632" cy="735093"/>
            </a:xfrm>
            <a:prstGeom prst="down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5902102A-3D61-3EE9-6170-E564587B7D04}"/>
                </a:ext>
              </a:extLst>
            </p:cNvPr>
            <p:cNvSpPr/>
            <p:nvPr/>
          </p:nvSpPr>
          <p:spPr>
            <a:xfrm>
              <a:off x="13106400" y="8751807"/>
              <a:ext cx="484632" cy="735093"/>
            </a:xfrm>
            <a:prstGeom prst="down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15792C5F-02E0-949C-BA57-86548C988667}"/>
                </a:ext>
              </a:extLst>
            </p:cNvPr>
            <p:cNvSpPr/>
            <p:nvPr/>
          </p:nvSpPr>
          <p:spPr>
            <a:xfrm>
              <a:off x="13106400" y="7380207"/>
              <a:ext cx="484632" cy="735093"/>
            </a:xfrm>
            <a:prstGeom prst="down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B2CB8143-49CE-17F8-187B-DE5992FA7917}"/>
                </a:ext>
              </a:extLst>
            </p:cNvPr>
            <p:cNvSpPr/>
            <p:nvPr/>
          </p:nvSpPr>
          <p:spPr>
            <a:xfrm>
              <a:off x="13106400" y="6011298"/>
              <a:ext cx="484632" cy="808602"/>
            </a:xfrm>
            <a:prstGeom prst="downArrow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BE53A02-DCE7-532B-77F9-312D3D26BD8E}"/>
              </a:ext>
            </a:extLst>
          </p:cNvPr>
          <p:cNvSpPr txBox="1"/>
          <p:nvPr/>
        </p:nvSpPr>
        <p:spPr>
          <a:xfrm>
            <a:off x="964099" y="4330125"/>
            <a:ext cx="2617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C7975-6A73-0F5C-878C-AA06D3D883F2}"/>
              </a:ext>
            </a:extLst>
          </p:cNvPr>
          <p:cNvSpPr txBox="1"/>
          <p:nvPr/>
        </p:nvSpPr>
        <p:spPr>
          <a:xfrm>
            <a:off x="6781800" y="5676900"/>
            <a:ext cx="1868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Target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958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914400" y="659751"/>
            <a:ext cx="15814504" cy="685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54"/>
              </a:lnSpc>
            </a:pPr>
            <a:r>
              <a:rPr lang="en-US" sz="6600" spc="-368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Hamiltonian &amp; Gates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34095" y="659751"/>
            <a:ext cx="4811719" cy="9360549"/>
            <a:chOff x="0" y="-57150"/>
            <a:chExt cx="1267284" cy="990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Freeform 16"/>
                <p:cNvSpPr/>
                <p:nvPr/>
              </p:nvSpPr>
              <p:spPr>
                <a:xfrm>
                  <a:off x="0" y="73646"/>
                  <a:ext cx="1128179" cy="81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0" y="0"/>
                      </a:moveTo>
                      <a:lnTo>
                        <a:pt x="1267284" y="0"/>
                      </a:lnTo>
                      <a:lnTo>
                        <a:pt x="1267284" y="933284"/>
                      </a:lnTo>
                      <a:lnTo>
                        <a:pt x="0" y="93328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>
                    <a:lnSpc>
                      <a:spcPct val="150000"/>
                    </a:lnSpc>
                    <a:buNone/>
                  </a:pPr>
                  <a:r>
                    <a:rPr lang="en-IN" sz="3600" b="1" dirty="0"/>
                    <a:t>Initialize Parameters</a:t>
                  </a: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 Hamiltonian H</a:t>
                  </a:r>
                  <a:r>
                    <a:rPr lang="en-IN" sz="3400" baseline="-25000" dirty="0"/>
                    <a:t>0</a:t>
                  </a:r>
                  <a:r>
                    <a:rPr lang="en-IN" sz="3400" dirty="0"/>
                    <a:t> </a:t>
                  </a: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N is number of qubits</a:t>
                  </a: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Initial state </a:t>
                  </a:r>
                  <a14:m>
                    <m:oMath xmlns:m="http://schemas.openxmlformats.org/officeDocument/2006/math">
                      <m:r>
                        <a:rPr lang="en-IN" sz="3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3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IN" sz="3400" baseline="-25000" dirty="0"/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Scattering state </a:t>
                  </a:r>
                  <a14:m>
                    <m:oMath xmlns:m="http://schemas.openxmlformats.org/officeDocument/2006/math">
                      <m:r>
                        <a:rPr lang="en-IN" sz="3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3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IN" sz="3400" dirty="0"/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 Hadamard gate H</a:t>
                  </a:r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Controlled phase shift gate </a:t>
                  </a:r>
                  <a:r>
                    <a:rPr lang="en-IN" sz="3400" dirty="0" err="1"/>
                    <a:t>R</a:t>
                  </a:r>
                  <a:r>
                    <a:rPr lang="en-IN" sz="3400" baseline="-25000" dirty="0" err="1"/>
                    <a:t>k</a:t>
                  </a:r>
                  <a:r>
                    <a:rPr lang="en-IN" sz="3400" baseline="-25000" dirty="0"/>
                    <a:t> </a:t>
                  </a:r>
                  <a:r>
                    <a:rPr lang="en-IN" sz="3400" dirty="0"/>
                    <a:t> </a:t>
                  </a:r>
                </a:p>
                <a:p>
                  <a:r>
                    <a:rPr lang="en-IN" sz="3400" dirty="0"/>
                    <a:t>angle = 2</a:t>
                  </a:r>
                  <a14:m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lang="en-IN" sz="3400" baseline="-25000" dirty="0"/>
                </a:p>
                <a:p>
                  <a:endParaRPr lang="en-IN" sz="3400" baseline="-25000" dirty="0"/>
                </a:p>
                <a:p>
                  <a:pPr>
                    <a:buFont typeface="Arial" panose="020B0604020202020204" pitchFamily="34" charset="0"/>
                    <a:buChar char="•"/>
                  </a:pPr>
                  <a:r>
                    <a:rPr lang="en-IN" sz="3400" dirty="0"/>
                    <a:t>CNOT gate</a:t>
                  </a:r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en-IN" sz="3600" dirty="0"/>
                </a:p>
                <a:p>
                  <a:pPr>
                    <a:buFont typeface="Arial" panose="020B0604020202020204" pitchFamily="34" charset="0"/>
                    <a:buChar char="•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16" name="Freeform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73646"/>
                  <a:ext cx="1128179" cy="81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0" y="0"/>
                      </a:moveTo>
                      <a:lnTo>
                        <a:pt x="1267284" y="0"/>
                      </a:lnTo>
                      <a:lnTo>
                        <a:pt x="1267284" y="933284"/>
                      </a:lnTo>
                      <a:lnTo>
                        <a:pt x="0" y="933284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4130" r="-3540"/>
                  </a:stretch>
                </a:blip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7"/>
            <p:cNvSpPr txBox="1"/>
            <p:nvPr/>
          </p:nvSpPr>
          <p:spPr>
            <a:xfrm>
              <a:off x="0" y="-57150"/>
              <a:ext cx="126728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124628" y="266700"/>
            <a:ext cx="706172" cy="68279"/>
            <a:chOff x="0" y="0"/>
            <a:chExt cx="185988" cy="1798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5988" cy="17983"/>
            </a:xfrm>
            <a:custGeom>
              <a:avLst/>
              <a:gdLst/>
              <a:ahLst/>
              <a:cxnLst/>
              <a:rect l="l" t="t" r="r" b="b"/>
              <a:pathLst>
                <a:path w="185988" h="17983">
                  <a:moveTo>
                    <a:pt x="0" y="0"/>
                  </a:moveTo>
                  <a:lnTo>
                    <a:pt x="185988" y="0"/>
                  </a:lnTo>
                  <a:lnTo>
                    <a:pt x="185988" y="17983"/>
                  </a:lnTo>
                  <a:lnTo>
                    <a:pt x="0" y="17983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85988" cy="75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8001000" y="1002537"/>
            <a:ext cx="378821" cy="94705"/>
          </a:xfrm>
          <a:custGeom>
            <a:avLst/>
            <a:gdLst/>
            <a:ahLst/>
            <a:cxnLst/>
            <a:rect l="l" t="t" r="r" b="b"/>
            <a:pathLst>
              <a:path w="378821" h="94705">
                <a:moveTo>
                  <a:pt x="0" y="0"/>
                </a:moveTo>
                <a:lnTo>
                  <a:pt x="378820" y="0"/>
                </a:lnTo>
                <a:lnTo>
                  <a:pt x="378820" y="94705"/>
                </a:lnTo>
                <a:lnTo>
                  <a:pt x="0" y="947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5696058" y="1645659"/>
            <a:ext cx="7105542" cy="7981590"/>
            <a:chOff x="-11089" y="-57150"/>
            <a:chExt cx="1278373" cy="10190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Freeform 25"/>
                <p:cNvSpPr/>
                <p:nvPr/>
              </p:nvSpPr>
              <p:spPr>
                <a:xfrm>
                  <a:off x="-11089" y="-28582"/>
                  <a:ext cx="1278373" cy="990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 sz="3600" b="1" dirty="0"/>
                    <a:t>Conversion to inputs from client to Hamiltonian: </a:t>
                  </a:r>
                </a:p>
                <a:p>
                  <a:endParaRPr lang="en-US" sz="3600" b="1" dirty="0"/>
                </a:p>
                <a:p>
                  <a:r>
                    <a:rPr lang="en-US" sz="3400" b="1" i="1" dirty="0"/>
                    <a:t>	H(x) =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400" b="1" i="1" baseline="-2500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𝒙𝒊</m:t>
                          </m:r>
                        </m:e>
                      </m:nary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400" b="1" i="1" baseline="-25000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𝒙𝒊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𝒙𝒋</m:t>
                          </m:r>
                        </m:e>
                      </m:nary>
                    </m:oMath>
                  </a14:m>
                  <a:endParaRPr lang="en-US" sz="3400" b="1" i="1" dirty="0"/>
                </a:p>
                <a:p>
                  <a:endParaRPr lang="en-US" sz="3400" b="1" i="1" dirty="0"/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𝑥𝑗</m:t>
                      </m:r>
                    </m:oMath>
                  </a14:m>
                  <a:r>
                    <a:rPr lang="en-US" sz="3400" dirty="0"/>
                    <a:t> are points from warehouse </a:t>
                  </a:r>
                  <a:r>
                    <a:rPr lang="en-US" sz="3400" dirty="0" err="1"/>
                    <a:t>i</a:t>
                  </a:r>
                  <a:r>
                    <a:rPr lang="en-US" sz="3400" dirty="0"/>
                    <a:t> to depot j. 	x </a:t>
                  </a:r>
                  <a14:m>
                    <m:oMath xmlns:m="http://schemas.openxmlformats.org/officeDocument/2006/math">
                      <m:r>
                        <a:rPr lang="en-US" sz="3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a14:m>
                  <a:r>
                    <a:rPr lang="en-US" sz="3400" dirty="0"/>
                    <a:t>.</a:t>
                  </a:r>
                </a:p>
                <a:p>
                  <a:r>
                    <a:rPr lang="en-US" sz="3400" dirty="0"/>
                    <a:t>Above is Hamiltonian in binary form. Converted H using Pauli z- Hamiltonian is given as:</a:t>
                  </a:r>
                </a:p>
                <a:p>
                  <a:endParaRPr lang="en-US" sz="3400" dirty="0"/>
                </a:p>
                <a:p>
                  <a:r>
                    <a:rPr lang="en-US" sz="3400" b="1" i="1" dirty="0"/>
                    <a:t>H(x) =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400" b="1" i="1" baseline="-2500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𝒁𝒊</m:t>
                          </m:r>
                        </m:num>
                        <m:den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]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400" b="1" i="1" baseline="-25000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𝒁𝒊</m:t>
                              </m:r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𝒁𝒋</m:t>
                              </m:r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𝒁𝒊𝒁𝒋</m:t>
                              </m:r>
                            </m:num>
                            <m:den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nary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3400" b="1" i="1" dirty="0"/>
                </a:p>
                <a:p>
                  <a:endParaRPr lang="en-US" sz="3400" b="1" i="1" dirty="0"/>
                </a:p>
                <a:p>
                  <a:r>
                    <a:rPr lang="en-US" sz="3400" dirty="0"/>
                    <a:t>This H will be used for the calculations. </a:t>
                  </a:r>
                </a:p>
              </p:txBody>
            </p:sp>
          </mc:Choice>
          <mc:Fallback>
            <p:sp>
              <p:nvSpPr>
                <p:cNvPr id="25" name="Freeform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089" y="-28582"/>
                  <a:ext cx="1278373" cy="990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 l="-2491" t="-1142" r="-1779" b="-2447"/>
                  </a:stretch>
                </a:blip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6"/>
            <p:cNvSpPr txBox="1"/>
            <p:nvPr/>
          </p:nvSpPr>
          <p:spPr>
            <a:xfrm>
              <a:off x="0" y="-57150"/>
              <a:ext cx="126728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806684" y="1855385"/>
            <a:ext cx="5094838" cy="7783915"/>
            <a:chOff x="-30664" y="-60481"/>
            <a:chExt cx="1297948" cy="993765"/>
          </a:xfrm>
        </p:grpSpPr>
        <p:sp>
          <p:nvSpPr>
            <p:cNvPr id="30" name="Freeform 30"/>
            <p:cNvSpPr/>
            <p:nvPr/>
          </p:nvSpPr>
          <p:spPr>
            <a:xfrm>
              <a:off x="-30664" y="-60481"/>
              <a:ext cx="1025174" cy="990434"/>
            </a:xfrm>
            <a:custGeom>
              <a:avLst/>
              <a:gdLst/>
              <a:ahLst/>
              <a:cxnLst/>
              <a:rect l="l" t="t" r="r" b="b"/>
              <a:pathLst>
                <a:path w="1267284" h="933284">
                  <a:moveTo>
                    <a:pt x="0" y="0"/>
                  </a:moveTo>
                  <a:lnTo>
                    <a:pt x="1267284" y="0"/>
                  </a:lnTo>
                  <a:lnTo>
                    <a:pt x="1267284" y="933284"/>
                  </a:lnTo>
                  <a:lnTo>
                    <a:pt x="0" y="93328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F5757"/>
              </a:solidFill>
              <a:prstDash val="solid"/>
              <a:miter/>
            </a:ln>
          </p:spPr>
          <p:txBody>
            <a:bodyPr/>
            <a:lstStyle/>
            <a:p>
              <a:r>
                <a:rPr lang="en-IN" sz="3600" b="1" dirty="0"/>
                <a:t>Initialize all states as:</a:t>
              </a:r>
            </a:p>
            <a:p>
              <a:endParaRPr lang="en-IN" sz="3600" dirty="0"/>
            </a:p>
            <a:p>
              <a:endParaRPr lang="en-US" sz="3400" dirty="0"/>
            </a:p>
            <a:p>
              <a:endParaRPr lang="en-IN" sz="3400" dirty="0"/>
            </a:p>
            <a:p>
              <a:endParaRPr lang="en-IN" sz="3400" dirty="0"/>
            </a:p>
            <a:p>
              <a:r>
                <a:rPr lang="en-IN" sz="3400" dirty="0"/>
                <a:t>The quantum system into an equal superposition of all route combinations using Hadamard gates. </a:t>
              </a:r>
              <a:endParaRPr lang="en-US" sz="3400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126728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E0D1AEAB-EBCF-0477-42B5-CA2982E1D00E}"/>
              </a:ext>
            </a:extLst>
          </p:cNvPr>
          <p:cNvSpPr/>
          <p:nvPr/>
        </p:nvSpPr>
        <p:spPr>
          <a:xfrm>
            <a:off x="4724400" y="5524500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D834127-6D9E-A9BE-E553-27D4B16D8F53}"/>
              </a:ext>
            </a:extLst>
          </p:cNvPr>
          <p:cNvSpPr/>
          <p:nvPr/>
        </p:nvSpPr>
        <p:spPr>
          <a:xfrm>
            <a:off x="12813792" y="5524500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BFE3D-E254-31C1-EB16-CDD75894DD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041" r="2966"/>
          <a:stretch/>
        </p:blipFill>
        <p:spPr>
          <a:xfrm>
            <a:off x="13927049" y="3008976"/>
            <a:ext cx="3751351" cy="1829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EF273-B40F-B28C-6BA8-754D3036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7BB793E5-BC7C-523C-925E-7858B473A677}"/>
              </a:ext>
            </a:extLst>
          </p:cNvPr>
          <p:cNvSpPr txBox="1"/>
          <p:nvPr/>
        </p:nvSpPr>
        <p:spPr>
          <a:xfrm>
            <a:off x="914400" y="659751"/>
            <a:ext cx="15814504" cy="685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54"/>
              </a:lnSpc>
            </a:pPr>
            <a:r>
              <a:rPr lang="en-US" sz="6600" spc="-368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QFT  &amp; Gates </a:t>
            </a:r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0E96445C-2276-B5C3-8F02-ED8C749D7A04}"/>
              </a:ext>
            </a:extLst>
          </p:cNvPr>
          <p:cNvGrpSpPr/>
          <p:nvPr/>
        </p:nvGrpSpPr>
        <p:grpSpPr>
          <a:xfrm>
            <a:off x="17124628" y="266700"/>
            <a:ext cx="706172" cy="68279"/>
            <a:chOff x="0" y="0"/>
            <a:chExt cx="185988" cy="17983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E62533D-450B-0CEE-5064-C71AF3F171D7}"/>
                </a:ext>
              </a:extLst>
            </p:cNvPr>
            <p:cNvSpPr/>
            <p:nvPr/>
          </p:nvSpPr>
          <p:spPr>
            <a:xfrm>
              <a:off x="0" y="0"/>
              <a:ext cx="185988" cy="17983"/>
            </a:xfrm>
            <a:custGeom>
              <a:avLst/>
              <a:gdLst/>
              <a:ahLst/>
              <a:cxnLst/>
              <a:rect l="l" t="t" r="r" b="b"/>
              <a:pathLst>
                <a:path w="185988" h="17983">
                  <a:moveTo>
                    <a:pt x="0" y="0"/>
                  </a:moveTo>
                  <a:lnTo>
                    <a:pt x="185988" y="0"/>
                  </a:lnTo>
                  <a:lnTo>
                    <a:pt x="185988" y="17983"/>
                  </a:lnTo>
                  <a:lnTo>
                    <a:pt x="0" y="17983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3F0FA8C-5A94-4F30-206A-F5DE37E21698}"/>
                </a:ext>
              </a:extLst>
            </p:cNvPr>
            <p:cNvSpPr txBox="1"/>
            <p:nvPr/>
          </p:nvSpPr>
          <p:spPr>
            <a:xfrm>
              <a:off x="0" y="-57150"/>
              <a:ext cx="185988" cy="75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D268EBA0-3399-FE7B-54C1-D1314C12993D}"/>
              </a:ext>
            </a:extLst>
          </p:cNvPr>
          <p:cNvSpPr/>
          <p:nvPr/>
        </p:nvSpPr>
        <p:spPr>
          <a:xfrm>
            <a:off x="6096000" y="1002537"/>
            <a:ext cx="378821" cy="94705"/>
          </a:xfrm>
          <a:custGeom>
            <a:avLst/>
            <a:gdLst/>
            <a:ahLst/>
            <a:cxnLst/>
            <a:rect l="l" t="t" r="r" b="b"/>
            <a:pathLst>
              <a:path w="378821" h="94705">
                <a:moveTo>
                  <a:pt x="0" y="0"/>
                </a:moveTo>
                <a:lnTo>
                  <a:pt x="378820" y="0"/>
                </a:lnTo>
                <a:lnTo>
                  <a:pt x="378820" y="94705"/>
                </a:lnTo>
                <a:lnTo>
                  <a:pt x="0" y="9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BCC8D34F-D095-2838-6E64-742FA0041910}"/>
              </a:ext>
            </a:extLst>
          </p:cNvPr>
          <p:cNvGrpSpPr/>
          <p:nvPr/>
        </p:nvGrpSpPr>
        <p:grpSpPr>
          <a:xfrm>
            <a:off x="10367499" y="1481153"/>
            <a:ext cx="7387101" cy="8819441"/>
            <a:chOff x="-47899" y="-57150"/>
            <a:chExt cx="1396080" cy="990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593B5B9B-8F0C-8DE2-3291-93AE62D46EA6}"/>
                    </a:ext>
                  </a:extLst>
                </p:cNvPr>
                <p:cNvSpPr/>
                <p:nvPr/>
              </p:nvSpPr>
              <p:spPr>
                <a:xfrm>
                  <a:off x="-47899" y="165874"/>
                  <a:ext cx="1396080" cy="711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IN" sz="3600" b="1" dirty="0"/>
                    <a:t>Combining we obtain:</a:t>
                  </a:r>
                </a:p>
                <a:p>
                  <a:endParaRPr lang="en-IN" sz="36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3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3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3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400" b="1" i="1" baseline="-250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3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3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400" b="1" i="1" baseline="-2500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34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sz="3400" b="1" i="1" baseline="-25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3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sz="3400" b="1" i="1" baseline="-2500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IN" sz="3400" b="1" i="1" dirty="0"/>
                </a:p>
                <a:p>
                  <a:endParaRPr lang="en-US" sz="3400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3400" dirty="0"/>
                    <a:t>signifies gate for 2 bits.</a:t>
                  </a:r>
                </a:p>
                <a:p>
                  <a:r>
                    <a:rPr lang="en-IN" sz="3400" dirty="0"/>
                    <a:t>R</a:t>
                  </a:r>
                  <a:r>
                    <a:rPr lang="en-IN" sz="3400" baseline="-25000" dirty="0"/>
                    <a:t>3</a:t>
                  </a:r>
                  <a:r>
                    <a:rPr lang="en-IN" sz="3400" dirty="0"/>
                    <a:t> signifies gate for 3 bits. </a:t>
                  </a:r>
                </a:p>
                <a:p>
                  <a:endParaRPr lang="en-IN" sz="3400" dirty="0"/>
                </a:p>
                <a:p>
                  <a:pPr>
                    <a:buNone/>
                  </a:pPr>
                  <a:r>
                    <a:rPr lang="en-IN" sz="3400" b="1" dirty="0"/>
                    <a:t>Step3:</a:t>
                  </a:r>
                  <a:r>
                    <a:rPr lang="en-IN" sz="3400" dirty="0"/>
                    <a:t> Repeat for q₁, controlled by q₂   (R₂ from q₂ → q₁), then Hadamard on q₁.</a:t>
                  </a:r>
                </a:p>
                <a:p>
                  <a:pPr>
                    <a:buNone/>
                  </a:pPr>
                  <a:endParaRPr lang="en-IN" sz="3400" dirty="0"/>
                </a:p>
                <a:p>
                  <a:r>
                    <a:rPr lang="en-IN" sz="3400" b="1" dirty="0"/>
                    <a:t>Step4:</a:t>
                  </a:r>
                  <a:r>
                    <a:rPr lang="en-IN" sz="3400" dirty="0"/>
                    <a:t> Finally, Hadamard on q₂. </a:t>
                  </a:r>
                </a:p>
                <a:p>
                  <a:endParaRPr lang="en-IN" sz="3400" dirty="0"/>
                </a:p>
                <a:p>
                  <a:endParaRPr lang="en-IN" sz="2800" dirty="0"/>
                </a:p>
              </p:txBody>
            </p:sp>
          </mc:Choice>
          <mc:Fallback xmlns=""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593B5B9B-8F0C-8DE2-3291-93AE62D46E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899" y="165874"/>
                  <a:ext cx="1396080" cy="711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-2573" t="-1397"/>
                  </a:stretch>
                </a:blip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061FF1C-A9F9-2139-CFC3-C1CC2B681779}"/>
                </a:ext>
              </a:extLst>
            </p:cNvPr>
            <p:cNvSpPr txBox="1"/>
            <p:nvPr/>
          </p:nvSpPr>
          <p:spPr>
            <a:xfrm>
              <a:off x="0" y="-57150"/>
              <a:ext cx="126728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1" name="TextBox 31">
            <a:extLst>
              <a:ext uri="{FF2B5EF4-FFF2-40B4-BE49-F238E27FC236}">
                <a16:creationId xmlns:a16="http://schemas.microsoft.com/office/drawing/2014/main" id="{F374A3F8-0D0F-6EA0-A0FC-98BC65736036}"/>
              </a:ext>
            </a:extLst>
          </p:cNvPr>
          <p:cNvSpPr txBox="1"/>
          <p:nvPr/>
        </p:nvSpPr>
        <p:spPr>
          <a:xfrm>
            <a:off x="13927050" y="1881476"/>
            <a:ext cx="4974472" cy="775782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60"/>
              </a:lnSpc>
            </a:pPr>
            <a:endParaRPr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0FD1C79-520B-2595-D0BA-A69572818F93}"/>
              </a:ext>
            </a:extLst>
          </p:cNvPr>
          <p:cNvSpPr/>
          <p:nvPr/>
        </p:nvSpPr>
        <p:spPr>
          <a:xfrm>
            <a:off x="9296400" y="5524500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96263753-45B7-FA6B-9EE2-22634BD3A7D5}"/>
              </a:ext>
            </a:extLst>
          </p:cNvPr>
          <p:cNvGrpSpPr/>
          <p:nvPr/>
        </p:nvGrpSpPr>
        <p:grpSpPr>
          <a:xfrm>
            <a:off x="151900" y="952500"/>
            <a:ext cx="8992100" cy="8961710"/>
            <a:chOff x="-13157" y="-57150"/>
            <a:chExt cx="1396080" cy="990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Freeform 25">
                  <a:extLst>
                    <a:ext uri="{FF2B5EF4-FFF2-40B4-BE49-F238E27FC236}">
                      <a16:creationId xmlns:a16="http://schemas.microsoft.com/office/drawing/2014/main" id="{83578836-A656-E0EF-B12E-4D34D326C96E}"/>
                    </a:ext>
                  </a:extLst>
                </p:cNvPr>
                <p:cNvSpPr/>
                <p:nvPr/>
              </p:nvSpPr>
              <p:spPr>
                <a:xfrm>
                  <a:off x="-13157" y="45519"/>
                  <a:ext cx="1396080" cy="882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 sz="3600" b="1" dirty="0"/>
                    <a:t>Construction of QFT Circuit</a:t>
                  </a:r>
                </a:p>
                <a:p>
                  <a:r>
                    <a:rPr lang="en-US" sz="3400" b="1" i="1" dirty="0"/>
                    <a:t>	</a:t>
                  </a:r>
                  <a:r>
                    <a:rPr lang="en-US" sz="3400" b="1" i="1" dirty="0" err="1"/>
                    <a:t>QFT|x</a:t>
                  </a:r>
                  <a:r>
                    <a:rPr lang="en-US" sz="3400" b="1" i="1" dirty="0"/>
                    <a:t> &gt;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3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3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400" b="1" i="1" baseline="3000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sz="3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3400" b="1" i="1">
                                      <a:latin typeface="Cambria Math" panose="02040503050406030204" pitchFamily="18" charset="0"/>
                                    </a:rPr>
                                    <m:t>𝒊𝒙𝒚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r>
                                        <a:rPr lang="en-US" sz="3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3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nor/>
                            </m:rPr>
                            <a:rPr lang="en-US" sz="3400" b="1" i="1" dirty="0"/>
                            <m:t> </m:t>
                          </m:r>
                        </m:e>
                      </m:nary>
                    </m:oMath>
                  </a14:m>
                  <a:endParaRPr lang="en-US" sz="3400" b="1" i="1" dirty="0"/>
                </a:p>
                <a:p>
                  <a:endParaRPr lang="en-US" sz="3400" b="1" i="1" dirty="0"/>
                </a:p>
                <a:p>
                  <a:r>
                    <a:rPr lang="en-US" sz="3400" b="1" i="1" dirty="0"/>
                    <a:t>Step 1: </a:t>
                  </a:r>
                  <a:r>
                    <a:rPr lang="en-US" sz="3400" dirty="0"/>
                    <a:t>Apply Hadamard Gate:</a:t>
                  </a:r>
                </a:p>
                <a:p>
                  <a:r>
                    <a:rPr lang="en-US" sz="3400" b="1" i="1" dirty="0"/>
                    <a:t>	H|x</a:t>
                  </a:r>
                  <a:r>
                    <a:rPr lang="en-US" sz="3400" b="1" i="1" baseline="-25000" dirty="0"/>
                    <a:t>0</a:t>
                  </a:r>
                  <a:r>
                    <a:rPr lang="en-US" sz="3400" b="1" i="1" dirty="0"/>
                    <a:t>&gt;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sz="3400" b="1" i="1" dirty="0" smtClean="0"/>
                        <m:t>|0</m:t>
                      </m:r>
                      <m:r>
                        <m:rPr>
                          <m:nor/>
                        </m:rPr>
                        <a:rPr lang="en-US" sz="3400" b="1" i="1" dirty="0"/>
                        <m:t>&gt;</m:t>
                      </m:r>
                      <m:sSup>
                        <m:sSupPr>
                          <m:ctrlPr>
                            <a:rPr lang="en-US" sz="3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 baseline="-2500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 baseline="-25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400" b="1" i="1" baseline="-250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400" b="1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endParaRPr lang="en-US" sz="3400" b="1" i="1" dirty="0"/>
                </a:p>
                <a:p>
                  <a:endParaRPr lang="en-US" sz="3400" b="1" i="1" dirty="0"/>
                </a:p>
                <a:p>
                  <a:r>
                    <a:rPr lang="en-US" sz="3400" b="1" i="1" dirty="0"/>
                    <a:t>Step2: </a:t>
                  </a:r>
                  <a:r>
                    <a:rPr lang="en-US" sz="3400" dirty="0"/>
                    <a:t>Apply controlled phase gates from q</a:t>
                  </a:r>
                  <a:r>
                    <a:rPr lang="en-US" sz="3400" baseline="-25000" dirty="0"/>
                    <a:t>1</a:t>
                  </a:r>
                  <a:r>
                    <a:rPr lang="en-US" sz="3400" dirty="0"/>
                    <a:t>&amp;q</a:t>
                  </a:r>
                  <a:r>
                    <a:rPr lang="en-US" sz="3400" baseline="-25000" dirty="0"/>
                    <a:t>2</a:t>
                  </a:r>
                  <a:r>
                    <a:rPr lang="en-US" sz="3400" dirty="0"/>
                    <a:t> to q</a:t>
                  </a:r>
                  <a:r>
                    <a:rPr lang="en-US" sz="3400" baseline="-25000" dirty="0"/>
                    <a:t>0. </a:t>
                  </a:r>
                </a:p>
                <a:p>
                  <a:r>
                    <a:rPr lang="en-IN" sz="3400" dirty="0"/>
                    <a:t>R2​: controlled by q1, applied to q0, adds phase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en-US" sz="3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IN" sz="3400" dirty="0"/>
                    <a:t>.</a:t>
                  </a:r>
                </a:p>
                <a:p>
                  <a:r>
                    <a:rPr lang="en-IN" sz="3400" dirty="0"/>
                    <a:t>R3​: controlled by q2, adds phase</a:t>
                  </a:r>
                  <a:r>
                    <a:rPr lang="en-US" sz="3400" i="1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  <m:r>
                                <a:rPr lang="en-US" sz="3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p>
                      </m:sSup>
                    </m:oMath>
                  </a14:m>
                  <a:r>
                    <a:rPr lang="en-US" sz="3400" i="1" dirty="0"/>
                    <a:t> </a:t>
                  </a:r>
                  <a:r>
                    <a:rPr lang="en-US" sz="3400" dirty="0"/>
                    <a:t> using the reference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𝑖𝑥𝑦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IN" sz="3400" dirty="0"/>
                    <a:t>.</a:t>
                  </a:r>
                </a:p>
              </p:txBody>
            </p:sp>
          </mc:Choice>
          <mc:Fallback xmlns="">
            <p:sp>
              <p:nvSpPr>
                <p:cNvPr id="5" name="Freeform 25">
                  <a:extLst>
                    <a:ext uri="{FF2B5EF4-FFF2-40B4-BE49-F238E27FC236}">
                      <a16:creationId xmlns:a16="http://schemas.microsoft.com/office/drawing/2014/main" id="{83578836-A656-E0EF-B12E-4D34D326C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157" y="45519"/>
                  <a:ext cx="1396080" cy="882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 l="-1972" t="-1109" r="-2817"/>
                  </a:stretch>
                </a:blip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26">
              <a:extLst>
                <a:ext uri="{FF2B5EF4-FFF2-40B4-BE49-F238E27FC236}">
                  <a16:creationId xmlns:a16="http://schemas.microsoft.com/office/drawing/2014/main" id="{21AEC33A-0918-5BC7-DDF5-D7455F9F13FE}"/>
                </a:ext>
              </a:extLst>
            </p:cNvPr>
            <p:cNvSpPr txBox="1"/>
            <p:nvPr/>
          </p:nvSpPr>
          <p:spPr>
            <a:xfrm>
              <a:off x="0" y="-57150"/>
              <a:ext cx="126728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sz="3400"/>
            </a:p>
          </p:txBody>
        </p:sp>
      </p:grpSp>
      <p:sp>
        <p:nvSpPr>
          <p:cNvPr id="3" name="Cloud 2">
            <a:extLst>
              <a:ext uri="{FF2B5EF4-FFF2-40B4-BE49-F238E27FC236}">
                <a16:creationId xmlns:a16="http://schemas.microsoft.com/office/drawing/2014/main" id="{FA69B9AC-52C5-CF88-349F-C2A1BF37F7D4}"/>
              </a:ext>
            </a:extLst>
          </p:cNvPr>
          <p:cNvSpPr/>
          <p:nvPr/>
        </p:nvSpPr>
        <p:spPr>
          <a:xfrm>
            <a:off x="9525000" y="-38100"/>
            <a:ext cx="7203904" cy="2980045"/>
          </a:xfrm>
          <a:prstGeom prst="clou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QFT introduces interference and superposition across all paths.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This helps simulate routing across a large space efficiently.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6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B55F6-4F8F-A5CC-ADC6-20979F809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0">
            <a:extLst>
              <a:ext uri="{FF2B5EF4-FFF2-40B4-BE49-F238E27FC236}">
                <a16:creationId xmlns:a16="http://schemas.microsoft.com/office/drawing/2014/main" id="{DD0A97A1-B375-BDDF-9B3B-9C26C689DA11}"/>
              </a:ext>
            </a:extLst>
          </p:cNvPr>
          <p:cNvGrpSpPr/>
          <p:nvPr/>
        </p:nvGrpSpPr>
        <p:grpSpPr>
          <a:xfrm>
            <a:off x="17124628" y="266700"/>
            <a:ext cx="706172" cy="68279"/>
            <a:chOff x="0" y="0"/>
            <a:chExt cx="185988" cy="17983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F3ECDD02-49A2-94BB-0BA7-7F50466809F5}"/>
                </a:ext>
              </a:extLst>
            </p:cNvPr>
            <p:cNvSpPr/>
            <p:nvPr/>
          </p:nvSpPr>
          <p:spPr>
            <a:xfrm>
              <a:off x="0" y="0"/>
              <a:ext cx="185988" cy="17983"/>
            </a:xfrm>
            <a:custGeom>
              <a:avLst/>
              <a:gdLst/>
              <a:ahLst/>
              <a:cxnLst/>
              <a:rect l="l" t="t" r="r" b="b"/>
              <a:pathLst>
                <a:path w="185988" h="17983">
                  <a:moveTo>
                    <a:pt x="0" y="0"/>
                  </a:moveTo>
                  <a:lnTo>
                    <a:pt x="185988" y="0"/>
                  </a:lnTo>
                  <a:lnTo>
                    <a:pt x="185988" y="17983"/>
                  </a:lnTo>
                  <a:lnTo>
                    <a:pt x="0" y="17983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6BC91716-6936-9737-DB3D-5C978D4539EF}"/>
                </a:ext>
              </a:extLst>
            </p:cNvPr>
            <p:cNvSpPr txBox="1"/>
            <p:nvPr/>
          </p:nvSpPr>
          <p:spPr>
            <a:xfrm>
              <a:off x="0" y="-57150"/>
              <a:ext cx="185988" cy="75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B369C355-6B4E-DED5-2783-3843C02732F2}"/>
              </a:ext>
            </a:extLst>
          </p:cNvPr>
          <p:cNvSpPr/>
          <p:nvPr/>
        </p:nvSpPr>
        <p:spPr>
          <a:xfrm>
            <a:off x="16310762" y="875102"/>
            <a:ext cx="378821" cy="94705"/>
          </a:xfrm>
          <a:custGeom>
            <a:avLst/>
            <a:gdLst/>
            <a:ahLst/>
            <a:cxnLst/>
            <a:rect l="l" t="t" r="r" b="b"/>
            <a:pathLst>
              <a:path w="378821" h="94705">
                <a:moveTo>
                  <a:pt x="0" y="0"/>
                </a:moveTo>
                <a:lnTo>
                  <a:pt x="378820" y="0"/>
                </a:lnTo>
                <a:lnTo>
                  <a:pt x="378820" y="94705"/>
                </a:lnTo>
                <a:lnTo>
                  <a:pt x="0" y="9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F56D485D-DAE2-CEDF-DDF0-D7EBD5EE0BC2}"/>
              </a:ext>
            </a:extLst>
          </p:cNvPr>
          <p:cNvSpPr txBox="1"/>
          <p:nvPr/>
        </p:nvSpPr>
        <p:spPr>
          <a:xfrm>
            <a:off x="13927050" y="1881476"/>
            <a:ext cx="4974472" cy="775782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60"/>
              </a:lnSpc>
            </a:pPr>
            <a:endParaRPr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F6EECE0-4C4E-B5AA-E02D-7DBCC0E521E9}"/>
              </a:ext>
            </a:extLst>
          </p:cNvPr>
          <p:cNvSpPr/>
          <p:nvPr/>
        </p:nvSpPr>
        <p:spPr>
          <a:xfrm>
            <a:off x="8851392" y="5524500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022356D3-A106-65DC-25E3-E8B675743C97}"/>
              </a:ext>
            </a:extLst>
          </p:cNvPr>
          <p:cNvGrpSpPr/>
          <p:nvPr/>
        </p:nvGrpSpPr>
        <p:grpSpPr>
          <a:xfrm>
            <a:off x="295756" y="525719"/>
            <a:ext cx="8267503" cy="9464513"/>
            <a:chOff x="-13157" y="-57150"/>
            <a:chExt cx="1411940" cy="10460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Freeform 25">
                  <a:extLst>
                    <a:ext uri="{FF2B5EF4-FFF2-40B4-BE49-F238E27FC236}">
                      <a16:creationId xmlns:a16="http://schemas.microsoft.com/office/drawing/2014/main" id="{CF9CE4FA-18DA-1CC1-8AAF-DD609064B6AF}"/>
                    </a:ext>
                  </a:extLst>
                </p:cNvPr>
                <p:cNvSpPr/>
                <p:nvPr/>
              </p:nvSpPr>
              <p:spPr>
                <a:xfrm>
                  <a:off x="-13157" y="77388"/>
                  <a:ext cx="1411940" cy="911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IN" sz="3000" dirty="0"/>
                    <a:t>Set Parameters that control rotation gates applied to each qubit.</a:t>
                  </a:r>
                </a:p>
                <a:p>
                  <a:endParaRPr lang="en-IN" sz="3000" dirty="0"/>
                </a:p>
                <a:p>
                  <a:r>
                    <a:rPr lang="en-IN" sz="3000" dirty="0"/>
                    <a:t>  </a:t>
                  </a:r>
                  <a:r>
                    <a:rPr lang="en-IN" sz="3000" b="1" i="1" dirty="0"/>
                    <a:t>U(</a:t>
                  </a:r>
                  <a14:m>
                    <m:oMath xmlns:m="http://schemas.openxmlformats.org/officeDocument/2006/math">
                      <m:r>
                        <a:rPr lang="en-IN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IN" sz="3000" b="1" i="1" dirty="0"/>
                    <a:t>)= </a:t>
                  </a:r>
                  <a14:m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IN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IN" sz="3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  <m:sSub>
                        <m:sSubPr>
                          <m:ctrlPr>
                            <a:rPr lang="en-IN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3000" b="1" i="1" dirty="0"/>
                </a:p>
                <a:p>
                  <a:endParaRPr lang="en-IN" sz="3000" b="1" i="1" dirty="0"/>
                </a:p>
                <a:p>
                  <a:r>
                    <a:rPr lang="en-IN" sz="3000" dirty="0"/>
                    <a:t>Where: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m:rPr>
                                  <m:brk m:alnAt="7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m:rPr>
                                  <m:brk m:alnAt="7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sz="3000" i="1" dirty="0"/>
                </a:p>
                <a:p>
                  <a:r>
                    <a:rPr lang="en-IN" sz="3000" dirty="0"/>
                    <a:t>and,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3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>
                          <m:sSubPr>
                            <m:ctrlPr>
                              <a:rPr lang="en-IN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/2)=[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/4</m:t>
                              </m:r>
                              <m:r>
                                <m:rPr>
                                  <m:brk m:alnAt="7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IN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4)</m:t>
                              </m:r>
                            </m:e>
                          </m:mr>
                        </m: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IN" sz="3000" dirty="0"/>
                </a:p>
                <a:p>
                  <a:endParaRPr lang="en-IN" sz="3000" dirty="0"/>
                </a:p>
                <a:p>
                  <a:r>
                    <a:rPr lang="en-IN" sz="3000" dirty="0"/>
                    <a:t>Apply U(</a:t>
                  </a:r>
                  <a14:m>
                    <m:oMath xmlns:m="http://schemas.openxmlformats.org/officeDocument/2006/math">
                      <m:r>
                        <a:rPr lang="en-I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IN" sz="3000" dirty="0"/>
                    <a:t>)to the state </a:t>
                  </a:r>
                  <a14:m>
                    <m:oMath xmlns:m="http://schemas.openxmlformats.org/officeDocument/2006/math">
                      <m:r>
                        <a:rPr lang="en-IN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3000" dirty="0"/>
                    <a:t>and obtain:</a:t>
                  </a:r>
                </a:p>
                <a:p>
                  <a:r>
                    <a:rPr lang="en-IN" sz="3000" dirty="0"/>
                    <a:t>|</a:t>
                  </a:r>
                  <a:r>
                    <a:rPr lang="en-IN" sz="30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N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a14:m>
                  <a:r>
                    <a:rPr lang="en-IN" sz="3000" dirty="0"/>
                    <a:t>’&gt; = U(</a:t>
                  </a:r>
                  <a14:m>
                    <m:oMath xmlns:m="http://schemas.openxmlformats.org/officeDocument/2006/math">
                      <m:r>
                        <a:rPr lang="en-IN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IN" sz="3000" dirty="0"/>
                    <a:t>) |</a:t>
                  </a:r>
                  <a:r>
                    <a:rPr lang="en-IN" sz="30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N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𝝍</m:t>
                      </m:r>
                    </m:oMath>
                  </a14:m>
                  <a:r>
                    <a:rPr lang="en-IN" sz="3000" dirty="0"/>
                    <a:t>&gt;</a:t>
                  </a:r>
                </a:p>
                <a:p>
                  <a:endParaRPr lang="en-IN" sz="3000" dirty="0"/>
                </a:p>
                <a:p>
                  <a:r>
                    <a:rPr lang="en-IN" sz="3000" dirty="0"/>
                    <a:t>Amplitude of this state will help us understand the probability based on applied gates for given route x.</a:t>
                  </a:r>
                </a:p>
              </p:txBody>
            </p:sp>
          </mc:Choice>
          <mc:Fallback xmlns="">
            <p:sp>
              <p:nvSpPr>
                <p:cNvPr id="5" name="Freeform 25">
                  <a:extLst>
                    <a:ext uri="{FF2B5EF4-FFF2-40B4-BE49-F238E27FC236}">
                      <a16:creationId xmlns:a16="http://schemas.microsoft.com/office/drawing/2014/main" id="{CF9CE4FA-18DA-1CC1-8AAF-DD609064B6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157" y="77388"/>
                  <a:ext cx="1411940" cy="911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284" h="933284">
                      <a:moveTo>
                        <a:pt x="1609" y="0"/>
                      </a:moveTo>
                      <a:lnTo>
                        <a:pt x="1265675" y="0"/>
                      </a:lnTo>
                      <a:cubicBezTo>
                        <a:pt x="1266102" y="0"/>
                        <a:pt x="1266511" y="170"/>
                        <a:pt x="1266813" y="471"/>
                      </a:cubicBezTo>
                      <a:cubicBezTo>
                        <a:pt x="1267114" y="773"/>
                        <a:pt x="1267284" y="1182"/>
                        <a:pt x="1267284" y="1609"/>
                      </a:cubicBezTo>
                      <a:lnTo>
                        <a:pt x="1267284" y="931675"/>
                      </a:lnTo>
                      <a:cubicBezTo>
                        <a:pt x="1267284" y="932102"/>
                        <a:pt x="1267114" y="932511"/>
                        <a:pt x="1266813" y="932813"/>
                      </a:cubicBezTo>
                      <a:cubicBezTo>
                        <a:pt x="1266511" y="933115"/>
                        <a:pt x="1266102" y="933284"/>
                        <a:pt x="1265675" y="933284"/>
                      </a:cubicBezTo>
                      <a:lnTo>
                        <a:pt x="1609" y="933284"/>
                      </a:lnTo>
                      <a:cubicBezTo>
                        <a:pt x="1182" y="933284"/>
                        <a:pt x="773" y="933115"/>
                        <a:pt x="471" y="932813"/>
                      </a:cubicBezTo>
                      <a:cubicBezTo>
                        <a:pt x="170" y="932511"/>
                        <a:pt x="0" y="932102"/>
                        <a:pt x="0" y="931675"/>
                      </a:cubicBezTo>
                      <a:lnTo>
                        <a:pt x="0" y="1609"/>
                      </a:lnTo>
                      <a:cubicBezTo>
                        <a:pt x="0" y="1182"/>
                        <a:pt x="170" y="773"/>
                        <a:pt x="471" y="471"/>
                      </a:cubicBezTo>
                      <a:cubicBezTo>
                        <a:pt x="773" y="170"/>
                        <a:pt x="1182" y="0"/>
                        <a:pt x="1609" y="0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-1687" t="-767" r="-767"/>
                  </a:stretch>
                </a:blipFill>
                <a:ln w="9525" cap="sq">
                  <a:solidFill>
                    <a:srgbClr val="FF5757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26">
              <a:extLst>
                <a:ext uri="{FF2B5EF4-FFF2-40B4-BE49-F238E27FC236}">
                  <a16:creationId xmlns:a16="http://schemas.microsoft.com/office/drawing/2014/main" id="{093932A1-F127-4ADF-9B6A-72BA5A5098F0}"/>
                </a:ext>
              </a:extLst>
            </p:cNvPr>
            <p:cNvSpPr txBox="1"/>
            <p:nvPr/>
          </p:nvSpPr>
          <p:spPr>
            <a:xfrm>
              <a:off x="0" y="-57150"/>
              <a:ext cx="126728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sz="3400"/>
            </a:p>
          </p:txBody>
        </p:sp>
      </p:grpSp>
      <p:sp>
        <p:nvSpPr>
          <p:cNvPr id="3" name="TextBox 14">
            <a:extLst>
              <a:ext uri="{FF2B5EF4-FFF2-40B4-BE49-F238E27FC236}">
                <a16:creationId xmlns:a16="http://schemas.microsoft.com/office/drawing/2014/main" id="{589466EA-0F51-D388-4BC2-BC90531EF662}"/>
              </a:ext>
            </a:extLst>
          </p:cNvPr>
          <p:cNvSpPr txBox="1"/>
          <p:nvPr/>
        </p:nvSpPr>
        <p:spPr>
          <a:xfrm>
            <a:off x="1977238" y="419100"/>
            <a:ext cx="14221023" cy="82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6"/>
              </a:lnSpc>
            </a:pPr>
            <a:r>
              <a:rPr lang="en-US" sz="6600" spc="-482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QDRL – where Quantum meets learning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AE33F30F-8808-833C-76A0-E38F53CEB1BF}"/>
              </a:ext>
            </a:extLst>
          </p:cNvPr>
          <p:cNvGrpSpPr/>
          <p:nvPr/>
        </p:nvGrpSpPr>
        <p:grpSpPr>
          <a:xfrm>
            <a:off x="10024479" y="1743056"/>
            <a:ext cx="7415823" cy="8247176"/>
            <a:chOff x="-199054" y="-72961"/>
            <a:chExt cx="1614164" cy="1052909"/>
          </a:xfrm>
        </p:grpSpPr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55807175-6B6B-A87C-1166-9A8D9A500A44}"/>
                </a:ext>
              </a:extLst>
            </p:cNvPr>
            <p:cNvSpPr/>
            <p:nvPr/>
          </p:nvSpPr>
          <p:spPr>
            <a:xfrm>
              <a:off x="-199054" y="-72961"/>
              <a:ext cx="1614164" cy="1052909"/>
            </a:xfrm>
            <a:custGeom>
              <a:avLst/>
              <a:gdLst/>
              <a:ahLst/>
              <a:cxnLst/>
              <a:rect l="l" t="t" r="r" b="b"/>
              <a:pathLst>
                <a:path w="1267284" h="933284">
                  <a:moveTo>
                    <a:pt x="0" y="0"/>
                  </a:moveTo>
                  <a:lnTo>
                    <a:pt x="1267284" y="0"/>
                  </a:lnTo>
                  <a:lnTo>
                    <a:pt x="1267284" y="933284"/>
                  </a:lnTo>
                  <a:lnTo>
                    <a:pt x="0" y="93328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FF5757"/>
              </a:solidFill>
              <a:prstDash val="solid"/>
              <a:miter/>
            </a:ln>
          </p:spPr>
          <p:txBody>
            <a:bodyPr/>
            <a:lstStyle/>
            <a:p>
              <a:r>
                <a:rPr lang="en-US" sz="3600" b="1" dirty="0"/>
                <a:t>Minimize gate cost with fidelity</a:t>
              </a:r>
            </a:p>
            <a:p>
              <a:r>
                <a:rPr lang="en-US" sz="3000" dirty="0"/>
                <a:t>We need to balance accuracy with efficiency. So, fidelity checks how we are to the desired state.</a:t>
              </a:r>
            </a:p>
            <a:p>
              <a:endParaRPr lang="en-US" sz="3000" dirty="0"/>
            </a:p>
            <a:p>
              <a:r>
                <a:rPr lang="en-US" sz="3000" dirty="0"/>
                <a:t>Lower is better</a:t>
              </a:r>
            </a:p>
            <a:p>
              <a:endParaRPr lang="en-US" sz="3400" dirty="0"/>
            </a:p>
            <a:p>
              <a:endParaRPr lang="en-US" sz="3400" dirty="0"/>
            </a:p>
            <a:p>
              <a:r>
                <a:rPr lang="en-US" sz="3400" dirty="0"/>
                <a:t>Along  </a:t>
              </a:r>
            </a:p>
            <a:p>
              <a:endParaRPr lang="en-US" sz="3400" dirty="0"/>
            </a:p>
            <a:p>
              <a:endParaRPr lang="en-US" sz="3400" dirty="0"/>
            </a:p>
            <a:p>
              <a:r>
                <a:rPr lang="en-US" sz="3400" dirty="0"/>
                <a:t> Where fidelity is defined as:</a:t>
              </a:r>
            </a:p>
            <a:p>
              <a:endParaRPr lang="en-US" sz="3400" dirty="0"/>
            </a:p>
          </p:txBody>
        </p:sp>
        <p:sp>
          <p:nvSpPr>
            <p:cNvPr id="9" name="TextBox 31">
              <a:extLst>
                <a:ext uri="{FF2B5EF4-FFF2-40B4-BE49-F238E27FC236}">
                  <a16:creationId xmlns:a16="http://schemas.microsoft.com/office/drawing/2014/main" id="{1F909ECD-3D11-5DA0-8BFB-910C16AFF6F0}"/>
                </a:ext>
              </a:extLst>
            </p:cNvPr>
            <p:cNvSpPr txBox="1"/>
            <p:nvPr/>
          </p:nvSpPr>
          <p:spPr>
            <a:xfrm>
              <a:off x="0" y="-57150"/>
              <a:ext cx="126728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91C1BC-9519-E03D-9DE6-35E91D73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66" b="6197"/>
          <a:stretch/>
        </p:blipFill>
        <p:spPr>
          <a:xfrm>
            <a:off x="10972800" y="4733810"/>
            <a:ext cx="5292000" cy="866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8333E-CACC-B10C-E6EC-F59DF6B3E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3800" y="6286500"/>
            <a:ext cx="4351013" cy="6136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5C2109-4043-496C-B2D6-19829FE62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8600" y="7810500"/>
            <a:ext cx="4056888" cy="12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 10"/>
              <p:cNvSpPr/>
              <p:nvPr/>
            </p:nvSpPr>
            <p:spPr>
              <a:xfrm>
                <a:off x="304800" y="2247900"/>
                <a:ext cx="4842270" cy="5105400"/>
              </a:xfrm>
              <a:custGeom>
                <a:avLst/>
                <a:gdLst/>
                <a:ahLst/>
                <a:cxnLst/>
                <a:rect l="l" t="t" r="r" b="b"/>
                <a:pathLst>
                  <a:path w="1148924" h="933284">
                    <a:moveTo>
                      <a:pt x="0" y="0"/>
                    </a:moveTo>
                    <a:lnTo>
                      <a:pt x="1148924" y="0"/>
                    </a:lnTo>
                    <a:lnTo>
                      <a:pt x="1148924" y="933284"/>
                    </a:lnTo>
                    <a:lnTo>
                      <a:pt x="0" y="93328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Define the  initials:</a:t>
                </a:r>
              </a:p>
              <a:p>
                <a:r>
                  <a:rPr lang="en-IN" sz="3400" dirty="0">
                    <a:solidFill>
                      <a:srgbClr val="7030A0"/>
                    </a:solidFill>
                  </a:rPr>
                  <a:t>State Space - S</a:t>
                </a:r>
              </a:p>
              <a:p>
                <a:r>
                  <a:rPr lang="en-IN" sz="3400" dirty="0">
                    <a:solidFill>
                      <a:srgbClr val="7030A0"/>
                    </a:solidFill>
                  </a:rPr>
                  <a:t>Action Space - A</a:t>
                </a:r>
              </a:p>
              <a:p>
                <a:r>
                  <a:rPr lang="en-IN" sz="3400" dirty="0">
                    <a:solidFill>
                      <a:srgbClr val="7030A0"/>
                    </a:solidFill>
                  </a:rPr>
                  <a:t>Learning rate - </a:t>
                </a:r>
                <a14:m>
                  <m:oMath xmlns:m="http://schemas.openxmlformats.org/officeDocument/2006/math">
                    <m:r>
                      <a:rPr lang="en-IN" sz="3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340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3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Gate cost - </a:t>
                </a:r>
                <a14:m>
                  <m:oMath xmlns:m="http://schemas.openxmlformats.org/officeDocument/2006/math">
                    <m:r>
                      <a:rPr lang="en-US" sz="3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Freeform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47900"/>
                <a:ext cx="4842270" cy="5105400"/>
              </a:xfrm>
              <a:custGeom>
                <a:avLst/>
                <a:gdLst/>
                <a:ahLst/>
                <a:cxnLst/>
                <a:rect l="l" t="t" r="r" b="b"/>
                <a:pathLst>
                  <a:path w="1148924" h="933284">
                    <a:moveTo>
                      <a:pt x="0" y="0"/>
                    </a:moveTo>
                    <a:lnTo>
                      <a:pt x="1148924" y="0"/>
                    </a:lnTo>
                    <a:lnTo>
                      <a:pt x="1148924" y="933284"/>
                    </a:lnTo>
                    <a:lnTo>
                      <a:pt x="0" y="933284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364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4"/>
          <p:cNvSpPr txBox="1"/>
          <p:nvPr/>
        </p:nvSpPr>
        <p:spPr>
          <a:xfrm>
            <a:off x="1399977" y="495300"/>
            <a:ext cx="14221023" cy="82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6"/>
              </a:lnSpc>
            </a:pPr>
            <a:r>
              <a:rPr lang="en-US" sz="6600" spc="-482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QDRL – where Quantum meets learning</a:t>
            </a:r>
          </a:p>
        </p:txBody>
      </p:sp>
      <p:sp>
        <p:nvSpPr>
          <p:cNvPr id="22" name="Freeform 22"/>
          <p:cNvSpPr/>
          <p:nvPr/>
        </p:nvSpPr>
        <p:spPr>
          <a:xfrm flipH="1">
            <a:off x="14917728" y="170192"/>
            <a:ext cx="322272" cy="1239508"/>
          </a:xfrm>
          <a:custGeom>
            <a:avLst/>
            <a:gdLst/>
            <a:ahLst/>
            <a:cxnLst/>
            <a:rect l="l" t="t" r="r" b="b"/>
            <a:pathLst>
              <a:path w="428944" h="1814763">
                <a:moveTo>
                  <a:pt x="428944" y="0"/>
                </a:moveTo>
                <a:lnTo>
                  <a:pt x="0" y="0"/>
                </a:lnTo>
                <a:lnTo>
                  <a:pt x="0" y="1814763"/>
                </a:lnTo>
                <a:lnTo>
                  <a:pt x="428944" y="1814763"/>
                </a:lnTo>
                <a:lnTo>
                  <a:pt x="4289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reeform 29"/>
              <p:cNvSpPr/>
              <p:nvPr/>
            </p:nvSpPr>
            <p:spPr>
              <a:xfrm>
                <a:off x="12268200" y="2240069"/>
                <a:ext cx="5806248" cy="5113231"/>
              </a:xfrm>
              <a:custGeom>
                <a:avLst/>
                <a:gdLst/>
                <a:ahLst/>
                <a:cxnLst/>
                <a:rect l="l" t="t" r="r" b="b"/>
                <a:pathLst>
                  <a:path w="1148924" h="933284">
                    <a:moveTo>
                      <a:pt x="0" y="0"/>
                    </a:moveTo>
                    <a:lnTo>
                      <a:pt x="1148924" y="0"/>
                    </a:lnTo>
                    <a:lnTo>
                      <a:pt x="1148924" y="933284"/>
                    </a:lnTo>
                    <a:lnTo>
                      <a:pt x="0" y="93328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Gradient:</a:t>
                </a:r>
              </a:p>
              <a:p>
                <a:r>
                  <a:rPr lang="en-US" sz="3600" b="1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600" b="1" i="1" baseline="30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3600" b="1" i="1" baseline="30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600" b="1" i="1" baseline="30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IN" sz="3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1" i="1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IN" sz="3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1" i="1" baseline="300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3600" b="1" i="1" dirty="0">
                    <a:solidFill>
                      <a:srgbClr val="7030A0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sz="3600" b="1" i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m:rPr>
                            <m:nor/>
                          </m:rPr>
                          <a:rPr lang="en-US" sz="3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sz="36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IN" sz="3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3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den>
                    </m:f>
                  </m:oMath>
                </a14:m>
                <a:r>
                  <a:rPr lang="en-US" sz="3600" b="1" i="1" dirty="0">
                    <a:solidFill>
                      <a:srgbClr val="7030A0"/>
                    </a:solidFill>
                  </a:rPr>
                  <a:t>)</a:t>
                </a:r>
              </a:p>
              <a:p>
                <a:endParaRPr lang="en-US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7030A0"/>
                    </a:solidFill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5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sz="25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r>
                  <a:rPr lang="en-US" sz="25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→</m:t>
                    </m:r>
                    <m:r>
                      <a:rPr lang="en-US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𝐶𝑜𝑛𝑡𝑖𝑛𝑢𝑒</m:t>
                    </m:r>
                    <m:r>
                      <a:rPr lang="en-US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𝑡𝑟𝑎𝑖𝑛𝑖𝑛𝑔</m:t>
                    </m:r>
                  </m:oMath>
                </a14:m>
                <a:endParaRPr lang="en-US" sz="250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solidFill>
                      <a:srgbClr val="7030A0"/>
                    </a:solidFill>
                  </a:rPr>
                  <a:t>else stop as minima is achieved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5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sz="25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sz="25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den>
                    </m:f>
                  </m:oMath>
                </a14:m>
                <a:r>
                  <a:rPr lang="en-US" sz="2500" dirty="0">
                    <a:solidFill>
                      <a:srgbClr val="7030A0"/>
                    </a:solidFill>
                  </a:rPr>
                  <a:t> also helps to reduce the error.</a:t>
                </a:r>
              </a:p>
            </p:txBody>
          </p:sp>
        </mc:Choice>
        <mc:Fallback xmlns="">
          <p:sp>
            <p:nvSpPr>
              <p:cNvPr id="29" name="Freeform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200" y="2240069"/>
                <a:ext cx="5806248" cy="5113231"/>
              </a:xfrm>
              <a:custGeom>
                <a:avLst/>
                <a:gdLst/>
                <a:ahLst/>
                <a:cxnLst/>
                <a:rect l="l" t="t" r="r" b="b"/>
                <a:pathLst>
                  <a:path w="1148924" h="933284">
                    <a:moveTo>
                      <a:pt x="0" y="0"/>
                    </a:moveTo>
                    <a:lnTo>
                      <a:pt x="1148924" y="0"/>
                    </a:lnTo>
                    <a:lnTo>
                      <a:pt x="1148924" y="933284"/>
                    </a:lnTo>
                    <a:lnTo>
                      <a:pt x="0" y="933284"/>
                    </a:lnTo>
                    <a:close/>
                  </a:path>
                </a:pathLst>
              </a:custGeom>
              <a:blipFill>
                <a:blip r:embed="rId5"/>
                <a:stretch>
                  <a:fillRect l="-3043" t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3"/>
          <p:cNvSpPr/>
          <p:nvPr/>
        </p:nvSpPr>
        <p:spPr>
          <a:xfrm>
            <a:off x="1905000" y="190500"/>
            <a:ext cx="354499" cy="1239508"/>
          </a:xfrm>
          <a:custGeom>
            <a:avLst/>
            <a:gdLst/>
            <a:ahLst/>
            <a:cxnLst/>
            <a:rect l="l" t="t" r="r" b="b"/>
            <a:pathLst>
              <a:path w="428944" h="1814763">
                <a:moveTo>
                  <a:pt x="0" y="0"/>
                </a:moveTo>
                <a:lnTo>
                  <a:pt x="428944" y="0"/>
                </a:lnTo>
                <a:lnTo>
                  <a:pt x="428944" y="1814763"/>
                </a:lnTo>
                <a:lnTo>
                  <a:pt x="0" y="18147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7923403" y="190500"/>
            <a:ext cx="727045" cy="128991"/>
          </a:xfrm>
          <a:custGeom>
            <a:avLst/>
            <a:gdLst/>
            <a:ahLst/>
            <a:cxnLst/>
            <a:rect l="l" t="t" r="r" b="b"/>
            <a:pathLst>
              <a:path w="515962" h="128991">
                <a:moveTo>
                  <a:pt x="0" y="0"/>
                </a:moveTo>
                <a:lnTo>
                  <a:pt x="515962" y="0"/>
                </a:lnTo>
                <a:lnTo>
                  <a:pt x="515962" y="128990"/>
                </a:lnTo>
                <a:lnTo>
                  <a:pt x="0" y="1289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35"/>
          <p:cNvGrpSpPr/>
          <p:nvPr/>
        </p:nvGrpSpPr>
        <p:grpSpPr>
          <a:xfrm>
            <a:off x="7276064" y="1257300"/>
            <a:ext cx="2004839" cy="47625"/>
            <a:chOff x="0" y="0"/>
            <a:chExt cx="528024" cy="1254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528024" cy="12543"/>
            </a:xfrm>
            <a:custGeom>
              <a:avLst/>
              <a:gdLst/>
              <a:ahLst/>
              <a:cxnLst/>
              <a:rect l="l" t="t" r="r" b="b"/>
              <a:pathLst>
                <a:path w="528024" h="12543">
                  <a:moveTo>
                    <a:pt x="0" y="0"/>
                  </a:moveTo>
                  <a:lnTo>
                    <a:pt x="528024" y="0"/>
                  </a:lnTo>
                  <a:lnTo>
                    <a:pt x="528024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528024" cy="69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 dirty="0"/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E5719D79-2887-A70B-A558-C3E089ABFE3A}"/>
              </a:ext>
            </a:extLst>
          </p:cNvPr>
          <p:cNvGrpSpPr/>
          <p:nvPr/>
        </p:nvGrpSpPr>
        <p:grpSpPr>
          <a:xfrm>
            <a:off x="5791200" y="1173269"/>
            <a:ext cx="5806248" cy="6180031"/>
            <a:chOff x="0" y="-57150"/>
            <a:chExt cx="1148924" cy="1129730"/>
          </a:xfrm>
        </p:grpSpPr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CD4217EB-EEB3-3BA7-A2B8-27F18B93F8D5}"/>
                </a:ext>
              </a:extLst>
            </p:cNvPr>
            <p:cNvSpPr/>
            <p:nvPr/>
          </p:nvSpPr>
          <p:spPr>
            <a:xfrm>
              <a:off x="0" y="139296"/>
              <a:ext cx="1148924" cy="933284"/>
            </a:xfrm>
            <a:custGeom>
              <a:avLst/>
              <a:gdLst/>
              <a:ahLst/>
              <a:cxnLst/>
              <a:rect l="l" t="t" r="r" b="b"/>
              <a:pathLst>
                <a:path w="1148924" h="933284">
                  <a:moveTo>
                    <a:pt x="0" y="0"/>
                  </a:moveTo>
                  <a:lnTo>
                    <a:pt x="1148924" y="0"/>
                  </a:lnTo>
                  <a:lnTo>
                    <a:pt x="1148924" y="933284"/>
                  </a:lnTo>
                  <a:lnTo>
                    <a:pt x="0" y="933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txBody>
            <a:bodyPr/>
            <a:lstStyle/>
            <a:p>
              <a:r>
                <a:rPr lang="en-IN" sz="3600" b="1" dirty="0"/>
                <a:t>Reward function:</a:t>
              </a:r>
            </a:p>
            <a:p>
              <a:r>
                <a:rPr lang="en-IN" sz="3400" dirty="0"/>
                <a:t>R(</a:t>
              </a:r>
              <a:r>
                <a:rPr lang="en-IN" sz="3400" dirty="0" err="1"/>
                <a:t>s,a</a:t>
              </a:r>
              <a:r>
                <a:rPr lang="en-IN" sz="3400" dirty="0"/>
                <a:t>) is calculated to understand which route (a) was most efficient for state (s). </a:t>
              </a:r>
            </a:p>
            <a:p>
              <a:endParaRPr lang="en-IN" sz="3400" dirty="0"/>
            </a:p>
            <a:p>
              <a:r>
                <a:rPr lang="en-IN" sz="3400" dirty="0"/>
                <a:t>High reward function = more efficient route</a:t>
              </a:r>
            </a:p>
            <a:p>
              <a:endParaRPr lang="en-US" baseline="-25000" dirty="0"/>
            </a:p>
          </p:txBody>
        </p:sp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6DA01341-9150-5545-A62B-4DAB09C0C7A9}"/>
                </a:ext>
              </a:extLst>
            </p:cNvPr>
            <p:cNvSpPr txBox="1"/>
            <p:nvPr/>
          </p:nvSpPr>
          <p:spPr>
            <a:xfrm>
              <a:off x="0" y="-57150"/>
              <a:ext cx="1148924" cy="99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762000" y="395748"/>
            <a:ext cx="13792200" cy="800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3"/>
              </a:lnSpc>
            </a:pPr>
            <a:r>
              <a:rPr lang="en-US" sz="6600" spc="-465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Q - Function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28600" y="1557335"/>
            <a:ext cx="17602191" cy="3662365"/>
            <a:chOff x="-130449" y="-75809"/>
            <a:chExt cx="1043768" cy="964574"/>
          </a:xfrm>
        </p:grpSpPr>
        <p:sp>
          <p:nvSpPr>
            <p:cNvPr id="16" name="Freeform 16"/>
            <p:cNvSpPr/>
            <p:nvPr/>
          </p:nvSpPr>
          <p:spPr>
            <a:xfrm>
              <a:off x="-130449" y="-75809"/>
              <a:ext cx="1043768" cy="501728"/>
            </a:xfrm>
            <a:custGeom>
              <a:avLst/>
              <a:gdLst/>
              <a:ahLst/>
              <a:cxnLst/>
              <a:rect l="l" t="t" r="r" b="b"/>
              <a:pathLst>
                <a:path w="899764" h="888765">
                  <a:moveTo>
                    <a:pt x="0" y="0"/>
                  </a:moveTo>
                  <a:lnTo>
                    <a:pt x="899764" y="0"/>
                  </a:lnTo>
                  <a:lnTo>
                    <a:pt x="899764" y="888765"/>
                  </a:lnTo>
                  <a:lnTo>
                    <a:pt x="0" y="888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5757"/>
              </a:solidFill>
              <a:prstDash val="solid"/>
              <a:miter/>
            </a:ln>
          </p:spPr>
          <p:txBody>
            <a:bodyPr/>
            <a:lstStyle/>
            <a:p>
              <a:r>
                <a:rPr lang="en-US" sz="3600" b="1" spc="-56" dirty="0">
                  <a:solidFill>
                    <a:srgbClr val="FF0000"/>
                  </a:solidFill>
                  <a:ea typeface="Telegraf"/>
                  <a:cs typeface="Telegraf"/>
                  <a:sym typeface="Telegraf"/>
                </a:rPr>
                <a:t>Definition</a:t>
              </a:r>
            </a:p>
            <a:p>
              <a:r>
                <a:rPr lang="en-US" sz="3400" spc="-56" dirty="0">
                  <a:solidFill>
                    <a:srgbClr val="191919"/>
                  </a:solidFill>
                  <a:ea typeface="Telegraf"/>
                  <a:cs typeface="Telegraf"/>
                  <a:sym typeface="Telegraf"/>
                </a:rPr>
                <a:t>It is a reinforcement learning action value function. It estimates the cumulative rewards that agent receives by taking action “a” in state “s”. </a:t>
              </a:r>
            </a:p>
            <a:p>
              <a:endParaRPr lang="en-US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99764" cy="9459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reeform 21"/>
              <p:cNvSpPr/>
              <p:nvPr/>
            </p:nvSpPr>
            <p:spPr>
              <a:xfrm>
                <a:off x="228601" y="3743062"/>
                <a:ext cx="17602190" cy="3000636"/>
              </a:xfrm>
              <a:custGeom>
                <a:avLst/>
                <a:gdLst/>
                <a:ahLst/>
                <a:cxnLst/>
                <a:rect l="l" t="t" r="r" b="b"/>
                <a:pathLst>
                  <a:path w="899764" h="888765">
                    <a:moveTo>
                      <a:pt x="0" y="0"/>
                    </a:moveTo>
                    <a:lnTo>
                      <a:pt x="899764" y="0"/>
                    </a:lnTo>
                    <a:lnTo>
                      <a:pt x="899764" y="888765"/>
                    </a:lnTo>
                    <a:lnTo>
                      <a:pt x="0" y="888765"/>
                    </a:lnTo>
                    <a:close/>
                  </a:path>
                </a:pathLst>
              </a:cu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Mathematically,</a:t>
                </a:r>
              </a:p>
              <a:p>
                <a:r>
                  <a:rPr lang="en-US" sz="3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		Q(</a:t>
                </a:r>
                <a:r>
                  <a:rPr lang="en-US" sz="34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s,a</a:t>
                </a:r>
                <a:r>
                  <a:rPr lang="en-US" sz="3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= Q(</a:t>
                </a:r>
                <a:r>
                  <a:rPr lang="en-US" sz="34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s,a</a:t>
                </a:r>
                <a:r>
                  <a:rPr lang="en-US" sz="3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+</a:t>
                </a:r>
                <a14:m>
                  <m:oMath xmlns:m="http://schemas.openxmlformats.org/officeDocument/2006/math">
                    <m:r>
                      <a:rPr lang="en-US" sz="3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3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 </m:t>
                    </m:r>
                    <m:r>
                      <a:rPr lang="en-US" sz="3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sz="3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3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3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sz="3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en-US" sz="3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3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Q(s’, a’) – Q(</a:t>
                </a:r>
                <a:r>
                  <a:rPr lang="en-US" sz="3400" b="1" i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s,a</a:t>
                </a:r>
                <a:r>
                  <a:rPr lang="en-US" sz="3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endParaRPr lang="en-IN" sz="3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IN" sz="3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Q-table: Q(</a:t>
                </a:r>
                <a:r>
                  <a:rPr lang="en-IN" sz="34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s,a</a:t>
                </a:r>
                <a:r>
                  <a:rPr lang="en-IN" sz="3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)∈R, initialized to 0 for all states s and actions a.</a:t>
                </a:r>
              </a:p>
              <a:p>
                <a:r>
                  <a:rPr lang="en-IN" sz="3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                            Q(</a:t>
                </a:r>
                <a:r>
                  <a:rPr lang="en-IN" sz="34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s,a</a:t>
                </a:r>
                <a:r>
                  <a:rPr lang="en-IN" sz="3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IN" sz="3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3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0 </a:t>
                </a:r>
                <a14:m>
                  <m:oMath xmlns:m="http://schemas.openxmlformats.org/officeDocument/2006/math">
                    <m:r>
                      <a:rPr lang="en-US" sz="34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3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3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sz="3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36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36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Freeform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3743062"/>
                <a:ext cx="17602190" cy="3000636"/>
              </a:xfrm>
              <a:custGeom>
                <a:avLst/>
                <a:gdLst/>
                <a:ahLst/>
                <a:cxnLst/>
                <a:rect l="l" t="t" r="r" b="b"/>
                <a:pathLst>
                  <a:path w="899764" h="888765">
                    <a:moveTo>
                      <a:pt x="0" y="0"/>
                    </a:moveTo>
                    <a:lnTo>
                      <a:pt x="899764" y="0"/>
                    </a:lnTo>
                    <a:lnTo>
                      <a:pt x="899764" y="888765"/>
                    </a:lnTo>
                    <a:lnTo>
                      <a:pt x="0" y="888765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1009" t="-2510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7"/>
          <p:cNvSpPr txBox="1"/>
          <p:nvPr/>
        </p:nvSpPr>
        <p:spPr>
          <a:xfrm>
            <a:off x="1028700" y="5666781"/>
            <a:ext cx="3416290" cy="359151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60"/>
              </a:lnSpc>
            </a:pPr>
            <a:endParaRPr/>
          </a:p>
        </p:txBody>
      </p:sp>
      <p:sp>
        <p:nvSpPr>
          <p:cNvPr id="35" name="Freeform 35"/>
          <p:cNvSpPr/>
          <p:nvPr/>
        </p:nvSpPr>
        <p:spPr>
          <a:xfrm>
            <a:off x="4876800" y="800100"/>
            <a:ext cx="641160" cy="163110"/>
          </a:xfrm>
          <a:custGeom>
            <a:avLst/>
            <a:gdLst/>
            <a:ahLst/>
            <a:cxnLst/>
            <a:rect l="l" t="t" r="r" b="b"/>
            <a:pathLst>
              <a:path w="641160" h="160290">
                <a:moveTo>
                  <a:pt x="0" y="0"/>
                </a:moveTo>
                <a:lnTo>
                  <a:pt x="641160" y="0"/>
                </a:lnTo>
                <a:lnTo>
                  <a:pt x="641160" y="160290"/>
                </a:lnTo>
                <a:lnTo>
                  <a:pt x="0" y="1602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C9EE324B-DF24-6F09-1253-C7CA9D819DFE}"/>
              </a:ext>
            </a:extLst>
          </p:cNvPr>
          <p:cNvGrpSpPr/>
          <p:nvPr/>
        </p:nvGrpSpPr>
        <p:grpSpPr>
          <a:xfrm>
            <a:off x="228600" y="7424735"/>
            <a:ext cx="17602191" cy="3662365"/>
            <a:chOff x="-130449" y="-75809"/>
            <a:chExt cx="1043768" cy="964574"/>
          </a:xfrm>
        </p:grpSpPr>
        <p:sp>
          <p:nvSpPr>
            <p:cNvPr id="3" name="Freeform 16">
              <a:extLst>
                <a:ext uri="{FF2B5EF4-FFF2-40B4-BE49-F238E27FC236}">
                  <a16:creationId xmlns:a16="http://schemas.microsoft.com/office/drawing/2014/main" id="{D3EF7D7E-1822-1530-EC4A-B8AB1F10D56D}"/>
                </a:ext>
              </a:extLst>
            </p:cNvPr>
            <p:cNvSpPr/>
            <p:nvPr/>
          </p:nvSpPr>
          <p:spPr>
            <a:xfrm>
              <a:off x="-130449" y="-75809"/>
              <a:ext cx="1043768" cy="600664"/>
            </a:xfrm>
            <a:custGeom>
              <a:avLst/>
              <a:gdLst/>
              <a:ahLst/>
              <a:cxnLst/>
              <a:rect l="l" t="t" r="r" b="b"/>
              <a:pathLst>
                <a:path w="899764" h="888765">
                  <a:moveTo>
                    <a:pt x="0" y="0"/>
                  </a:moveTo>
                  <a:lnTo>
                    <a:pt x="899764" y="0"/>
                  </a:lnTo>
                  <a:lnTo>
                    <a:pt x="899764" y="888765"/>
                  </a:lnTo>
                  <a:lnTo>
                    <a:pt x="0" y="888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5757"/>
              </a:solidFill>
              <a:prstDash val="solid"/>
              <a:miter/>
            </a:ln>
          </p:spPr>
          <p:txBody>
            <a:bodyPr/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400" spc="-56" dirty="0">
                  <a:solidFill>
                    <a:srgbClr val="FF0000"/>
                  </a:solidFill>
                  <a:ea typeface="Telegraf"/>
                  <a:cs typeface="Telegraf"/>
                  <a:sym typeface="Telegraf"/>
                </a:rPr>
                <a:t>It captures trade off between fidelity and cost.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400" spc="-56" dirty="0">
                  <a:solidFill>
                    <a:srgbClr val="FF0000"/>
                  </a:solidFill>
                  <a:ea typeface="Telegraf"/>
                  <a:cs typeface="Telegraf"/>
                  <a:sym typeface="Telegraf"/>
                </a:rPr>
                <a:t>It takes care of gate optimization.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400" spc="-56" dirty="0">
                  <a:solidFill>
                    <a:srgbClr val="FF0000"/>
                  </a:solidFill>
                  <a:ea typeface="Telegraf"/>
                  <a:cs typeface="Telegraf"/>
                  <a:sym typeface="Telegraf"/>
                </a:rPr>
                <a:t>This circuit learns from environment.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3400" spc="-56" dirty="0">
                  <a:solidFill>
                    <a:srgbClr val="FF0000"/>
                  </a:solidFill>
                  <a:ea typeface="Telegraf"/>
                  <a:cs typeface="Telegraf"/>
                  <a:sym typeface="Telegraf"/>
                </a:rPr>
                <a:t>It estimates efficient routing decisions. </a:t>
              </a:r>
            </a:p>
          </p:txBody>
        </p:sp>
        <p:sp>
          <p:nvSpPr>
            <p:cNvPr id="4" name="TextBox 17">
              <a:extLst>
                <a:ext uri="{FF2B5EF4-FFF2-40B4-BE49-F238E27FC236}">
                  <a16:creationId xmlns:a16="http://schemas.microsoft.com/office/drawing/2014/main" id="{449A5456-373E-4775-62C9-ECE09AF80E02}"/>
                </a:ext>
              </a:extLst>
            </p:cNvPr>
            <p:cNvSpPr txBox="1"/>
            <p:nvPr/>
          </p:nvSpPr>
          <p:spPr>
            <a:xfrm>
              <a:off x="0" y="-57150"/>
              <a:ext cx="899764" cy="9459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600200" y="571500"/>
            <a:ext cx="9496567" cy="82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61"/>
              </a:lnSpc>
            </a:pPr>
            <a:r>
              <a:rPr lang="en-US" sz="6600" spc="-479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Learning Loop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3685EF-5DE6-8DC0-1AB0-E426ECA42B3C}"/>
              </a:ext>
            </a:extLst>
          </p:cNvPr>
          <p:cNvGrpSpPr/>
          <p:nvPr/>
        </p:nvGrpSpPr>
        <p:grpSpPr>
          <a:xfrm>
            <a:off x="126504" y="1714500"/>
            <a:ext cx="16866096" cy="8458199"/>
            <a:chOff x="126504" y="1733394"/>
            <a:chExt cx="16866096" cy="8458199"/>
          </a:xfrm>
        </p:grpSpPr>
        <p:sp>
          <p:nvSpPr>
            <p:cNvPr id="14" name="Freeform 14"/>
            <p:cNvSpPr/>
            <p:nvPr/>
          </p:nvSpPr>
          <p:spPr>
            <a:xfrm>
              <a:off x="126504" y="3521025"/>
              <a:ext cx="16180298" cy="6670568"/>
            </a:xfrm>
            <a:custGeom>
              <a:avLst/>
              <a:gdLst/>
              <a:ahLst/>
              <a:cxnLst/>
              <a:rect l="l" t="t" r="r" b="b"/>
              <a:pathLst>
                <a:path w="2137363" h="1202639">
                  <a:moveTo>
                    <a:pt x="0" y="0"/>
                  </a:moveTo>
                  <a:lnTo>
                    <a:pt x="2137363" y="0"/>
                  </a:lnTo>
                  <a:lnTo>
                    <a:pt x="2137363" y="1202639"/>
                  </a:lnTo>
                  <a:lnTo>
                    <a:pt x="0" y="1202639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6504" y="1733394"/>
              <a:ext cx="16866096" cy="7454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81000" y="3619500"/>
            <a:ext cx="768335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600" b="1" spc="-91" dirty="0">
                <a:solidFill>
                  <a:srgbClr val="FFFFFF"/>
                </a:solidFill>
                <a:latin typeface="Arial" panose="020B0604020202020204" pitchFamily="34" charset="0"/>
                <a:ea typeface="Telegraf Bold"/>
                <a:cs typeface="Arial" panose="020B0604020202020204" pitchFamily="34" charset="0"/>
                <a:sym typeface="Telegraf Bold"/>
              </a:rPr>
              <a:t>Pseudocode for QDR - learning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1000" y="4263390"/>
            <a:ext cx="170688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initialize 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 = 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random small angles for each qubit</a:t>
            </a:r>
            <a:b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t in range(T):                        # T learning episodes</a:t>
            </a:r>
            <a:b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qc = InitSuperposition(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n_qubits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    # Step 1: Prepare initial state |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ψ₀⟩</a:t>
            </a:r>
            <a:br>
              <a:rPr lang="en-US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qc = ApplyQFT(qc)                    # Step 2: Apply QFT</a:t>
            </a:r>
            <a:b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ApplyParameterizedGates(qc, 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θ)       # 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 3: Apply 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R_x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θ), 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R_y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θ/2) 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 qubit</a:t>
            </a:r>
            <a:b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qc = ApplyIQFT(qc)                   # Optional: Return to computational basis</a:t>
            </a:r>
            <a:br>
              <a:rPr lang="en-IN" sz="3200" i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measured_state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= Measure(qc)         # Step 4: Collapse state to classical route</a:t>
            </a:r>
            <a:b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reward = R(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measured_state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          # Step 5: Evaluate reward based on route quality</a:t>
            </a:r>
            <a:b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gradients = 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EstimateGradient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θ, 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reward)  # Step 6: Use parameter-shift rule or finite difference</a:t>
            </a:r>
            <a:b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for 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range(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len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θ)):                  </a:t>
            </a:r>
            <a:br>
              <a:rPr lang="en-US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θ[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] = 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θ[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] + 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η * 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gradients[</a:t>
            </a:r>
            <a:r>
              <a:rPr lang="en-IN" sz="3200" b="0" i="1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]   # Step 7: Update each </a:t>
            </a:r>
            <a:r>
              <a:rPr lang="el-GR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θ </a:t>
            </a:r>
            <a:r>
              <a:rPr lang="en-IN" sz="3200" b="0" i="1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based on reward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60396" y="3348321"/>
            <a:ext cx="8546604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400" spc="-56" dirty="0">
              <a:solidFill>
                <a:srgbClr val="191919"/>
              </a:solidFill>
              <a:latin typeface="Arial" panose="020B0604020202020204" pitchFamily="34" charset="0"/>
              <a:ea typeface="Telegraf"/>
              <a:cs typeface="Arial" panose="020B0604020202020204" pitchFamily="34" charset="0"/>
              <a:sym typeface="Telegraf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400" spc="-56" dirty="0">
              <a:solidFill>
                <a:srgbClr val="191919"/>
              </a:solidFill>
              <a:latin typeface="Arial" panose="020B0604020202020204" pitchFamily="34" charset="0"/>
              <a:ea typeface="Telegraf"/>
              <a:cs typeface="Arial" panose="020B0604020202020204" pitchFamily="34" charset="0"/>
              <a:sym typeface="Telegraf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400" spc="-56" dirty="0">
              <a:solidFill>
                <a:srgbClr val="191919"/>
              </a:solidFill>
              <a:latin typeface="Arial" panose="020B0604020202020204" pitchFamily="34" charset="0"/>
              <a:ea typeface="Telegraf"/>
              <a:cs typeface="Arial" panose="020B0604020202020204" pitchFamily="34" charset="0"/>
              <a:sym typeface="Telegraf"/>
            </a:endParaRPr>
          </a:p>
          <a:p>
            <a:pPr algn="l"/>
            <a:endParaRPr lang="en-US" sz="3400" spc="-56" dirty="0">
              <a:solidFill>
                <a:srgbClr val="191919"/>
              </a:solidFill>
              <a:latin typeface="Arial" panose="020B0604020202020204" pitchFamily="34" charset="0"/>
              <a:ea typeface="Telegraf"/>
              <a:cs typeface="Arial" panose="020B0604020202020204" pitchFamily="34" charset="0"/>
              <a:sym typeface="Telegraf"/>
            </a:endParaRPr>
          </a:p>
          <a:p>
            <a:pPr algn="l"/>
            <a:endParaRPr lang="en-US" sz="3400" spc="-56" dirty="0">
              <a:solidFill>
                <a:srgbClr val="191919"/>
              </a:solidFill>
              <a:latin typeface="Arial" panose="020B0604020202020204" pitchFamily="34" charset="0"/>
              <a:ea typeface="Telegraf"/>
              <a:cs typeface="Arial" panose="020B0604020202020204" pitchFamily="34" charset="0"/>
              <a:sym typeface="Telegraf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253869" y="190500"/>
            <a:ext cx="422531" cy="1343074"/>
          </a:xfrm>
          <a:custGeom>
            <a:avLst/>
            <a:gdLst/>
            <a:ahLst/>
            <a:cxnLst/>
            <a:rect l="l" t="t" r="r" b="b"/>
            <a:pathLst>
              <a:path w="422531" h="1787631">
                <a:moveTo>
                  <a:pt x="0" y="0"/>
                </a:moveTo>
                <a:lnTo>
                  <a:pt x="422531" y="0"/>
                </a:lnTo>
                <a:lnTo>
                  <a:pt x="422531" y="1787631"/>
                </a:lnTo>
                <a:lnTo>
                  <a:pt x="0" y="1787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>
            <a:off x="6283069" y="190500"/>
            <a:ext cx="422531" cy="1220976"/>
          </a:xfrm>
          <a:custGeom>
            <a:avLst/>
            <a:gdLst/>
            <a:ahLst/>
            <a:cxnLst/>
            <a:rect l="l" t="t" r="r" b="b"/>
            <a:pathLst>
              <a:path w="422531" h="1787631">
                <a:moveTo>
                  <a:pt x="422531" y="0"/>
                </a:moveTo>
                <a:lnTo>
                  <a:pt x="0" y="0"/>
                </a:lnTo>
                <a:lnTo>
                  <a:pt x="0" y="1787631"/>
                </a:lnTo>
                <a:lnTo>
                  <a:pt x="422531" y="1787631"/>
                </a:lnTo>
                <a:lnTo>
                  <a:pt x="4225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8AC95C9-52B3-E2BB-87B6-3B4835C4CF2B}"/>
              </a:ext>
            </a:extLst>
          </p:cNvPr>
          <p:cNvSpPr/>
          <p:nvPr/>
        </p:nvSpPr>
        <p:spPr>
          <a:xfrm>
            <a:off x="10176712" y="-393797"/>
            <a:ext cx="8305800" cy="4495800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87078-E4CE-8C04-EC60-BD558EEC7DEF}"/>
              </a:ext>
            </a:extLst>
          </p:cNvPr>
          <p:cNvSpPr txBox="1"/>
          <p:nvPr/>
        </p:nvSpPr>
        <p:spPr>
          <a:xfrm>
            <a:off x="11112809" y="410197"/>
            <a:ext cx="6477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-56" dirty="0">
                <a:solidFill>
                  <a:srgbClr val="191919"/>
                </a:solidFill>
                <a:latin typeface="Arial" panose="020B0604020202020204" pitchFamily="34" charset="0"/>
                <a:ea typeface="Telegraf"/>
                <a:cs typeface="Arial" panose="020B0604020202020204" pitchFamily="34" charset="0"/>
                <a:sym typeface="Telegraf"/>
              </a:rPr>
              <a:t>The loop keeps learning until there is no improvement.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-56" dirty="0">
                <a:solidFill>
                  <a:srgbClr val="191919"/>
                </a:solidFill>
                <a:latin typeface="Arial" panose="020B0604020202020204" pitchFamily="34" charset="0"/>
                <a:ea typeface="Telegraf"/>
                <a:cs typeface="Arial" panose="020B0604020202020204" pitchFamily="34" charset="0"/>
                <a:sym typeface="Telegraf"/>
              </a:rPr>
              <a:t>Greedy Policy ensures that the best action is selected.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-56" dirty="0">
                <a:solidFill>
                  <a:srgbClr val="191919"/>
                </a:solidFill>
                <a:latin typeface="Arial" panose="020B0604020202020204" pitchFamily="34" charset="0"/>
                <a:ea typeface="Telegraf"/>
                <a:cs typeface="Arial" panose="020B0604020202020204" pitchFamily="34" charset="0"/>
                <a:sym typeface="Telegraf"/>
              </a:rPr>
              <a:t>As the time passes, the AI learns to select the best gate -  action for efficient output.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-56" dirty="0">
                <a:solidFill>
                  <a:srgbClr val="191919"/>
                </a:solidFill>
                <a:latin typeface="Arial" panose="020B0604020202020204" pitchFamily="34" charset="0"/>
                <a:ea typeface="Telegraf"/>
                <a:cs typeface="Arial" panose="020B0604020202020204" pitchFamily="34" charset="0"/>
                <a:sym typeface="Telegraf"/>
              </a:rPr>
              <a:t>Full rank matrix signifies no information is lost.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50DC1-E90A-8422-3E90-F3F86EBE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C98B2E9-A59E-4536-1365-71FE8E81245C}"/>
              </a:ext>
            </a:extLst>
          </p:cNvPr>
          <p:cNvSpPr txBox="1"/>
          <p:nvPr/>
        </p:nvSpPr>
        <p:spPr>
          <a:xfrm>
            <a:off x="762000" y="456311"/>
            <a:ext cx="17221200" cy="800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83"/>
              </a:lnSpc>
            </a:pPr>
            <a:r>
              <a:rPr lang="en-US" sz="6600" spc="-465" dirty="0">
                <a:solidFill>
                  <a:srgbClr val="FF0000"/>
                </a:solidFill>
                <a:latin typeface="Helvetica" pitchFamily="2" charset="0"/>
                <a:ea typeface="Telegraf"/>
                <a:cs typeface="Telegraf"/>
                <a:sym typeface="Telegraf"/>
              </a:rPr>
              <a:t>QUANTUM METAHEURISTIC OPTIMIZATION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5C56A315-3A5B-EF66-F9A1-C634569C41DB}"/>
                  </a:ext>
                </a:extLst>
              </p:cNvPr>
              <p:cNvSpPr/>
              <p:nvPr/>
            </p:nvSpPr>
            <p:spPr>
              <a:xfrm>
                <a:off x="859972" y="1638300"/>
                <a:ext cx="15675428" cy="3652248"/>
              </a:xfrm>
              <a:custGeom>
                <a:avLst/>
                <a:gdLst/>
                <a:ahLst/>
                <a:cxnLst/>
                <a:rect l="l" t="t" r="r" b="b"/>
                <a:pathLst>
                  <a:path w="899764" h="888765">
                    <a:moveTo>
                      <a:pt x="0" y="0"/>
                    </a:moveTo>
                    <a:lnTo>
                      <a:pt x="899764" y="0"/>
                    </a:lnTo>
                    <a:lnTo>
                      <a:pt x="899764" y="888765"/>
                    </a:lnTo>
                    <a:lnTo>
                      <a:pt x="0" y="888765"/>
                    </a:lnTo>
                    <a:close/>
                  </a:path>
                </a:pathLst>
              </a:cu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sz="3600" b="1" dirty="0">
                    <a:solidFill>
                      <a:schemeClr val="tx1"/>
                    </a:solidFill>
                  </a:rPr>
                  <a:t>Mathematically,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ctrlPr>
                            <a:rPr lang="en-US" sz="3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b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  <m:r>
                            <a:rPr lang="en-US" sz="3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 =</m:t>
                          </m:r>
                          <m:sSub>
                            <m:sSubPr>
                              <m:ctrlP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𝒎𝒆𝒕𝒂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3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𝒑𝒉𝒂𝒔𝒆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sz="3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3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𝝍</m:t>
                          </m:r>
                        </m:e>
                        <m:sub>
                          <m: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sz="3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3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3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400" i="1" dirty="0">
                  <a:solidFill>
                    <a:schemeClr val="tx1"/>
                  </a:solidFill>
                </a:endParaRPr>
              </a:p>
              <a:p>
                <a:r>
                  <a:rPr lang="en-US" sz="3400" i="1" dirty="0">
                    <a:solidFill>
                      <a:schemeClr val="tx1"/>
                    </a:solidFill>
                  </a:rPr>
                  <a:t>where,</a:t>
                </a:r>
                <a:endParaRPr lang="en-US" sz="3600" b="1" i="1" dirty="0">
                  <a:solidFill>
                    <a:schemeClr val="tx1"/>
                  </a:solidFill>
                </a:endParaRPr>
              </a:p>
              <a:p>
                <a:r>
                  <a:rPr lang="en-US" sz="3600" b="1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𝒎𝒆𝒕𝒂</m:t>
                        </m:r>
                      </m:sub>
                    </m:sSub>
                    <m:d>
                      <m:d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400" i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IN" sz="3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[ 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  <m:sup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bSup>
                        <m:sSub>
                          <m:sSubPr>
                            <m:ctrlPr>
                              <a:rPr lang="en-I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Sup>
                      <m:sSubSupPr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∗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sSub>
                      <m:sSubPr>
                        <m:ctrlPr>
                          <a:rPr lang="en-IN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6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600" b="1" i="1">
                        <a:latin typeface="Cambria Math" panose="02040503050406030204" pitchFamily="18" charset="0"/>
                      </a:rPr>
                      <m:t>)] </m:t>
                    </m:r>
                  </m:oMath>
                </a14:m>
                <a:endParaRPr lang="en-US" sz="36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36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and,</a:t>
                </a:r>
                <a:endParaRPr lang="en-US" sz="3600" b="1" i="1" dirty="0">
                  <a:solidFill>
                    <a:schemeClr val="tx1"/>
                  </a:solidFill>
                </a:endParaRPr>
              </a:p>
              <a:p>
                <a:r>
                  <a:rPr lang="en-US" sz="3600" b="1" dirty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𝒑𝒉𝒂𝒔𝒆</m:t>
                        </m:r>
                      </m:sub>
                    </m:sSub>
                    <m:sSub>
                      <m:sSub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is phase shift gate.</a:t>
                </a:r>
              </a:p>
              <a:p>
                <a:endParaRPr lang="en-US" sz="36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5C56A315-3A5B-EF66-F9A1-C634569C4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72" y="1638300"/>
                <a:ext cx="15675428" cy="3652248"/>
              </a:xfrm>
              <a:custGeom>
                <a:avLst/>
                <a:gdLst/>
                <a:ahLst/>
                <a:cxnLst/>
                <a:rect l="l" t="t" r="r" b="b"/>
                <a:pathLst>
                  <a:path w="899764" h="888765">
                    <a:moveTo>
                      <a:pt x="0" y="0"/>
                    </a:moveTo>
                    <a:lnTo>
                      <a:pt x="899764" y="0"/>
                    </a:lnTo>
                    <a:lnTo>
                      <a:pt x="899764" y="888765"/>
                    </a:lnTo>
                    <a:lnTo>
                      <a:pt x="0" y="888765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1050" t="-2414" b="-2069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7">
            <a:extLst>
              <a:ext uri="{FF2B5EF4-FFF2-40B4-BE49-F238E27FC236}">
                <a16:creationId xmlns:a16="http://schemas.microsoft.com/office/drawing/2014/main" id="{C70DEC83-CE10-7881-6EB2-5D772D6A90AC}"/>
              </a:ext>
            </a:extLst>
          </p:cNvPr>
          <p:cNvSpPr txBox="1"/>
          <p:nvPr/>
        </p:nvSpPr>
        <p:spPr>
          <a:xfrm>
            <a:off x="1028700" y="5666781"/>
            <a:ext cx="3416290" cy="359151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60"/>
              </a:lnSpc>
            </a:pPr>
            <a:endParaRPr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2F9C28A0-8F60-9534-BCD7-DDF2361A5258}"/>
              </a:ext>
            </a:extLst>
          </p:cNvPr>
          <p:cNvSpPr/>
          <p:nvPr/>
        </p:nvSpPr>
        <p:spPr>
          <a:xfrm>
            <a:off x="4876800" y="1322790"/>
            <a:ext cx="641160" cy="163110"/>
          </a:xfrm>
          <a:custGeom>
            <a:avLst/>
            <a:gdLst/>
            <a:ahLst/>
            <a:cxnLst/>
            <a:rect l="l" t="t" r="r" b="b"/>
            <a:pathLst>
              <a:path w="641160" h="160290">
                <a:moveTo>
                  <a:pt x="0" y="0"/>
                </a:moveTo>
                <a:lnTo>
                  <a:pt x="641160" y="0"/>
                </a:lnTo>
                <a:lnTo>
                  <a:pt x="641160" y="160290"/>
                </a:lnTo>
                <a:lnTo>
                  <a:pt x="0" y="1602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97BB1-E186-1D8A-61F5-08ACF0A4F33A}"/>
              </a:ext>
            </a:extLst>
          </p:cNvPr>
          <p:cNvSpPr txBox="1"/>
          <p:nvPr/>
        </p:nvSpPr>
        <p:spPr>
          <a:xfrm>
            <a:off x="609600" y="5774472"/>
            <a:ext cx="16306800" cy="4093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Metaheuristics bring:</a:t>
            </a:r>
            <a:b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4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Superposition: </a:t>
            </a:r>
            <a:r>
              <a:rPr lang="en-IN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Represent multiple routes/solutions at once.</a:t>
            </a:r>
            <a:br>
              <a:rPr lang="en-IN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4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Interference:</a:t>
            </a:r>
            <a:r>
              <a:rPr lang="en-IN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Amplify good solutions, suppress poor ones.</a:t>
            </a:r>
            <a:br>
              <a:rPr lang="en-IN" sz="34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4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Tunnelling:</a:t>
            </a:r>
            <a:r>
              <a:rPr lang="en-IN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Escape local minima by exploring the </a:t>
            </a:r>
            <a:r>
              <a:rPr lang="en-IN" sz="34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 space.</a:t>
            </a:r>
            <a:br>
              <a:rPr lang="en-IN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340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Entanglement:</a:t>
            </a:r>
            <a:r>
              <a:rPr lang="en-IN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Create dependencies between food hubs/routes for optimization.</a:t>
            </a:r>
            <a:endParaRPr lang="en-IN" sz="34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3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help </a:t>
            </a:r>
            <a:r>
              <a:rPr lang="en-IN" sz="34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en-IN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arallel exploration of many states. Learning and evolving using RL and quantum amplitudes.</a:t>
            </a:r>
            <a:r>
              <a:rPr lang="en-IN" sz="3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3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Efficient handling of uncertainty and noise.</a:t>
            </a:r>
            <a:endParaRPr lang="en-IN" sz="3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061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1213</Words>
  <Application>Microsoft Macintosh PowerPoint</Application>
  <PresentationFormat>Custom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Helvetica</vt:lpstr>
      <vt:lpstr>Telegraf</vt:lpstr>
      <vt:lpstr>Cambria Math</vt:lpstr>
      <vt:lpstr>Calibri</vt:lpstr>
      <vt:lpstr>Telegraf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and White Futuristic Quantum Computing Presentation</dc:title>
  <cp:lastModifiedBy>Deepanshu Daga</cp:lastModifiedBy>
  <cp:revision>27</cp:revision>
  <dcterms:created xsi:type="dcterms:W3CDTF">2006-08-16T00:00:00Z</dcterms:created>
  <dcterms:modified xsi:type="dcterms:W3CDTF">2025-05-05T06:14:06Z</dcterms:modified>
  <dc:identifier>DAGjRQLWUPE</dc:identifier>
</cp:coreProperties>
</file>