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73" r:id="rId6"/>
    <p:sldId id="275" r:id="rId7"/>
    <p:sldId id="276" r:id="rId8"/>
    <p:sldId id="279" r:id="rId9"/>
    <p:sldId id="277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D6F36-2AB1-F246-A906-059DE0D42E28}" v="7" dt="2022-12-01T02:03:5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F597-7D8F-6D2B-7E4C-CBEC6E71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AFDF0-A6B3-C76E-34E0-8FA80B1AB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29BE-5E2B-1981-BC1E-80AE4582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B42B-82E7-6131-C6F2-2700CAC3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5FB3-0851-B317-981E-44BE1F1F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93FD-2242-7DFC-E97B-FA52AAFE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F41AC-95B7-6309-0900-9A2B43C14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3585-DCAA-E2FB-D1DF-49BD887C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3E1A7-454F-EC1B-C514-9F030D7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3DA8-1CD6-A7BF-4E5E-DEA52182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4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5B4B4-8031-AB43-9F9D-6015308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3ED19-5F85-B188-30B7-4E7FF5C1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687C-8CE5-B441-4F4E-262C88CE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D2DD-B7D3-111E-C102-593BC534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3F71-42A4-FCF0-68E1-258001D9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0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AE4C-27FB-E979-6DD5-FDC1C3BA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AF49-0E51-B977-D7AA-094AF69B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93AD-B3B1-2795-545F-FA2CE210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3BAB-2760-00AA-5D14-C83A49D1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3A0-DD49-7282-5DBC-DC51AC7D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7C9A-CAF4-A1A0-5DDC-EA91709B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F005-B87F-EEC9-9CC5-C1F3E64E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F0182-DECF-7D2B-D09E-1725F820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545B-B632-8A00-C390-758BD174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3887-D0F6-0AB6-B3DF-428A5CF3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8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E208-3D21-8994-BBBC-B49DEE5D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8253-AE7C-D646-9CC2-D151E683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51332-C2AD-771E-E69C-7DD69A73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F6350-E23F-7535-404D-3D38E9A1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3C934-11FA-1107-D99A-16EB8528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F1C6-E813-1163-77F2-D06E7FB7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BC79-A4DB-065B-0E97-61E4BF6A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10FF4-426E-C227-22B0-8485F48D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CCA2-841E-A9C4-2DFB-A171A4DF5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4F1E7-0580-33CF-048F-B81D35F0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B9C88-0EE2-6E27-26B0-9F31A3862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477E3-0AD8-5BA9-5375-F80F1863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1F5C8-93E7-8A2A-F144-3D3DA5D8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EFF5A-2A37-7BD4-7005-7BF3B3D9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5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B8C4-E6E6-1F09-1EE4-B1773264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E8A0B-5632-DDA2-22C1-1CFEF338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26582-9754-554A-734F-CCD91640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F1A15-F73A-8AAD-D444-9BDBDB5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4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E90E0-BB1A-DFCB-E136-86695CD6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91421-D4D0-5443-C7C5-68E3208F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5E070-4452-C4E5-745E-F740C43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5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8B67-D3EF-2006-F0F9-2F70BAB3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42C3-4D71-29E6-B6AF-F6F5F1E7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E7A6-9958-4BA8-B6B4-BB0EAB18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8F71E-D516-580E-A227-F9F557AC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193F-2BEA-E148-36C8-1FC74748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BCFC-19C7-B044-48F5-6FEDA1D8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995D-3339-1C58-8C53-5E6C175B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8E1BA-C3D8-AA58-84E2-E60DE43A6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C8E55-0ECA-5C17-7253-42B3B1EAE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B294B-F22A-FEFC-FDE8-A376C216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45086-A5CA-3D64-0B8E-1BAE75D8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5FA3-B2B3-549E-0D52-49C68299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29616-9158-2404-6B40-B6C794C4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15B7-EF6E-AAAD-5016-3A6A9208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E7DC7-6495-0140-803E-5C711C55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93CC-E6A6-47FD-8FDD-F381EFD76C13}" type="datetimeFigureOut">
              <a:rPr lang="en-IN" smtClean="0"/>
              <a:t>30/11/22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734C-1048-BBD2-3A2C-FDDD2A42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8994-9B6C-507E-26B8-22361CC53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9AD5-20BE-4E65-8F7A-4F31971B6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F47A53-9490-7C15-7628-70A712A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20981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 algn="ctr"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richer countries tend to be happier?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CF54B-679B-F13B-BA72-D261037664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00" y="1800348"/>
            <a:ext cx="7911653" cy="44503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7A943F-1E8E-3BDE-1AF0-8B5FC8BC07A5}"/>
              </a:ext>
            </a:extLst>
          </p:cNvPr>
          <p:cNvSpPr/>
          <p:nvPr/>
        </p:nvSpPr>
        <p:spPr>
          <a:xfrm>
            <a:off x="4485188" y="5875429"/>
            <a:ext cx="1162101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chemeClr val="bg1"/>
                </a:solidFill>
              </a:rPr>
              <a:t>Happiness Index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92E4D-B9CF-F3E2-EDF8-103702E7DA79}"/>
              </a:ext>
            </a:extLst>
          </p:cNvPr>
          <p:cNvSpPr txBox="1"/>
          <p:nvPr/>
        </p:nvSpPr>
        <p:spPr>
          <a:xfrm>
            <a:off x="3510457" y="5964785"/>
            <a:ext cx="441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09455-4E5E-EE26-8B03-676416D8727D}"/>
              </a:ext>
            </a:extLst>
          </p:cNvPr>
          <p:cNvSpPr/>
          <p:nvPr/>
        </p:nvSpPr>
        <p:spPr>
          <a:xfrm>
            <a:off x="2149157" y="5935341"/>
            <a:ext cx="1949877" cy="304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Happiness Index 2022</a:t>
            </a:r>
          </a:p>
        </p:txBody>
      </p:sp>
    </p:spTree>
    <p:extLst>
      <p:ext uri="{BB962C8B-B14F-4D97-AF65-F5344CB8AC3E}">
        <p14:creationId xmlns:p14="http://schemas.microsoft.com/office/powerpoint/2010/main" val="161538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14BAB4C0-F514-FAB5-3FFB-4EBFE78EA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8" b="11992"/>
          <a:stretch/>
        </p:blipFill>
        <p:spPr>
          <a:xfrm>
            <a:off x="944617" y="670536"/>
            <a:ext cx="10302766" cy="4894465"/>
          </a:xfrm>
          <a:prstGeom prst="rect">
            <a:avLst/>
          </a:prstGeom>
        </p:spPr>
      </p:pic>
      <p:cxnSp>
        <p:nvCxnSpPr>
          <p:cNvPr id="41" name="Straight Connector 26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9A2506-B27D-0FEC-9A8E-5680E3327695}"/>
              </a:ext>
            </a:extLst>
          </p:cNvPr>
          <p:cNvSpPr txBox="1"/>
          <p:nvPr/>
        </p:nvSpPr>
        <p:spPr>
          <a:xfrm>
            <a:off x="4979964" y="3074739"/>
            <a:ext cx="2912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97208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B5861-DC50-3517-C939-CCDA2B83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 dirty="0">
                <a:latin typeface="+mn-lt"/>
                <a:ea typeface="+mn-ea"/>
                <a:cs typeface="+mn-cs"/>
              </a:rPr>
              <a:t>Data Description</a:t>
            </a:r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899C-3A37-0F5A-AB96-72F1523D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Happiness Index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GDPPC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Population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Life Expectancy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Social Support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Freedom to make life choices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Generosity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Education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Health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Crime</a:t>
            </a:r>
            <a:endParaRPr lang="en-IN" sz="2000" dirty="0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420F2-7C95-BF2D-3B8A-017F774F0AD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6F6752-2087-CA05-B388-7C4DE880EA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5392" y="1630089"/>
            <a:ext cx="5420679" cy="330661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CB91DC-E328-D2D5-7B12-0935A81E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6" y="1630089"/>
            <a:ext cx="5557335" cy="3306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D813E-1F94-8DD2-5BDE-F3064BE1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707" y="393747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dirty="0">
                <a:latin typeface="+mn-lt"/>
                <a:ea typeface="+mn-ea"/>
                <a:cs typeface="+mn-cs"/>
              </a:rPr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126514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B5861-DC50-3517-C939-CCDA2B83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 dirty="0">
                <a:latin typeface="+mn-lt"/>
                <a:ea typeface="+mn-ea"/>
                <a:cs typeface="+mn-cs"/>
              </a:rPr>
              <a:t>Descriptive statistics</a:t>
            </a:r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65E4-6CBD-74A4-A08D-1BA4E5C4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802" y="1512201"/>
            <a:ext cx="5587113" cy="383296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BF7C61-3D88-D2DA-C4A2-AFEC28090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113" t="12558" r="29682" b="24246"/>
          <a:stretch/>
        </p:blipFill>
        <p:spPr>
          <a:xfrm>
            <a:off x="355196" y="2315082"/>
            <a:ext cx="4790898" cy="30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B5861-DC50-3517-C939-CCDA2B83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 dirty="0">
                <a:latin typeface="+mn-lt"/>
                <a:ea typeface="+mn-ea"/>
                <a:cs typeface="+mn-cs"/>
              </a:rPr>
              <a:t>Baseline Regression</a:t>
            </a:r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979808-A2F4-21CD-CE5E-4776A42CD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36" b="418"/>
          <a:stretch/>
        </p:blipFill>
        <p:spPr>
          <a:xfrm>
            <a:off x="5949993" y="693683"/>
            <a:ext cx="5562853" cy="530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15D03-F7BA-2590-BE56-0B34B0FF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1" y="2814525"/>
            <a:ext cx="5302523" cy="2057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E88059-E97B-68FA-DC06-CDE3525D4E7D}"/>
              </a:ext>
            </a:extLst>
          </p:cNvPr>
          <p:cNvSpPr/>
          <p:nvPr/>
        </p:nvSpPr>
        <p:spPr>
          <a:xfrm>
            <a:off x="10927689" y="1434905"/>
            <a:ext cx="556411" cy="41781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81850-194C-1B4A-28A1-715348DEB0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99" y="666728"/>
            <a:ext cx="4726986" cy="5465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084B34-7FB0-4332-142F-ACECF673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58" y="2505505"/>
            <a:ext cx="5188988" cy="23682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CCD6F0-2F55-0258-C0EA-D5F5847F9FD7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+mn-lt"/>
                <a:ea typeface="+mn-ea"/>
                <a:cs typeface="+mn-cs"/>
              </a:rPr>
              <a:t>Alternative Specification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BA8C635-2B02-D06B-6053-ECDB5A24834F}"/>
              </a:ext>
            </a:extLst>
          </p:cNvPr>
          <p:cNvSpPr/>
          <p:nvPr/>
        </p:nvSpPr>
        <p:spPr>
          <a:xfrm>
            <a:off x="10339754" y="1294228"/>
            <a:ext cx="576775" cy="44802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B5861-DC50-3517-C939-CCDA2B83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Dummy Variable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7BB6F88-D908-1B9B-1B96-D5604F5D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666728"/>
            <a:ext cx="3773972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2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B5861-DC50-3517-C939-CCDA2B83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Validity</a:t>
            </a:r>
          </a:p>
        </p:txBody>
      </p:sp>
      <p:grpSp>
        <p:nvGrpSpPr>
          <p:cNvPr id="71" name="Group 6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6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2C57B99-4B93-3277-7C6D-BE40135BC86F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Internal validity:</a:t>
            </a:r>
          </a:p>
          <a:p>
            <a:r>
              <a:rPr lang="en-US" sz="2000"/>
              <a:t>Omitted Variable Bias</a:t>
            </a:r>
          </a:p>
          <a:p>
            <a:r>
              <a:rPr lang="en-US" sz="2000"/>
              <a:t>Happiness is fundamentally subjective </a:t>
            </a:r>
          </a:p>
          <a:p>
            <a:pPr marL="0"/>
            <a:endParaRPr lang="en-US" sz="2000"/>
          </a:p>
          <a:p>
            <a:r>
              <a:rPr lang="en-US" sz="2000" b="1"/>
              <a:t>External validity:</a:t>
            </a:r>
          </a:p>
          <a:p>
            <a:r>
              <a:rPr lang="en-US" sz="2000"/>
              <a:t>Exclusion of smaller countries</a:t>
            </a:r>
            <a:endParaRPr lang="en-US" sz="2000" b="1"/>
          </a:p>
          <a:p>
            <a:endParaRPr lang="en-US" sz="2000"/>
          </a:p>
          <a:p>
            <a:endParaRPr lang="en-US" sz="2000"/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2A8FE25B-BCE6-2AC3-7211-2EDC744DC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2"/>
          <a:stretch/>
        </p:blipFill>
        <p:spPr>
          <a:xfrm>
            <a:off x="6096000" y="856180"/>
            <a:ext cx="5163178" cy="500509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D397F0F-5C92-BE68-D0FF-E74C1D381E77}"/>
              </a:ext>
            </a:extLst>
          </p:cNvPr>
          <p:cNvSpPr txBox="1">
            <a:spLocks/>
          </p:cNvSpPr>
          <p:nvPr/>
        </p:nvSpPr>
        <p:spPr>
          <a:xfrm>
            <a:off x="504338" y="2379070"/>
            <a:ext cx="4731027" cy="264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731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B5861-DC50-3517-C939-CCDA2B83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98384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Interesting Findings</a:t>
            </a:r>
            <a:endParaRPr lang="en-IN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F21A5-9B6D-0596-2D64-BE28E0E0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29" y="1745750"/>
            <a:ext cx="5711686" cy="402200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D397F0F-5C92-BE68-D0FF-E74C1D381E77}"/>
              </a:ext>
            </a:extLst>
          </p:cNvPr>
          <p:cNvSpPr txBox="1">
            <a:spLocks/>
          </p:cNvSpPr>
          <p:nvPr/>
        </p:nvSpPr>
        <p:spPr>
          <a:xfrm>
            <a:off x="504338" y="2547230"/>
            <a:ext cx="4731027" cy="2053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Life expectancy - higher the age, less happy.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Population has little to no effect on Happiness Index.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There is no relation between generosity and happiness index.</a:t>
            </a:r>
          </a:p>
        </p:txBody>
      </p:sp>
    </p:spTree>
    <p:extLst>
      <p:ext uri="{BB962C8B-B14F-4D97-AF65-F5344CB8AC3E}">
        <p14:creationId xmlns:p14="http://schemas.microsoft.com/office/powerpoint/2010/main" val="194015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96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 richer countries tend to be happier?</vt:lpstr>
      <vt:lpstr>Data Description</vt:lpstr>
      <vt:lpstr>Scatterplots</vt:lpstr>
      <vt:lpstr>Descriptive statistics</vt:lpstr>
      <vt:lpstr>Baseline Regression</vt:lpstr>
      <vt:lpstr>PowerPoint Presentation</vt:lpstr>
      <vt:lpstr>Dummy Variable</vt:lpstr>
      <vt:lpstr>Validity</vt:lpstr>
      <vt:lpstr>Interesting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Uma Kanetkar</dc:creator>
  <cp:lastModifiedBy>Shrutanvi Datar</cp:lastModifiedBy>
  <cp:revision>18</cp:revision>
  <dcterms:created xsi:type="dcterms:W3CDTF">2022-11-30T08:14:23Z</dcterms:created>
  <dcterms:modified xsi:type="dcterms:W3CDTF">2022-12-01T03:37:47Z</dcterms:modified>
</cp:coreProperties>
</file>