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15544800"/>
  <p:notesSz cx="6858000" cy="9144000"/>
  <p:defaultTextStyle>
    <a:defPPr>
      <a:defRPr lang="en-US"/>
    </a:defPPr>
    <a:lvl1pPr marL="0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702180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404360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106542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808722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510902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213082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915262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617444" algn="l" defTabSz="70218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2" autoAdjust="0"/>
  </p:normalViewPr>
  <p:slideViewPr>
    <p:cSldViewPr snapToGrid="0" snapToObjects="1">
      <p:cViewPr>
        <p:scale>
          <a:sx n="20" d="100"/>
          <a:sy n="20" d="100"/>
        </p:scale>
        <p:origin x="-2328" y="-456"/>
      </p:cViewPr>
      <p:guideLst>
        <p:guide orient="horz" pos="4896"/>
        <p:guide pos="4032"/>
      </p:guideLst>
    </p:cSldViewPr>
  </p:slideViewPr>
  <p:notesTextViewPr>
    <p:cViewPr>
      <p:scale>
        <a:sx n="100" d="100"/>
        <a:sy n="100" d="100"/>
      </p:scale>
      <p:origin x="8" y="2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33D2-BB79-EE49-997F-ED8691B39E4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685800"/>
            <a:ext cx="2822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2DB03-B5E8-3F4C-9FEB-F6BCDF7E8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2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9" algn="l" defTabSz="4571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7713" y="685800"/>
            <a:ext cx="2822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Supplementary Figure S1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(A)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Nucleotide indexing of the target sequences for Cas9 and Cpf1 used in the development of the CASPER on- and off-target algorithms. ‘N’ stands for any nucleotide.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Demonstration of the on-target algorithm on a sample target sequence. The on-target score has a range of 0-100, with 100 being most active.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Demonstration of the off-target algorithm on a sample off-target sequence. The off-target has a range of 0-1, with 1 indicating a high probability of off-target activity.</a:t>
            </a:r>
            <a:r>
              <a:rPr lang="en-US" dirty="0" smtClean="0">
                <a:effectLst/>
              </a:rPr>
              <a:t>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2DB03-B5E8-3F4C-9FEB-F6BCDF7E8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4828969"/>
            <a:ext cx="10881360" cy="33320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8808720"/>
            <a:ext cx="896112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08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10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13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15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1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622520"/>
            <a:ext cx="2880360" cy="132634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622520"/>
            <a:ext cx="8427720" cy="132634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9988978"/>
            <a:ext cx="10881360" cy="308737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6588560"/>
            <a:ext cx="1088136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021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4043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065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0872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1090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1308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1526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174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3627127"/>
            <a:ext cx="5654040" cy="102588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3627127"/>
            <a:ext cx="5654040" cy="102588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7" y="3479597"/>
            <a:ext cx="5656263" cy="1450131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180" indent="0">
              <a:buNone/>
              <a:defRPr sz="3200" b="1"/>
            </a:lvl2pPr>
            <a:lvl3pPr marL="1404360" indent="0">
              <a:buNone/>
              <a:defRPr sz="2700" b="1"/>
            </a:lvl3pPr>
            <a:lvl4pPr marL="2106542" indent="0">
              <a:buNone/>
              <a:defRPr sz="2500" b="1"/>
            </a:lvl4pPr>
            <a:lvl5pPr marL="2808722" indent="0">
              <a:buNone/>
              <a:defRPr sz="2500" b="1"/>
            </a:lvl5pPr>
            <a:lvl6pPr marL="3510902" indent="0">
              <a:buNone/>
              <a:defRPr sz="2500" b="1"/>
            </a:lvl6pPr>
            <a:lvl7pPr marL="4213082" indent="0">
              <a:buNone/>
              <a:defRPr sz="2500" b="1"/>
            </a:lvl7pPr>
            <a:lvl8pPr marL="4915262" indent="0">
              <a:buNone/>
              <a:defRPr sz="2500" b="1"/>
            </a:lvl8pPr>
            <a:lvl9pPr marL="561744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7" y="4929718"/>
            <a:ext cx="5656263" cy="89562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1" y="3479597"/>
            <a:ext cx="5658486" cy="1450131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180" indent="0">
              <a:buNone/>
              <a:defRPr sz="3200" b="1"/>
            </a:lvl2pPr>
            <a:lvl3pPr marL="1404360" indent="0">
              <a:buNone/>
              <a:defRPr sz="2700" b="1"/>
            </a:lvl3pPr>
            <a:lvl4pPr marL="2106542" indent="0">
              <a:buNone/>
              <a:defRPr sz="2500" b="1"/>
            </a:lvl4pPr>
            <a:lvl5pPr marL="2808722" indent="0">
              <a:buNone/>
              <a:defRPr sz="2500" b="1"/>
            </a:lvl5pPr>
            <a:lvl6pPr marL="3510902" indent="0">
              <a:buNone/>
              <a:defRPr sz="2500" b="1"/>
            </a:lvl6pPr>
            <a:lvl7pPr marL="4213082" indent="0">
              <a:buNone/>
              <a:defRPr sz="2500" b="1"/>
            </a:lvl7pPr>
            <a:lvl8pPr marL="4915262" indent="0">
              <a:buNone/>
              <a:defRPr sz="2500" b="1"/>
            </a:lvl8pPr>
            <a:lvl9pPr marL="561744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1" y="4929718"/>
            <a:ext cx="5658486" cy="8956252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8" y="618923"/>
            <a:ext cx="4211637" cy="263398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618925"/>
            <a:ext cx="7156450" cy="13267056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8" y="3252904"/>
            <a:ext cx="4211637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02180" indent="0">
              <a:buNone/>
              <a:defRPr sz="1800"/>
            </a:lvl2pPr>
            <a:lvl3pPr marL="1404360" indent="0">
              <a:buNone/>
              <a:defRPr sz="1500"/>
            </a:lvl3pPr>
            <a:lvl4pPr marL="2106542" indent="0">
              <a:buNone/>
              <a:defRPr sz="1400"/>
            </a:lvl4pPr>
            <a:lvl5pPr marL="2808722" indent="0">
              <a:buNone/>
              <a:defRPr sz="1400"/>
            </a:lvl5pPr>
            <a:lvl6pPr marL="3510902" indent="0">
              <a:buNone/>
              <a:defRPr sz="1400"/>
            </a:lvl6pPr>
            <a:lvl7pPr marL="4213082" indent="0">
              <a:buNone/>
              <a:defRPr sz="1400"/>
            </a:lvl7pPr>
            <a:lvl8pPr marL="4915262" indent="0">
              <a:buNone/>
              <a:defRPr sz="1400"/>
            </a:lvl8pPr>
            <a:lvl9pPr marL="56174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0881366"/>
            <a:ext cx="7680960" cy="128460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1388956"/>
            <a:ext cx="7680960" cy="9326880"/>
          </a:xfrm>
        </p:spPr>
        <p:txBody>
          <a:bodyPr/>
          <a:lstStyle>
            <a:lvl1pPr marL="0" indent="0">
              <a:buNone/>
              <a:defRPr sz="4900"/>
            </a:lvl1pPr>
            <a:lvl2pPr marL="702180" indent="0">
              <a:buNone/>
              <a:defRPr sz="4300"/>
            </a:lvl2pPr>
            <a:lvl3pPr marL="1404360" indent="0">
              <a:buNone/>
              <a:defRPr sz="3700"/>
            </a:lvl3pPr>
            <a:lvl4pPr marL="2106542" indent="0">
              <a:buNone/>
              <a:defRPr sz="3200"/>
            </a:lvl4pPr>
            <a:lvl5pPr marL="2808722" indent="0">
              <a:buNone/>
              <a:defRPr sz="3200"/>
            </a:lvl5pPr>
            <a:lvl6pPr marL="3510902" indent="0">
              <a:buNone/>
              <a:defRPr sz="3200"/>
            </a:lvl6pPr>
            <a:lvl7pPr marL="4213082" indent="0">
              <a:buNone/>
              <a:defRPr sz="3200"/>
            </a:lvl7pPr>
            <a:lvl8pPr marL="4915262" indent="0">
              <a:buNone/>
              <a:defRPr sz="3200"/>
            </a:lvl8pPr>
            <a:lvl9pPr marL="5617444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2165972"/>
            <a:ext cx="7680960" cy="1824356"/>
          </a:xfrm>
        </p:spPr>
        <p:txBody>
          <a:bodyPr/>
          <a:lstStyle>
            <a:lvl1pPr marL="0" indent="0">
              <a:buNone/>
              <a:defRPr sz="2200"/>
            </a:lvl1pPr>
            <a:lvl2pPr marL="702180" indent="0">
              <a:buNone/>
              <a:defRPr sz="1800"/>
            </a:lvl2pPr>
            <a:lvl3pPr marL="1404360" indent="0">
              <a:buNone/>
              <a:defRPr sz="1500"/>
            </a:lvl3pPr>
            <a:lvl4pPr marL="2106542" indent="0">
              <a:buNone/>
              <a:defRPr sz="1400"/>
            </a:lvl4pPr>
            <a:lvl5pPr marL="2808722" indent="0">
              <a:buNone/>
              <a:defRPr sz="1400"/>
            </a:lvl5pPr>
            <a:lvl6pPr marL="3510902" indent="0">
              <a:buNone/>
              <a:defRPr sz="1400"/>
            </a:lvl6pPr>
            <a:lvl7pPr marL="4213082" indent="0">
              <a:buNone/>
              <a:defRPr sz="1400"/>
            </a:lvl7pPr>
            <a:lvl8pPr marL="4915262" indent="0">
              <a:buNone/>
              <a:defRPr sz="1400"/>
            </a:lvl8pPr>
            <a:lvl9pPr marL="56174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622516"/>
            <a:ext cx="11521440" cy="2590800"/>
          </a:xfrm>
          <a:prstGeom prst="rect">
            <a:avLst/>
          </a:prstGeom>
        </p:spPr>
        <p:txBody>
          <a:bodyPr vert="horz" lIns="140437" tIns="70218" rIns="140437" bIns="702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3627127"/>
            <a:ext cx="11521440" cy="10258851"/>
          </a:xfrm>
          <a:prstGeom prst="rect">
            <a:avLst/>
          </a:prstGeom>
        </p:spPr>
        <p:txBody>
          <a:bodyPr vert="horz" lIns="140437" tIns="70218" rIns="140437" bIns="702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4407730"/>
            <a:ext cx="2987040" cy="827621"/>
          </a:xfrm>
          <a:prstGeom prst="rect">
            <a:avLst/>
          </a:prstGeom>
        </p:spPr>
        <p:txBody>
          <a:bodyPr vert="horz" lIns="140437" tIns="70218" rIns="140437" bIns="702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FD07-65EE-8642-97EA-5D85310FAB50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4407730"/>
            <a:ext cx="4053840" cy="827621"/>
          </a:xfrm>
          <a:prstGeom prst="rect">
            <a:avLst/>
          </a:prstGeom>
        </p:spPr>
        <p:txBody>
          <a:bodyPr vert="horz" lIns="140437" tIns="70218" rIns="140437" bIns="702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4407730"/>
            <a:ext cx="2987040" cy="827621"/>
          </a:xfrm>
          <a:prstGeom prst="rect">
            <a:avLst/>
          </a:prstGeom>
        </p:spPr>
        <p:txBody>
          <a:bodyPr vert="horz" lIns="140437" tIns="70218" rIns="140437" bIns="702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410C-85D1-C040-9EDF-CE4FE8FD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2180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6635" indent="-526635" algn="l" defTabSz="702180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1043" indent="-438863" algn="l" defTabSz="702180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451" indent="-351091" algn="l" defTabSz="70218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57631" indent="-351091" algn="l" defTabSz="70218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159811" indent="-351091" algn="l" defTabSz="70218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861993" indent="-351091" algn="l" defTabSz="702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564173" indent="-351091" algn="l" defTabSz="702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266353" indent="-351091" algn="l" defTabSz="702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5968533" indent="-351091" algn="l" defTabSz="702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702180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404360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06542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08722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510902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082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915262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617444" algn="l" defTabSz="70218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104998" y="63061"/>
            <a:ext cx="125121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Supplementary Figure S1. (A)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Nucleotide indexing of the target sequences for Cas9 and Cpf1 used in the development of the CASPER on- and off-target algorithms. ‘N’ stands for any nucleotide.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(B)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Demonstration of the on-target algorithm on a sample target sequence. The on-target score has a range of 0-100, with 100 being most active. 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(C)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Demonstration of the off-target algorithm on a sample off-target sequence. The off-target has a range of 0-1, with 1 indicating a high probability of off-target activity. </a:t>
            </a:r>
            <a:endParaRPr lang="en-US" sz="2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just"/>
            <a:endParaRPr lang="en-US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59495" y="2525326"/>
            <a:ext cx="10237830" cy="572695"/>
          </a:xfrm>
          <a:prstGeom prst="rect">
            <a:avLst/>
          </a:prstGeom>
          <a:noFill/>
        </p:spPr>
        <p:txBody>
          <a:bodyPr wrap="square" lIns="140437" tIns="70218" rIns="140437" bIns="7021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NNNNNN</a:t>
            </a:r>
            <a:r>
              <a:rPr lang="en-US" sz="2800" b="1" dirty="0">
                <a:solidFill>
                  <a:srgbClr val="6600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NNNNNNNNNNNNNNNNNNNN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NGG</a:t>
            </a:r>
            <a:r>
              <a:rPr lang="en-US" sz="2800" b="1" dirty="0">
                <a:solidFill>
                  <a:srgbClr val="008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NNNNNN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2092" y="2015226"/>
            <a:ext cx="540097" cy="557306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060561" y="2283682"/>
            <a:ext cx="1172983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Upstream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839228" y="2294795"/>
            <a:ext cx="2514997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sgRNA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“seed” sequence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629296" y="2285595"/>
            <a:ext cx="713122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PAM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420682" y="2279114"/>
            <a:ext cx="1435274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Downstream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000384" y="2615160"/>
            <a:ext cx="1280784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557639" y="2625965"/>
            <a:ext cx="4900628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598230" y="2615160"/>
            <a:ext cx="71684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798012" y="2880838"/>
            <a:ext cx="9234501" cy="357251"/>
            <a:chOff x="544623" y="1119937"/>
            <a:chExt cx="10004043" cy="291634"/>
          </a:xfrm>
        </p:grpSpPr>
        <p:sp>
          <p:nvSpPr>
            <p:cNvPr id="359" name="TextBox 358"/>
            <p:cNvSpPr txBox="1"/>
            <p:nvPr/>
          </p:nvSpPr>
          <p:spPr>
            <a:xfrm>
              <a:off x="7801174" y="1119937"/>
              <a:ext cx="1119217" cy="291634"/>
            </a:xfrm>
            <a:prstGeom prst="rect">
              <a:avLst/>
            </a:prstGeom>
            <a:noFill/>
          </p:spPr>
          <p:txBody>
            <a:bodyPr wrap="square" lIns="140437" tIns="70218" rIns="140437" bIns="70218" rtlCol="0">
              <a:spAutoFit/>
            </a:bodyPr>
            <a:lstStyle/>
            <a:p>
              <a:r>
                <a:rPr lang="en-US" sz="1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21 22 23</a:t>
              </a:r>
              <a:endParaRPr lang="en-US" sz="1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944175" y="1119937"/>
              <a:ext cx="3050169" cy="291634"/>
            </a:xfrm>
            <a:prstGeom prst="rect">
              <a:avLst/>
            </a:prstGeom>
            <a:noFill/>
          </p:spPr>
          <p:txBody>
            <a:bodyPr wrap="square" lIns="140437" tIns="70218" rIns="140437" bIns="70218" rtlCol="0">
              <a:spAutoFit/>
            </a:bodyPr>
            <a:lstStyle/>
            <a:p>
              <a:pPr algn="dist"/>
              <a:r>
                <a:rPr lang="en-US" sz="1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11 12 13 14 15 16 17 18 19 20</a:t>
              </a:r>
              <a:endParaRPr lang="en-US" sz="1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544623" y="1119937"/>
              <a:ext cx="1811096" cy="291634"/>
            </a:xfrm>
            <a:prstGeom prst="rect">
              <a:avLst/>
            </a:prstGeom>
            <a:noFill/>
          </p:spPr>
          <p:txBody>
            <a:bodyPr wrap="square" lIns="140437" tIns="70218" rIns="140437" bIns="70218" rtlCol="0">
              <a:spAutoFit/>
            </a:bodyPr>
            <a:lstStyle/>
            <a:p>
              <a:pPr algn="dist"/>
              <a:r>
                <a:rPr lang="en-US" sz="1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-6 -5 -4 -3 -2 -1</a:t>
              </a:r>
              <a:endParaRPr lang="en-US" sz="1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282315" y="1119937"/>
              <a:ext cx="2863881" cy="291634"/>
            </a:xfrm>
            <a:prstGeom prst="rect">
              <a:avLst/>
            </a:prstGeom>
            <a:noFill/>
          </p:spPr>
          <p:txBody>
            <a:bodyPr wrap="square" lIns="140437" tIns="70218" rIns="140437" bIns="70218" rtlCol="0">
              <a:spAutoFit/>
            </a:bodyPr>
            <a:lstStyle/>
            <a:p>
              <a:pPr algn="dist"/>
              <a:r>
                <a:rPr lang="en-US" sz="1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1 2 3 4 5 6 7 8 9 10</a:t>
              </a:r>
              <a:endParaRPr lang="en-US" sz="1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619138" y="1119937"/>
              <a:ext cx="1929528" cy="291634"/>
            </a:xfrm>
            <a:prstGeom prst="rect">
              <a:avLst/>
            </a:prstGeom>
            <a:noFill/>
          </p:spPr>
          <p:txBody>
            <a:bodyPr wrap="none" lIns="140437" tIns="70218" rIns="140437" bIns="70218" rtlCol="0">
              <a:spAutoFit/>
            </a:bodyPr>
            <a:lstStyle/>
            <a:p>
              <a:pPr algn="ctr"/>
              <a:r>
                <a:rPr lang="en-US" sz="1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24 25 26 27 28 29</a:t>
              </a:r>
              <a:endParaRPr lang="en-US" sz="1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899329" y="3568653"/>
            <a:ext cx="7526103" cy="572695"/>
          </a:xfrm>
          <a:prstGeom prst="rect">
            <a:avLst/>
          </a:prstGeom>
          <a:noFill/>
        </p:spPr>
        <p:txBody>
          <a:bodyPr wrap="square" lIns="140437" tIns="70218" rIns="140437" bIns="70218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TTTN</a:t>
            </a:r>
            <a:r>
              <a:rPr lang="en-US" sz="2800" b="1" dirty="0" smtClean="0">
                <a:solidFill>
                  <a:srgbClr val="6600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NNNNNNNNNNNNNNNNNNNN</a:t>
            </a:r>
            <a:r>
              <a:rPr lang="en-US" sz="2800" b="1" dirty="0" smtClean="0">
                <a:solidFill>
                  <a:srgbClr val="008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NNNN</a:t>
            </a:r>
            <a:endParaRPr lang="en-US" sz="2800" b="1" dirty="0">
              <a:solidFill>
                <a:srgbClr val="008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083971" y="3353691"/>
            <a:ext cx="713122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PAM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2088788" y="3688075"/>
            <a:ext cx="716846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8146202" y="3688075"/>
            <a:ext cx="91240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7875892" y="3345423"/>
            <a:ext cx="1435274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Downstream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4517178" y="3347848"/>
            <a:ext cx="2463701" cy="388029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crRNA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“seed” sequence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77768" y="2566094"/>
            <a:ext cx="992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Cas9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65068" y="3602880"/>
            <a:ext cx="9160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Cpf1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343760" y="3948762"/>
            <a:ext cx="2865942" cy="357251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11 12 13  14 15 16  17 18 19  20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915477" y="3948762"/>
            <a:ext cx="1071806" cy="357251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pPr algn="dist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-4 -3 -2 -1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879109" y="3948762"/>
            <a:ext cx="2778628" cy="357251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1   2   3    4   5   6   7   8   9  10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7958399" y="3948762"/>
            <a:ext cx="1281937" cy="357251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21 22 23  24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24118" y="4980997"/>
            <a:ext cx="10049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8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TTTGGA</a:t>
            </a:r>
            <a:r>
              <a:rPr lang="en-US" sz="2800" b="1" dirty="0" smtClean="0">
                <a:solidFill>
                  <a:srgbClr val="6600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GAGCCAAGGATTCGGATTCT</a:t>
            </a:r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CGG</a:t>
            </a:r>
            <a:r>
              <a:rPr lang="en-US" sz="2800" b="1" dirty="0" smtClean="0">
                <a:solidFill>
                  <a:srgbClr val="008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CTTCCA</a:t>
            </a:r>
            <a:endParaRPr lang="en-US" sz="2800" b="1" dirty="0">
              <a:solidFill>
                <a:srgbClr val="008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-4180" y="4137358"/>
            <a:ext cx="533667" cy="557306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692" y="9711119"/>
            <a:ext cx="533667" cy="557306"/>
          </a:xfrm>
          <a:prstGeom prst="rect">
            <a:avLst/>
          </a:prstGeom>
          <a:noFill/>
        </p:spPr>
        <p:txBody>
          <a:bodyPr wrap="none" lIns="140437" tIns="70218" rIns="140437" bIns="70218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4948774" y="5063615"/>
            <a:ext cx="590158" cy="40957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71231" y="5509314"/>
            <a:ext cx="196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CRISPRscan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8867092" y="5520524"/>
            <a:ext cx="202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iii) GCA Content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075147" y="5520524"/>
            <a:ext cx="174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ii) PAM Count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766039" y="5076315"/>
            <a:ext cx="590158" cy="409572"/>
          </a:xfrm>
          <a:prstGeom prst="rect">
            <a:avLst/>
          </a:prstGeom>
          <a:solidFill>
            <a:srgbClr val="9BC6FF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C6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638190" y="5063615"/>
            <a:ext cx="590158" cy="40957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9425433" y="2615160"/>
            <a:ext cx="1438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991465" y="3688075"/>
            <a:ext cx="488501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2866630" y="14038253"/>
            <a:ext cx="116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0.870  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98862" y="14038253"/>
            <a:ext cx="1167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0.001  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064936" y="14038253"/>
            <a:ext cx="1152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0.875 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552892" y="5971434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i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l-6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+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 </a:t>
            </a:r>
            <a:r>
              <a:rPr lang="en-US" sz="1600" i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l-5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+ 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C </a:t>
            </a:r>
            <a:r>
              <a:rPr lang="en-US" sz="1600" i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sz="1600" i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-4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+ … +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C </a:t>
            </a:r>
            <a:r>
              <a:rPr lang="en-US" sz="1600" i="1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+ …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+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C </a:t>
            </a:r>
            <a:r>
              <a:rPr lang="en-US" sz="1600" i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l+5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+ 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C </a:t>
            </a:r>
            <a:r>
              <a:rPr lang="en-US" sz="1600" i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l+6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072416" y="11620705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iii) Step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161438" y="11620705"/>
            <a:ext cx="2303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iv) On-target score</a:t>
            </a:r>
          </a:p>
          <a:p>
            <a:pPr algn="ctr"/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ratio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43392" y="6987022"/>
            <a:ext cx="2248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 = 3: ‘G’  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 3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0.1146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743392" y="7290098"/>
            <a:ext cx="2509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 = 19: ‘C’  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 19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-0.0316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52892" y="6649403"/>
            <a:ext cx="53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e.g.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52892" y="6346248"/>
            <a:ext cx="509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where </a:t>
            </a:r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the length of the RNA binding site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6458753" y="6105197"/>
            <a:ext cx="1304363" cy="687368"/>
            <a:chOff x="159613" y="6317940"/>
            <a:chExt cx="1211194" cy="785563"/>
          </a:xfrm>
        </p:grpSpPr>
        <p:sp>
          <p:nvSpPr>
            <p:cNvPr id="356" name="TextBox 355"/>
            <p:cNvSpPr txBox="1"/>
            <p:nvPr/>
          </p:nvSpPr>
          <p:spPr>
            <a:xfrm>
              <a:off x="159613" y="6317940"/>
              <a:ext cx="1204031" cy="785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Forward = 2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Reverse = 1</a:t>
              </a:r>
              <a:endParaRPr lang="en-US" sz="1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74286" y="6376160"/>
              <a:ext cx="1096521" cy="318757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0417" y="6758417"/>
              <a:ext cx="1081296" cy="277383"/>
            </a:xfrm>
            <a:prstGeom prst="rect">
              <a:avLst/>
            </a:prstGeom>
            <a:solidFill>
              <a:srgbClr val="9BC6FF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9BC6F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10390074" y="728959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8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0.375 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62466" y="7261098"/>
            <a:ext cx="79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800" b="1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ij</a:t>
            </a:r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1 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414411" y="12374307"/>
            <a:ext cx="150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C,P RNA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59.5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7542893" y="14038253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 = 1.057 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057900" y="7726438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v) Combined scores for total on-target score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71862" y="1162070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Matrix 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668091" y="11620705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ii) Continuous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0416001" y="13387871"/>
            <a:ext cx="1373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0.110 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56211" y="12058188"/>
            <a:ext cx="1446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H3,TA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0.434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456210" y="12858855"/>
            <a:ext cx="154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H16,CG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0.113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56211" y="1245220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H15,AG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0.020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886681" y="12058188"/>
            <a:ext cx="122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0.333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886681" y="12452209"/>
            <a:ext cx="130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0.067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886681" y="12858855"/>
            <a:ext cx="1304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0.063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099209" y="12058188"/>
            <a:ext cx="100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0.1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099209" y="12452209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0.0125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103809" y="1280540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0.0125 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96256" y="13321406"/>
            <a:ext cx="2192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Multiply all subscores (eqn. 6):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926416" y="13321406"/>
            <a:ext cx="21831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Sum all subscores for eqn. 8: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95026" y="7739138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iv) Penalty Score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9300725" y="6121053"/>
            <a:ext cx="977451" cy="1056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‘G’ = 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‘C’ = 0.5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‘A’ = -0.1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458753" y="6837202"/>
            <a:ext cx="141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Table 1:</a:t>
            </a:r>
            <a:endParaRPr lang="en-US" sz="16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4298085" y="8537309"/>
            <a:ext cx="1342234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ij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– 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/5 </a:t>
            </a:r>
            <a:endParaRPr lang="en-US" sz="16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4175759" y="8227289"/>
            <a:ext cx="179146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ecause </a:t>
            </a:r>
            <a:r>
              <a:rPr lang="en-US" sz="16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i="1" baseline="-25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ij</a:t>
            </a:r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1:</a:t>
            </a:r>
            <a:endParaRPr lang="en-US" sz="16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 flipH="1" flipV="1">
            <a:off x="381000" y="7726438"/>
            <a:ext cx="11537009" cy="127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701754" y="5516917"/>
            <a:ext cx="0" cy="222222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4440069" y="7302853"/>
            <a:ext cx="96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800" b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55 </a:t>
            </a:r>
            <a:endParaRPr lang="en-US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9559727" y="11620705"/>
            <a:ext cx="2868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v) Final off-target score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4450411" y="9049682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= 0.925 </a:t>
            </a:r>
            <a:endParaRPr lang="en-US" sz="16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37442" y="11697017"/>
            <a:ext cx="0" cy="31473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28923" y="10207118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Target sequence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442887" y="10834952"/>
            <a:ext cx="2447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ff-target sequence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62976" y="4622586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Example target sequence: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>
            <a:off x="2602531" y="11697017"/>
            <a:ext cx="0" cy="31473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2692057" y="13321406"/>
            <a:ext cx="21676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Sum all subscores for eqn. 7: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23" name="Group 322"/>
          <p:cNvGrpSpPr/>
          <p:nvPr/>
        </p:nvGrpSpPr>
        <p:grpSpPr>
          <a:xfrm>
            <a:off x="3029286" y="10136610"/>
            <a:ext cx="7365603" cy="1353012"/>
            <a:chOff x="893674" y="8207671"/>
            <a:chExt cx="7365603" cy="1353012"/>
          </a:xfrm>
        </p:grpSpPr>
        <p:sp>
          <p:nvSpPr>
            <p:cNvPr id="333" name="Rectangle 332"/>
            <p:cNvSpPr/>
            <p:nvPr/>
          </p:nvSpPr>
          <p:spPr>
            <a:xfrm>
              <a:off x="893674" y="8207671"/>
              <a:ext cx="73656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GAGCCAAGGATTCGGATTCT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CGG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897206" y="8852214"/>
              <a:ext cx="73620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r>
                <a:rPr lang="en-US" sz="2800" b="1" dirty="0" smtClean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AG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r>
                <a:rPr lang="en-US" sz="2800" b="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GG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AGGATTCGGAT</a:t>
              </a:r>
              <a:r>
                <a:rPr lang="en-US" sz="2800" b="1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CT</a:t>
              </a:r>
              <a:r>
                <a:rPr lang="en-US" sz="2800" b="1" dirty="0" smtClean="0">
                  <a:solidFill>
                    <a:srgbClr val="7F7F7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GGG</a:t>
              </a:r>
              <a:endParaRPr lang="en-US" sz="2800" b="1" dirty="0">
                <a:solidFill>
                  <a:srgbClr val="7F7F7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35" name="Straight Connector 334"/>
            <p:cNvCxnSpPr/>
            <p:nvPr/>
          </p:nvCxnSpPr>
          <p:spPr>
            <a:xfrm>
              <a:off x="6769103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061153" y="8640609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5581594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5240138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913928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4623043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4334561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741581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1122756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5902969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6185142" y="8640609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2107284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3397682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3089740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445140" y="8640609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1759338" y="8638673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4071769" y="8640609"/>
              <a:ext cx="0" cy="33339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/>
            <p:cNvGrpSpPr/>
            <p:nvPr/>
          </p:nvGrpSpPr>
          <p:grpSpPr>
            <a:xfrm>
              <a:off x="948861" y="9281200"/>
              <a:ext cx="6241387" cy="279483"/>
              <a:chOff x="948861" y="9281200"/>
              <a:chExt cx="6241387" cy="279483"/>
            </a:xfrm>
          </p:grpSpPr>
          <p:sp>
            <p:nvSpPr>
              <p:cNvPr id="353" name="TextBox 352"/>
              <p:cNvSpPr txBox="1"/>
              <p:nvPr/>
            </p:nvSpPr>
            <p:spPr>
              <a:xfrm>
                <a:off x="948861" y="9282442"/>
                <a:ext cx="22642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20 19 18 17 16 15 14</a:t>
                </a: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>
                <a:off x="3228455" y="9282442"/>
                <a:ext cx="21279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13 12 11 10 9 8 7</a:t>
                </a: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5420452" y="9281200"/>
                <a:ext cx="1769796" cy="279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6</a:t>
                </a:r>
                <a:r>
                  <a:rPr lang="en-US" sz="12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</a:t>
                </a:r>
                <a:r>
                  <a:rPr lang="en-US" sz="12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4 3 2 1</a:t>
                </a: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cxnSp>
        <p:nvCxnSpPr>
          <p:cNvPr id="324" name="Straight Connector 323"/>
          <p:cNvCxnSpPr/>
          <p:nvPr/>
        </p:nvCxnSpPr>
        <p:spPr>
          <a:xfrm>
            <a:off x="7067955" y="11697017"/>
            <a:ext cx="0" cy="31473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9547027" y="11697017"/>
            <a:ext cx="0" cy="31473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414411" y="12781454"/>
            <a:ext cx="150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1600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C,P DNA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62.9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7176158" y="13321406"/>
            <a:ext cx="2297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Divide RNA score by DNA score: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9996588" y="8606764"/>
            <a:ext cx="10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59.46 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>
            <a:off x="5969000" y="5504217"/>
            <a:ext cx="0" cy="41781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0" name="Object 3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5478"/>
              </p:ext>
            </p:extLst>
          </p:nvPr>
        </p:nvGraphicFramePr>
        <p:xfrm>
          <a:off x="799401" y="8059908"/>
          <a:ext cx="3060127" cy="122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612900" imgH="647700" progId="Equation.DSMT4">
                  <p:embed/>
                </p:oleObj>
              </mc:Choice>
              <mc:Fallback>
                <p:oleObj name="Equation" r:id="rId4" imgW="1612900" imgH="647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401" y="8059908"/>
                        <a:ext cx="3060127" cy="122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" name="Object 3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49495"/>
              </p:ext>
            </p:extLst>
          </p:nvPr>
        </p:nvGraphicFramePr>
        <p:xfrm>
          <a:off x="6716668" y="8228484"/>
          <a:ext cx="3222929" cy="118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206500" imgH="444500" progId="Equation.DSMT4">
                  <p:embed/>
                </p:oleObj>
              </mc:Choice>
              <mc:Fallback>
                <p:oleObj name="Equation" r:id="rId6" imgW="1206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6668" y="8228484"/>
                        <a:ext cx="3222929" cy="118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" name="Object 3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12669"/>
              </p:ext>
            </p:extLst>
          </p:nvPr>
        </p:nvGraphicFramePr>
        <p:xfrm>
          <a:off x="9697154" y="12173714"/>
          <a:ext cx="2920014" cy="1057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1473200" imgH="533400" progId="Equation.DSMT4">
                  <p:embed/>
                </p:oleObj>
              </mc:Choice>
              <mc:Fallback>
                <p:oleObj name="Equation" r:id="rId8" imgW="1473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97154" y="12173714"/>
                        <a:ext cx="2920014" cy="1057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2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781545</TotalTime>
  <Words>554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Mendoza</dc:creator>
  <cp:lastModifiedBy>Trinh</cp:lastModifiedBy>
  <cp:revision>355</cp:revision>
  <dcterms:created xsi:type="dcterms:W3CDTF">2016-03-15T20:49:09Z</dcterms:created>
  <dcterms:modified xsi:type="dcterms:W3CDTF">2016-12-19T19:30:24Z</dcterms:modified>
</cp:coreProperties>
</file>