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60" r:id="rId8"/>
    <p:sldId id="261" r:id="rId9"/>
    <p:sldId id="268" r:id="rId10"/>
    <p:sldId id="273" r:id="rId11"/>
    <p:sldId id="262" r:id="rId12"/>
    <p:sldId id="279" r:id="rId13"/>
    <p:sldId id="275" r:id="rId14"/>
    <p:sldId id="277" r:id="rId15"/>
    <p:sldId id="263" r:id="rId16"/>
    <p:sldId id="267" r:id="rId17"/>
    <p:sldId id="28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Dr. Pepper Snapple Group:</a:t>
            </a:r>
            <a:br>
              <a:rPr lang="en-US" sz="4800" dirty="0" smtClean="0"/>
            </a:br>
            <a:r>
              <a:rPr lang="en-US" sz="4800" dirty="0" smtClean="0"/>
              <a:t>Rate the Rate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Haichen</a:t>
            </a:r>
            <a:r>
              <a:rPr lang="en-US" dirty="0" smtClean="0"/>
              <a:t> Liu and Clay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Ideal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2016094"/>
            <a:ext cx="4732421" cy="4757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20" y="2002233"/>
            <a:ext cx="4783695" cy="47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674" y="634540"/>
            <a:ext cx="4973053" cy="1081088"/>
          </a:xfrm>
        </p:spPr>
        <p:txBody>
          <a:bodyPr/>
          <a:lstStyle/>
          <a:p>
            <a:r>
              <a:rPr lang="en-US" dirty="0" smtClean="0"/>
              <a:t>Investigating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181694"/>
            <a:ext cx="6664340" cy="6504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2" y="2149642"/>
            <a:ext cx="4700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what DPSG wanted to see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Rate should be lower for higher volumes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their cost on how much they spend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their business based on establishment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more profit if they do by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674" y="634540"/>
            <a:ext cx="4973053" cy="1081088"/>
          </a:xfrm>
        </p:spPr>
        <p:txBody>
          <a:bodyPr/>
          <a:lstStyle/>
          <a:p>
            <a:r>
              <a:rPr lang="en-US" dirty="0" smtClean="0"/>
              <a:t>Model interpretation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2149642"/>
            <a:ext cx="4700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response of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Rate and Intercept are statistically significant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significance set at 0.27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is 0.06545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does not fit well.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59" y="1417728"/>
            <a:ext cx="60864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674" y="634540"/>
            <a:ext cx="4973053" cy="1081088"/>
          </a:xfrm>
        </p:spPr>
        <p:txBody>
          <a:bodyPr/>
          <a:lstStyle/>
          <a:p>
            <a:r>
              <a:rPr lang="en-US" dirty="0" smtClean="0"/>
              <a:t>Investigating the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2149642"/>
            <a:ext cx="4700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log of Volume to get a better picture of the scatterplot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Still pretty </a:t>
            </a:r>
            <a:r>
              <a:rPr lang="en-US" dirty="0" err="1" smtClean="0"/>
              <a:t>sporatic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have a general upward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03" y="100012"/>
            <a:ext cx="72485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674" y="634540"/>
            <a:ext cx="4973053" cy="1081088"/>
          </a:xfrm>
        </p:spPr>
        <p:txBody>
          <a:bodyPr/>
          <a:lstStyle/>
          <a:p>
            <a:r>
              <a:rPr lang="en-US" dirty="0" smtClean="0"/>
              <a:t>Model interpretation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2149642"/>
            <a:ext cx="470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response of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Rate and Intercept are statistically significant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is 0.2635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does not fit well.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23" y="1570537"/>
            <a:ext cx="60293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model to be analyzed</a:t>
            </a:r>
          </a:p>
          <a:p>
            <a:pPr lvl="1"/>
            <a:r>
              <a:rPr lang="en-US" dirty="0" smtClean="0"/>
              <a:t>Based the discount rate off of how much volume is sold</a:t>
            </a:r>
          </a:p>
          <a:p>
            <a:pPr lvl="1"/>
            <a:endParaRPr lang="en-US" dirty="0"/>
          </a:p>
          <a:p>
            <a:r>
              <a:rPr lang="en-US" dirty="0" smtClean="0"/>
              <a:t>Do not base model off of customer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rate that feeds off of the volume</a:t>
            </a:r>
          </a:p>
          <a:p>
            <a:pPr lvl="1"/>
            <a:r>
              <a:rPr lang="en-US" dirty="0" smtClean="0"/>
              <a:t>Category 1: 0 – 1,000</a:t>
            </a:r>
          </a:p>
          <a:p>
            <a:pPr lvl="1"/>
            <a:r>
              <a:rPr lang="en-US" dirty="0"/>
              <a:t>Category </a:t>
            </a:r>
            <a:r>
              <a:rPr lang="en-US" dirty="0" smtClean="0"/>
              <a:t>2: 1,001-5,000</a:t>
            </a:r>
            <a:endParaRPr lang="en-US" dirty="0"/>
          </a:p>
          <a:p>
            <a:pPr lvl="1"/>
            <a:r>
              <a:rPr lang="en-US" dirty="0"/>
              <a:t>Category </a:t>
            </a:r>
            <a:r>
              <a:rPr lang="en-US" dirty="0" smtClean="0"/>
              <a:t>3: 5,001-10,000</a:t>
            </a:r>
            <a:endParaRPr lang="en-US" dirty="0"/>
          </a:p>
          <a:p>
            <a:pPr lvl="1"/>
            <a:r>
              <a:rPr lang="en-US" dirty="0"/>
              <a:t>Category </a:t>
            </a:r>
            <a:r>
              <a:rPr lang="en-US" dirty="0" smtClean="0"/>
              <a:t>4: 10,001 – 50,000</a:t>
            </a:r>
            <a:endParaRPr lang="en-US" dirty="0"/>
          </a:p>
          <a:p>
            <a:pPr lvl="1"/>
            <a:r>
              <a:rPr lang="en-US" dirty="0"/>
              <a:t>Category </a:t>
            </a:r>
            <a:r>
              <a:rPr lang="en-US" dirty="0" smtClean="0"/>
              <a:t>5: 50,001 – 500,000</a:t>
            </a:r>
            <a:endParaRPr lang="en-US" dirty="0"/>
          </a:p>
          <a:p>
            <a:pPr lvl="1"/>
            <a:r>
              <a:rPr lang="en-US" dirty="0"/>
              <a:t>Category </a:t>
            </a:r>
            <a:r>
              <a:rPr lang="en-US" dirty="0" smtClean="0"/>
              <a:t>6: Over 1,000,000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674" y="634540"/>
            <a:ext cx="4973053" cy="1081088"/>
          </a:xfrm>
        </p:spPr>
        <p:txBody>
          <a:bodyPr/>
          <a:lstStyle/>
          <a:p>
            <a:r>
              <a:rPr lang="en-US" dirty="0" smtClean="0"/>
              <a:t>Plot by Category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92" y="233872"/>
            <a:ext cx="6344388" cy="63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conclusive and inconclusive</a:t>
            </a:r>
          </a:p>
          <a:p>
            <a:endParaRPr lang="en-US" dirty="0"/>
          </a:p>
          <a:p>
            <a:r>
              <a:rPr lang="en-US" dirty="0" smtClean="0"/>
              <a:t>Conclusive:</a:t>
            </a:r>
          </a:p>
          <a:p>
            <a:pPr lvl="1"/>
            <a:r>
              <a:rPr lang="en-US" dirty="0" smtClean="0"/>
              <a:t>The rate is not affected by the volume</a:t>
            </a:r>
          </a:p>
          <a:p>
            <a:pPr lvl="1"/>
            <a:r>
              <a:rPr lang="en-US" dirty="0" smtClean="0"/>
              <a:t>Should change the financial model to reflect “bulk buying” theory</a:t>
            </a:r>
          </a:p>
          <a:p>
            <a:pPr lvl="1"/>
            <a:endParaRPr lang="en-US" dirty="0"/>
          </a:p>
          <a:p>
            <a:r>
              <a:rPr lang="en-US" dirty="0" smtClean="0"/>
              <a:t>Inconclusive:</a:t>
            </a:r>
          </a:p>
          <a:p>
            <a:pPr lvl="1"/>
            <a:r>
              <a:rPr lang="en-US" dirty="0" smtClean="0"/>
              <a:t>What </a:t>
            </a:r>
            <a:r>
              <a:rPr lang="en-US" smtClean="0"/>
              <a:t>to change the rates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2" y="2336873"/>
            <a:ext cx="6119724" cy="3599316"/>
          </a:xfrm>
        </p:spPr>
        <p:txBody>
          <a:bodyPr/>
          <a:lstStyle/>
          <a:p>
            <a:r>
              <a:rPr lang="en-US" altLang="zh-CN" dirty="0" smtClean="0"/>
              <a:t>Fountain Food Service(FFS) represents the segment of business where product is poured out of a fountain(typically </a:t>
            </a:r>
            <a:r>
              <a:rPr lang="en-US" altLang="zh-CN" dirty="0"/>
              <a:t> </a:t>
            </a:r>
            <a:r>
              <a:rPr lang="en-US" altLang="zh-CN" dirty="0" smtClean="0"/>
              <a:t>found in restaurants, convenience chains, etc.) </a:t>
            </a:r>
          </a:p>
          <a:p>
            <a:r>
              <a:rPr lang="en-US" altLang="zh-CN" dirty="0" smtClean="0"/>
              <a:t>The customer segment assignments are subjective, and have not been changed in over 5 years.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58" y="2167930"/>
            <a:ext cx="3206774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8886"/>
            <a:ext cx="6436096" cy="3497789"/>
          </a:xfrm>
        </p:spPr>
        <p:txBody>
          <a:bodyPr/>
          <a:lstStyle/>
          <a:p>
            <a:r>
              <a:rPr lang="en-US" dirty="0" smtClean="0"/>
              <a:t>Dr. Pepper has a financial model for how they sell their product</a:t>
            </a:r>
          </a:p>
          <a:p>
            <a:r>
              <a:rPr lang="en-US" dirty="0" smtClean="0"/>
              <a:t>Fountain Food Service</a:t>
            </a:r>
          </a:p>
          <a:p>
            <a:pPr lvl="1"/>
            <a:r>
              <a:rPr lang="en-US" dirty="0" smtClean="0"/>
              <a:t>Sell concentrate to put into the machine</a:t>
            </a:r>
          </a:p>
          <a:p>
            <a:pPr lvl="1"/>
            <a:r>
              <a:rPr lang="en-US" dirty="0" smtClean="0"/>
              <a:t>Follows a certain model to give prices</a:t>
            </a:r>
          </a:p>
          <a:p>
            <a:r>
              <a:rPr lang="en-US" dirty="0" smtClean="0"/>
              <a:t>Asked for our help to see if the model could be improved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9284" y="7266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https://s-media-cache-ak0.pinimg.com/236x/60/0f/dc/600fdc3e57ec033878f3a0beca110435.jpg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3" y="2358886"/>
            <a:ext cx="5128591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inconsist</a:t>
            </a:r>
            <a:r>
              <a:rPr lang="en-US" altLang="zh-CN" dirty="0" smtClean="0"/>
              <a:t>e</a:t>
            </a:r>
            <a:r>
              <a:rPr lang="en-US" dirty="0" smtClean="0"/>
              <a:t>nc</a:t>
            </a:r>
            <a:r>
              <a:rPr lang="en-US" altLang="zh-CN" dirty="0" smtClean="0"/>
              <a:t>ie</a:t>
            </a:r>
            <a:r>
              <a:rPr lang="en-US" dirty="0" smtClean="0"/>
              <a:t>s in the current financial model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Does FFS’s past pricing/discount decisions imply that should segment our business going forward?</a:t>
            </a:r>
          </a:p>
          <a:p>
            <a:r>
              <a:rPr lang="en-US" dirty="0" smtClean="0"/>
              <a:t>Is the current customer segmentation being used today the same way we want to segment our customers tomorrow?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00" y="2436105"/>
            <a:ext cx="10739349" cy="3304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26" y="1926137"/>
            <a:ext cx="4362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</a:p>
          <a:p>
            <a:r>
              <a:rPr lang="en-US" dirty="0" smtClean="0"/>
              <a:t>Investigating what they believe</a:t>
            </a:r>
          </a:p>
          <a:p>
            <a:r>
              <a:rPr lang="en-US" dirty="0" smtClean="0"/>
              <a:t>Can we improve the model?</a:t>
            </a:r>
          </a:p>
          <a:p>
            <a:endParaRPr lang="en-US" dirty="0"/>
          </a:p>
          <a:p>
            <a:r>
              <a:rPr lang="en-US" dirty="0" smtClean="0"/>
              <a:t>Confidential agreements</a:t>
            </a:r>
          </a:p>
        </p:txBody>
      </p:sp>
    </p:spTree>
    <p:extLst>
      <p:ext uri="{BB962C8B-B14F-4D97-AF65-F5344CB8AC3E}">
        <p14:creationId xmlns:p14="http://schemas.microsoft.com/office/powerpoint/2010/main" val="372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over 1250 accounts across the United States</a:t>
            </a:r>
          </a:p>
          <a:p>
            <a:pPr lvl="1"/>
            <a:r>
              <a:rPr lang="en-US" dirty="0" smtClean="0"/>
              <a:t>Too much sensitive information to extract all the data we needed</a:t>
            </a:r>
          </a:p>
          <a:p>
            <a:pPr lvl="1"/>
            <a:endParaRPr lang="en-US" dirty="0"/>
          </a:p>
          <a:p>
            <a:r>
              <a:rPr lang="en-US" dirty="0" smtClean="0"/>
              <a:t>Needed to create a representative sample of the population</a:t>
            </a:r>
          </a:p>
          <a:p>
            <a:pPr lvl="1"/>
            <a:r>
              <a:rPr lang="en-US" dirty="0" smtClean="0"/>
              <a:t>Selected 125 accounts using a random number generator in Excel</a:t>
            </a:r>
          </a:p>
          <a:p>
            <a:pPr lvl="1"/>
            <a:r>
              <a:rPr lang="en-US" dirty="0" smtClean="0"/>
              <a:t>Returned 110 accounts</a:t>
            </a:r>
          </a:p>
          <a:p>
            <a:endParaRPr lang="en-US" dirty="0"/>
          </a:p>
          <a:p>
            <a:r>
              <a:rPr lang="en-US" dirty="0" smtClean="0"/>
              <a:t>Confidence level = 73%</a:t>
            </a:r>
          </a:p>
          <a:p>
            <a:pPr lvl="1"/>
            <a:r>
              <a:rPr lang="en-US" dirty="0" smtClean="0"/>
              <a:t>Wanted to see if there was any similarity</a:t>
            </a:r>
          </a:p>
          <a:p>
            <a:pPr lvl="1"/>
            <a:r>
              <a:rPr lang="en-US" dirty="0" smtClean="0"/>
              <a:t>Limited man hours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3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Expense</a:t>
            </a:r>
          </a:p>
          <a:p>
            <a:pPr lvl="1"/>
            <a:r>
              <a:rPr lang="en-US" dirty="0" smtClean="0"/>
              <a:t>How much the total order cost</a:t>
            </a:r>
            <a:endParaRPr lang="en-US" dirty="0"/>
          </a:p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How big the order was (gallons)</a:t>
            </a:r>
          </a:p>
          <a:p>
            <a:r>
              <a:rPr lang="en-US" dirty="0" smtClean="0"/>
              <a:t>Rate (per gallon)</a:t>
            </a:r>
          </a:p>
          <a:p>
            <a:pPr lvl="1"/>
            <a:r>
              <a:rPr lang="en-US" dirty="0" smtClean="0"/>
              <a:t>Expense divided by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Financial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Rate per Gallon </a:t>
            </a:r>
            <a:r>
              <a:rPr lang="en-US" sz="2000" dirty="0"/>
              <a:t>g</a:t>
            </a:r>
            <a:r>
              <a:rPr lang="en-US" sz="2000" dirty="0" smtClean="0"/>
              <a:t>iven based on size of business and type of business</a:t>
            </a:r>
          </a:p>
          <a:p>
            <a:pPr lvl="1"/>
            <a:r>
              <a:rPr lang="en-US" dirty="0" smtClean="0"/>
              <a:t>Business that generates a ton of revenue = high level</a:t>
            </a:r>
          </a:p>
          <a:p>
            <a:pPr lvl="2"/>
            <a:r>
              <a:rPr lang="en-US" sz="2000" dirty="0" smtClean="0"/>
              <a:t>Higher level = higher rate</a:t>
            </a:r>
          </a:p>
          <a:p>
            <a:pPr lvl="1"/>
            <a:r>
              <a:rPr lang="en-US" dirty="0" smtClean="0"/>
              <a:t>Pizza based restaurant has a higher rate than a gas station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67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635</TotalTime>
  <Words>514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Trebuchet MS</vt:lpstr>
      <vt:lpstr>Berlin</vt:lpstr>
      <vt:lpstr>Dr. Pepper Snapple Group: Rate the Rate</vt:lpstr>
      <vt:lpstr>Background</vt:lpstr>
      <vt:lpstr>Background</vt:lpstr>
      <vt:lpstr>Problem</vt:lpstr>
      <vt:lpstr>Data</vt:lpstr>
      <vt:lpstr>Steps</vt:lpstr>
      <vt:lpstr>Sampling</vt:lpstr>
      <vt:lpstr>Variables</vt:lpstr>
      <vt:lpstr>Current Financial Model</vt:lpstr>
      <vt:lpstr>Ideal Situation</vt:lpstr>
      <vt:lpstr>Investigating the data</vt:lpstr>
      <vt:lpstr>Model interpretation</vt:lpstr>
      <vt:lpstr>Investigating the data</vt:lpstr>
      <vt:lpstr>Model interpretation</vt:lpstr>
      <vt:lpstr>What to do?</vt:lpstr>
      <vt:lpstr>Our model</vt:lpstr>
      <vt:lpstr>Plot by Category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Pepper Snapple Group: Rate the rate</dc:title>
  <dc:creator>Clayton Moore</dc:creator>
  <cp:lastModifiedBy>Clayton Moore</cp:lastModifiedBy>
  <cp:revision>26</cp:revision>
  <dcterms:created xsi:type="dcterms:W3CDTF">2015-11-20T16:48:01Z</dcterms:created>
  <dcterms:modified xsi:type="dcterms:W3CDTF">2015-11-28T16:39:17Z</dcterms:modified>
</cp:coreProperties>
</file>