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60" r:id="rId4"/>
    <p:sldId id="262" r:id="rId5"/>
    <p:sldId id="304" r:id="rId6"/>
    <p:sldId id="308" r:id="rId7"/>
    <p:sldId id="310" r:id="rId8"/>
    <p:sldId id="312" r:id="rId9"/>
    <p:sldId id="307" r:id="rId10"/>
    <p:sldId id="305" r:id="rId11"/>
    <p:sldId id="314" r:id="rId12"/>
    <p:sldId id="316" r:id="rId13"/>
    <p:sldId id="315" r:id="rId14"/>
    <p:sldId id="309" r:id="rId15"/>
    <p:sldId id="306" r:id="rId16"/>
    <p:sldId id="313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42" r:id="rId28"/>
    <p:sldId id="292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>
      <p:cViewPr varScale="1">
        <p:scale>
          <a:sx n="89" d="100"/>
          <a:sy n="89" d="100"/>
        </p:scale>
        <p:origin x="59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/>
          </a:bodyPr>
          <a:lstStyle/>
          <a:p>
            <a:r>
              <a:rPr lang="en" b="1" dirty="0"/>
              <a:t>Chapter 3 </a:t>
            </a:r>
            <a:br>
              <a:rPr lang="en" b="1" dirty="0"/>
            </a:br>
            <a:r>
              <a:rPr lang="en-IN" b="1" dirty="0"/>
              <a:t>Getting Started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Features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9604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Kubernetes is an open-source system for </a:t>
            </a:r>
          </a:p>
          <a:p>
            <a:pPr lvl="1"/>
            <a:r>
              <a:rPr lang="en-IN" dirty="0"/>
              <a:t>Automating Deployment</a:t>
            </a:r>
          </a:p>
          <a:p>
            <a:pPr lvl="1"/>
            <a:r>
              <a:rPr lang="en-IN" dirty="0"/>
              <a:t>Scaling</a:t>
            </a:r>
          </a:p>
          <a:p>
            <a:pPr lvl="1"/>
            <a:r>
              <a:rPr lang="en-IN" dirty="0"/>
              <a:t>Management </a:t>
            </a:r>
          </a:p>
          <a:p>
            <a:pPr marL="0" lvl="1" indent="0">
              <a:buNone/>
            </a:pPr>
            <a:r>
              <a:rPr lang="en-IN" sz="3200" dirty="0"/>
              <a:t>   of containerized applications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Kubernetes can scale without increasing your ops team</a:t>
            </a:r>
          </a:p>
        </p:txBody>
      </p:sp>
    </p:spTree>
    <p:extLst>
      <p:ext uri="{BB962C8B-B14F-4D97-AF65-F5344CB8AC3E}">
        <p14:creationId xmlns:p14="http://schemas.microsoft.com/office/powerpoint/2010/main" val="92269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</a:t>
            </a:r>
          </a:p>
        </p:txBody>
      </p:sp>
      <p:pic>
        <p:nvPicPr>
          <p:cNvPr id="5" name="Google Shape;218;p33">
            <a:extLst>
              <a:ext uri="{FF2B5EF4-FFF2-40B4-BE49-F238E27FC236}">
                <a16:creationId xmlns:a16="http://schemas.microsoft.com/office/drawing/2014/main" id="{7D159D18-27AE-451A-A77E-CBB8EB83FF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555526"/>
            <a:ext cx="7940545" cy="471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 – Deploy NGINX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90266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Use Kubernetes Dashboard</a:t>
            </a:r>
            <a:endParaRPr lang="en-IN" sz="2000" dirty="0"/>
          </a:p>
        </p:txBody>
      </p:sp>
      <p:pic>
        <p:nvPicPr>
          <p:cNvPr id="5" name="Google Shape;325;p50">
            <a:extLst>
              <a:ext uri="{FF2B5EF4-FFF2-40B4-BE49-F238E27FC236}">
                <a16:creationId xmlns:a16="http://schemas.microsoft.com/office/drawing/2014/main" id="{CEC7339F-2267-41BC-A899-9A651874E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7744" y="1923678"/>
            <a:ext cx="4428922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89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Cluster Overview for Labs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90266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Elastic Load Balancer (Cloud Provided)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3 Masters (Facilitates HA)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50 Nodes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425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Key Terminologies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4F1E-4BF1-4DAE-AEA2-8C054C94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63832"/>
            <a:ext cx="7217452" cy="42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Pods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Smallest Unit of Work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Collection of One or More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Share Volumes, Network Namespace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Part of Single Context, Managed Together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Ephemeral in Nature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3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Services (Proxy)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512291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Unified Method of Accessing Exposed Workloads of Pods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Internal Load Balancer to Your Pod(s)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>
                <a:solidFill>
                  <a:schemeClr val="dk1"/>
                </a:solidFill>
              </a:rPr>
              <a:t>Create a service, reference the pods, for e.g. 3, and (internally) it will load balance across the 3.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Durable Resource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000" dirty="0"/>
              <a:t>Static Cluster IP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000" dirty="0"/>
          </a:p>
        </p:txBody>
      </p:sp>
      <p:pic>
        <p:nvPicPr>
          <p:cNvPr id="5" name="Google Shape;197;p30">
            <a:extLst>
              <a:ext uri="{FF2B5EF4-FFF2-40B4-BE49-F238E27FC236}">
                <a16:creationId xmlns:a16="http://schemas.microsoft.com/office/drawing/2014/main" id="{092B9071-2899-4EEE-86E7-589CD7610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79" t="2555" r="2709" b="3476"/>
          <a:stretch/>
        </p:blipFill>
        <p:spPr>
          <a:xfrm>
            <a:off x="4435404" y="771550"/>
            <a:ext cx="4673100" cy="395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0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 Plane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Kube-apiserver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Gate keeper for everything in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EVERYTHING interacts with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r>
              <a:rPr lang="en-IN" sz="2400" dirty="0">
                <a:solidFill>
                  <a:schemeClr val="dk1"/>
                </a:solidFill>
              </a:rPr>
              <a:t> through 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endParaRPr lang="en-IN" sz="2400" dirty="0">
              <a:solidFill>
                <a:schemeClr val="dk1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Etcd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Distributed storage back end for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r>
              <a:rPr lang="en-IN" sz="2400" dirty="0">
                <a:solidFill>
                  <a:schemeClr val="dk1"/>
                </a:solidFill>
              </a:rPr>
              <a:t> is the only thing that talks to it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-controller-manager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home of the core controllers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-scheduler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Handles placement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726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Kube-apiserver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Provides a forward facing REST interface into the </a:t>
            </a:r>
            <a:r>
              <a:rPr lang="en-IN" sz="2800" dirty="0" err="1"/>
              <a:t>kubernetes</a:t>
            </a:r>
            <a:r>
              <a:rPr lang="en-IN" sz="2800" dirty="0"/>
              <a:t> control plane and datastore. 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All clients and other applications interact with </a:t>
            </a:r>
            <a:r>
              <a:rPr lang="en-IN" sz="2800" dirty="0" err="1"/>
              <a:t>kubernetes</a:t>
            </a:r>
            <a:r>
              <a:rPr lang="en-IN" sz="2800" dirty="0"/>
              <a:t> </a:t>
            </a:r>
            <a:r>
              <a:rPr lang="en-IN" sz="2800" b="1" dirty="0"/>
              <a:t>strictly</a:t>
            </a:r>
            <a:r>
              <a:rPr lang="en-IN" sz="2800" dirty="0"/>
              <a:t> through the API Server.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800" dirty="0"/>
              <a:t>Handles </a:t>
            </a:r>
            <a:r>
              <a:rPr lang="en-IN" sz="2800" dirty="0" err="1"/>
              <a:t>authn</a:t>
            </a:r>
            <a:r>
              <a:rPr lang="en-IN" sz="2800" dirty="0"/>
              <a:t>, </a:t>
            </a:r>
            <a:r>
              <a:rPr lang="en-IN" sz="2800" dirty="0" err="1"/>
              <a:t>authz</a:t>
            </a:r>
            <a:r>
              <a:rPr lang="en-IN" sz="2800" dirty="0"/>
              <a:t>, request validation, mutation and admission control and serves as a generic front end to the backing datastore</a:t>
            </a:r>
          </a:p>
        </p:txBody>
      </p:sp>
    </p:spTree>
    <p:extLst>
      <p:ext uri="{BB962C8B-B14F-4D97-AF65-F5344CB8AC3E}">
        <p14:creationId xmlns:p14="http://schemas.microsoft.com/office/powerpoint/2010/main" val="410796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etcd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 err="1"/>
              <a:t>etcd</a:t>
            </a:r>
            <a:r>
              <a:rPr lang="en-IN" sz="2800" dirty="0"/>
              <a:t> acts as the cluster datastore.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Purpose in relation to Kubernetes is to provide a strong, consistent, highly durable and highly available key-value store for persisting cluster state.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800" dirty="0"/>
              <a:t>Stores objects and config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7504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Kubernetes</a:t>
            </a:r>
          </a:p>
          <a:p>
            <a:r>
              <a:rPr lang="en-IN" sz="2400" dirty="0"/>
              <a:t>Kubernetes Architecture</a:t>
            </a:r>
          </a:p>
          <a:p>
            <a:r>
              <a:rPr lang="en-IN" sz="2400" dirty="0"/>
              <a:t>Key Components</a:t>
            </a:r>
          </a:p>
          <a:p>
            <a:r>
              <a:rPr lang="en-IN" sz="2400" dirty="0"/>
              <a:t>Key Terminologies</a:t>
            </a:r>
          </a:p>
          <a:p>
            <a:r>
              <a:rPr lang="en-IN" sz="2400" dirty="0"/>
              <a:t>Dashboard Walkthrough</a:t>
            </a:r>
          </a:p>
          <a:p>
            <a:r>
              <a:rPr lang="en-IN" sz="2400" dirty="0"/>
              <a:t>Deploy Apps Through Dashboard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-controller-manager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" sz="2400" dirty="0"/>
              <a:t>Its the director behind the scenes</a:t>
            </a:r>
            <a:endParaRPr lang="en-IN" sz="2400" dirty="0"/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684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-scheduler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Scheduler decides which nodes should run which pods</a:t>
            </a:r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41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2 – Scale Running Pods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90266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Use Kubernetes Dashboard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Scale Your Existing NGINX App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184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Node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Kubelet</a:t>
            </a:r>
            <a:endParaRPr lang="en-IN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Agent running on every node, including the control plane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</a:t>
            </a:r>
            <a:r>
              <a:rPr lang="en-IN" b="1" dirty="0">
                <a:solidFill>
                  <a:schemeClr val="dk1"/>
                </a:solidFill>
              </a:rPr>
              <a:t>-proxy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network ‘plumber’ for Kubernetes services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Enables in-cluster load-balancing and service discovery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>
                <a:solidFill>
                  <a:schemeClr val="dk1"/>
                </a:solidFill>
              </a:rPr>
              <a:t>Container Runtime Engine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</a:t>
            </a:r>
            <a:r>
              <a:rPr lang="en-IN" dirty="0" err="1">
                <a:solidFill>
                  <a:schemeClr val="dk1"/>
                </a:solidFill>
              </a:rPr>
              <a:t>containerizer</a:t>
            </a:r>
            <a:r>
              <a:rPr lang="en-IN" dirty="0">
                <a:solidFill>
                  <a:schemeClr val="dk1"/>
                </a:solidFill>
              </a:rPr>
              <a:t> itself - typically docker </a:t>
            </a:r>
          </a:p>
        </p:txBody>
      </p:sp>
    </p:spTree>
    <p:extLst>
      <p:ext uri="{BB962C8B-B14F-4D97-AF65-F5344CB8AC3E}">
        <p14:creationId xmlns:p14="http://schemas.microsoft.com/office/powerpoint/2010/main" val="230621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Kubelet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Acts as the node agent responsible for managing the lifecycle of every pod on its host.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 err="1"/>
              <a:t>Kubelet</a:t>
            </a:r>
            <a:r>
              <a:rPr lang="en-IN" sz="2400" dirty="0"/>
              <a:t> understands YAML container manifests that it can read from several sources: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file path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Endpoint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etcd</a:t>
            </a:r>
            <a:r>
              <a:rPr lang="en-IN" sz="2400" dirty="0"/>
              <a:t> watch acting on any changes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Server mode accepting container manifests over a simple API.</a:t>
            </a:r>
          </a:p>
          <a:p>
            <a:pPr marL="514350" indent="-381000">
              <a:spcBef>
                <a:spcPts val="0"/>
              </a:spcBef>
              <a:buSzPts val="2400"/>
              <a:buFont typeface="Arial" pitchFamily="34" charset="0"/>
              <a:buChar char="○"/>
            </a:pPr>
            <a:r>
              <a:rPr lang="en-IN" sz="2800" dirty="0"/>
              <a:t>The single host daemon required for a being a part of a </a:t>
            </a:r>
            <a:r>
              <a:rPr lang="en-IN" sz="2800" dirty="0" err="1"/>
              <a:t>kubernetes</a:t>
            </a:r>
            <a:r>
              <a:rPr lang="en-IN" sz="2800" dirty="0"/>
              <a:t> cluster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69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-proxy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Manages the network rules on each node.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Performs connection forwarding or load balancing for Kubernetes cluster services.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Creates the rules on the host to map and expose services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Available Proxy Modes: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Userspace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iptables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ipvs</a:t>
            </a:r>
            <a:r>
              <a:rPr lang="en-IN" sz="2400" dirty="0"/>
              <a:t> (def</a:t>
            </a:r>
            <a:r>
              <a:rPr lang="en-IN" dirty="0"/>
              <a:t>ault if supported)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566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Runtime Engine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A container runtime is a CRI (Container Runtime Interface) compatible application that executes and manages containers. 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IN" sz="2400" dirty="0" err="1"/>
              <a:t>Containerd</a:t>
            </a:r>
            <a:r>
              <a:rPr lang="en-IN" sz="2400" dirty="0"/>
              <a:t> (docker)</a:t>
            </a:r>
          </a:p>
          <a:p>
            <a:pPr marL="990600" lvl="1" indent="-457200">
              <a:spcBef>
                <a:spcPts val="0"/>
              </a:spcBef>
              <a:buSzPts val="24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Kubernetes functions with multiple different </a:t>
            </a:r>
            <a:r>
              <a:rPr lang="en-IN" sz="2400" dirty="0" err="1"/>
              <a:t>containerizers</a:t>
            </a: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Interacts with them through the CRI - container runtime interface</a:t>
            </a:r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CRI creates a ‘shim’ to talk between </a:t>
            </a:r>
            <a:r>
              <a:rPr lang="en-IN" sz="2400" dirty="0" err="1"/>
              <a:t>kubelet</a:t>
            </a:r>
            <a:r>
              <a:rPr lang="en-IN" sz="2400" dirty="0"/>
              <a:t> and the container runtime </a:t>
            </a:r>
          </a:p>
          <a:p>
            <a:pPr marL="590550" indent="-457200">
              <a:spcBef>
                <a:spcPts val="0"/>
              </a:spcBef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01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3 – Deploy &amp; Expose App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90266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Use CLI for Deployment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47006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4000" dirty="0"/>
              <a:t>This concludes Chapter 3 </a:t>
            </a:r>
            <a:br>
              <a:rPr lang="en-IN" sz="4000" dirty="0"/>
            </a:br>
            <a:r>
              <a:rPr lang="en-IN" sz="4000" b="1" dirty="0"/>
              <a:t>Getting Started with Kubernetes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Meaning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57B167BD-F8E7-47CA-A1F0-35F5681EA747}"/>
              </a:ext>
            </a:extLst>
          </p:cNvPr>
          <p:cNvSpPr txBox="1">
            <a:spLocks/>
          </p:cNvSpPr>
          <p:nvPr/>
        </p:nvSpPr>
        <p:spPr>
          <a:xfrm>
            <a:off x="818688" y="1621125"/>
            <a:ext cx="4116000" cy="16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Greek for “pilot” or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“Helmsman of a ship”</a:t>
            </a:r>
            <a:endParaRPr lang="en-IN" dirty="0"/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DB3E007D-FE02-4E4A-B209-1388B12444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150" y="2059600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3;p17">
            <a:extLst>
              <a:ext uri="{FF2B5EF4-FFF2-40B4-BE49-F238E27FC236}">
                <a16:creationId xmlns:a16="http://schemas.microsoft.com/office/drawing/2014/main" id="{58F868A4-EC92-4797-99B0-DCD0FD7151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13" y="3332101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3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Project that was spun out of Google as an open source container orchestration platform.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Built from the lessons learned in the experiences of developing and running Google’s Borg and Omega.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Designed from the ground-up as a </a:t>
            </a:r>
            <a:r>
              <a:rPr lang="en-IN" sz="2400" b="1" dirty="0"/>
              <a:t>loosely coupled</a:t>
            </a:r>
            <a:r>
              <a:rPr lang="en-IN" sz="2400" dirty="0"/>
              <a:t> collection of components </a:t>
            </a:r>
            <a:r>
              <a:rPr lang="en-IN" sz="2400" dirty="0" err="1"/>
              <a:t>centered</a:t>
            </a:r>
            <a:r>
              <a:rPr lang="en-IN" sz="2400" dirty="0"/>
              <a:t> around deploying, maintaining and scaling workloads.</a:t>
            </a:r>
          </a:p>
        </p:txBody>
      </p:sp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Contributors include Google, </a:t>
            </a:r>
            <a:r>
              <a:rPr lang="en-IN" sz="2400" dirty="0" err="1"/>
              <a:t>CodeOS</a:t>
            </a:r>
            <a:r>
              <a:rPr lang="en-IN" sz="2400" dirty="0"/>
              <a:t>, </a:t>
            </a:r>
            <a:r>
              <a:rPr lang="en-IN" sz="2400" dirty="0" err="1"/>
              <a:t>Redhat</a:t>
            </a:r>
            <a:r>
              <a:rPr lang="en-IN" sz="2400" dirty="0"/>
              <a:t>, Mesosphere, Microsoft, HP, IBM, VMWare, Pivotal, </a:t>
            </a:r>
            <a:r>
              <a:rPr lang="en-IN" sz="2400" dirty="0" err="1"/>
              <a:t>SaltStack</a:t>
            </a:r>
            <a:r>
              <a:rPr lang="en-IN" sz="2400" dirty="0"/>
              <a:t> etc.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Kubernetes is loosely coupled, meaning that all the components have little knowledge of each other and function independently.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This makes them easy to replace and integrate with a wide variety of systems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514350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Written in Go Language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Who Manages Kubernetes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2427734"/>
            <a:ext cx="8229600" cy="2141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Sub-Foundation of Linux Foundation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A Vendor Neutral Entity to Manage “Cloud Native” Projects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Focused on 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Containers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Dynamic Orchestration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Many More Services</a:t>
            </a:r>
          </a:p>
        </p:txBody>
      </p:sp>
      <p:pic>
        <p:nvPicPr>
          <p:cNvPr id="5" name="Google Shape;158;p24">
            <a:extLst>
              <a:ext uri="{FF2B5EF4-FFF2-40B4-BE49-F238E27FC236}">
                <a16:creationId xmlns:a16="http://schemas.microsoft.com/office/drawing/2014/main" id="{627D5E7E-5055-498E-AE75-6353ED4EAC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664" y="1199127"/>
            <a:ext cx="5921827" cy="94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2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Issues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B3E3-BF2C-4957-914B-8C4C54C3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14"/>
            <a:ext cx="9144000" cy="36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Kubernetes Do?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Groups containers that make up an application into logical units for easy management and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>
                <a:solidFill>
                  <a:schemeClr val="dk1"/>
                </a:solidFill>
              </a:rPr>
              <a:t>I</a:t>
            </a:r>
            <a:r>
              <a:rPr lang="en" sz="2800" dirty="0">
                <a:solidFill>
                  <a:schemeClr val="dk1"/>
                </a:solidFill>
              </a:rPr>
              <a:t>t acts as an engine </a:t>
            </a:r>
            <a:r>
              <a:rPr lang="en-IN" sz="2800" dirty="0">
                <a:solidFill>
                  <a:schemeClr val="dk1"/>
                </a:solidFill>
              </a:rPr>
              <a:t>for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" sz="2800" dirty="0"/>
              <a:t>resolving state by converging actual and the </a:t>
            </a:r>
            <a:r>
              <a:rPr lang="en" sz="2800" b="1" dirty="0"/>
              <a:t>desired state</a:t>
            </a:r>
            <a:r>
              <a:rPr lang="en" sz="2800" dirty="0"/>
              <a:t> of the system</a:t>
            </a:r>
            <a:endParaRPr lang="en" sz="28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800" dirty="0"/>
              <a:t>It is declarative, you tell it what you want it to be, and it figures it out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400" dirty="0"/>
              <a:t>e.g. ‘I want 3 instances of x’ and it just does it, if something dies, it brings it back to get to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975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Most Popular Use Cases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 err="1"/>
              <a:t>Autoscale</a:t>
            </a:r>
            <a:r>
              <a:rPr lang="en-IN" sz="2400" dirty="0"/>
              <a:t> Workloads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Blue/Green Deployments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Scheduled Cronjobs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Manage Stateless and Stateful Applications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Easily Integrate and Support 3</a:t>
            </a:r>
            <a:r>
              <a:rPr lang="en-IN" sz="2400" baseline="30000" dirty="0"/>
              <a:t>rd</a:t>
            </a:r>
            <a:r>
              <a:rPr lang="en-IN" sz="2400" dirty="0"/>
              <a:t> Party Apps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Provide Native Methods of Service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56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14467</TotalTime>
  <Words>940</Words>
  <Application>Microsoft Office PowerPoint</Application>
  <PresentationFormat>On-screen Show (16:9)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Chapter 3  Getting Started with Kubernetes</vt:lpstr>
      <vt:lpstr>Learning Topics</vt:lpstr>
      <vt:lpstr>Kubernetes Meaning</vt:lpstr>
      <vt:lpstr>K8s History</vt:lpstr>
      <vt:lpstr>K8s History</vt:lpstr>
      <vt:lpstr>Who Manages Kubernetes</vt:lpstr>
      <vt:lpstr>Container Issues</vt:lpstr>
      <vt:lpstr>What Does Kubernetes Do?</vt:lpstr>
      <vt:lpstr>Most Popular Use Cases</vt:lpstr>
      <vt:lpstr>Kubernetes Features</vt:lpstr>
      <vt:lpstr>Kubernetes Architecture</vt:lpstr>
      <vt:lpstr>Lab 1 – Deploy NGINX App on K8 Cluster</vt:lpstr>
      <vt:lpstr>Cluster Overview for Labs</vt:lpstr>
      <vt:lpstr>Key Terminologies</vt:lpstr>
      <vt:lpstr>Pods</vt:lpstr>
      <vt:lpstr>Services (Proxy)</vt:lpstr>
      <vt:lpstr>Control Plane Components</vt:lpstr>
      <vt:lpstr>Kube-apiserver</vt:lpstr>
      <vt:lpstr>etcd</vt:lpstr>
      <vt:lpstr>Kube-controller-manager</vt:lpstr>
      <vt:lpstr>Kube-scheduler</vt:lpstr>
      <vt:lpstr>Lab 2 – Scale Running Pods</vt:lpstr>
      <vt:lpstr>Node Components</vt:lpstr>
      <vt:lpstr>Kubelet</vt:lpstr>
      <vt:lpstr>Kube-proxy</vt:lpstr>
      <vt:lpstr>Container Runtime Engine</vt:lpstr>
      <vt:lpstr>Lab 3 – Deploy &amp; Expose App</vt:lpstr>
      <vt:lpstr>This concludes Chapter 3  Getting Started with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226</cp:revision>
  <dcterms:created xsi:type="dcterms:W3CDTF">2018-01-08T11:57:24Z</dcterms:created>
  <dcterms:modified xsi:type="dcterms:W3CDTF">2019-01-23T04:38:26Z</dcterms:modified>
</cp:coreProperties>
</file>