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34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91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68" r:id="rId38"/>
    <p:sldId id="379" r:id="rId39"/>
    <p:sldId id="291" r:id="rId40"/>
    <p:sldId id="381" r:id="rId41"/>
    <p:sldId id="385" r:id="rId42"/>
    <p:sldId id="382" r:id="rId43"/>
    <p:sldId id="383" r:id="rId44"/>
    <p:sldId id="384" r:id="rId45"/>
    <p:sldId id="386" r:id="rId46"/>
    <p:sldId id="388" r:id="rId47"/>
    <p:sldId id="389" r:id="rId48"/>
    <p:sldId id="390" r:id="rId49"/>
    <p:sldId id="292" r:id="rId5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53" autoAdjust="0"/>
    <p:restoredTop sz="94660"/>
  </p:normalViewPr>
  <p:slideViewPr>
    <p:cSldViewPr>
      <p:cViewPr varScale="1">
        <p:scale>
          <a:sx n="89" d="100"/>
          <a:sy n="89" d="100"/>
        </p:scale>
        <p:origin x="592" y="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3E57A-7EBD-4CA1-9AAD-6D34BF857253}" type="datetimeFigureOut">
              <a:rPr lang="en-IN" smtClean="0"/>
              <a:t>22-01-2019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3DE0-7EB4-4F6E-8FD5-39FABDB14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f07f232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f07f232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add a new label, change the image, do something to change the pod template in some 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deployment controller creates a new replicaset with 0 instances to start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00c270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00c270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then scales up the new ReplicaSet based on our maxSurge value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00c270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00c2705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will then begin to kill off the prevision revision by scaling down the old replicaset and scaling up the new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200c270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200c270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Continues this pattern based on maxSurge and maxUnavailable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200c270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200c270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is complete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200c2705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200c2705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Until the previous revision is at 0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ReplicaSet will remain around, but it will have 0 replicas. How many stay around are based off our revision history limit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B1D049E-E825-4FAC-940D-16E54A9B4F7C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2DC1A18-E372-409D-BED0-E3E9A900FC0D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3879D4D1-BDA7-4263-A5FC-9EEA6996C45E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White">
  <p:cSld name="Blank-Whi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200025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2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E25045A-B314-4AA9-8104-C721F290154A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3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E2FC98F-7A9C-4E69-93D1-F230B91653EE}" type="datetime1">
              <a:rPr lang="en-IN" smtClean="0"/>
              <a:t>22-01-2019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D554768-623C-401D-AA54-1980B75CBA72}" type="datetime1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9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E4CE883-BBB1-4DA1-9395-0D6489A54828}" type="datetime1">
              <a:rPr lang="en-IN" smtClean="0"/>
              <a:t>22-01-2019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DC42D1A-6CB9-4F76-9380-ECAA68DF04F1}" type="datetime1">
              <a:rPr lang="en-IN" smtClean="0"/>
              <a:t>22-01-2019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6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241A00-8323-4CD5-A632-D22A6BC460DD}" type="datetime1">
              <a:rPr lang="en-IN" smtClean="0"/>
              <a:t>22-01-2019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1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22B56216-5D12-445E-8977-DD99B1DC4DC5}" type="datetime1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02C7278-60DC-4DFB-973C-775B140425B0}" type="datetime1">
              <a:rPr lang="en-IN" smtClean="0"/>
              <a:t>22-01-2019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www.loves.cloud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BC2280B-EED4-47A1-8CDB-D69B7D12B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2264" y="4850643"/>
            <a:ext cx="2895600" cy="205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dirty="0">
                <a:solidFill>
                  <a:srgbClr val="0070C0"/>
                </a:solidFill>
              </a:rPr>
              <a:t>www.</a:t>
            </a:r>
            <a:r>
              <a:rPr lang="en-IN" dirty="0">
                <a:solidFill>
                  <a:srgbClr val="FF0000"/>
                </a:solidFill>
              </a:rPr>
              <a:t>loves</a:t>
            </a:r>
            <a:r>
              <a:rPr lang="en-IN" dirty="0">
                <a:solidFill>
                  <a:srgbClr val="0070C0"/>
                </a:solidFill>
              </a:rPr>
              <a:t>.cloud</a:t>
            </a:r>
          </a:p>
        </p:txBody>
      </p:sp>
    </p:spTree>
    <p:extLst>
      <p:ext uri="{BB962C8B-B14F-4D97-AF65-F5344CB8AC3E}">
        <p14:creationId xmlns:p14="http://schemas.microsoft.com/office/powerpoint/2010/main" val="34197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2054041"/>
          </a:xfrm>
        </p:spPr>
        <p:txBody>
          <a:bodyPr>
            <a:normAutofit fontScale="90000"/>
          </a:bodyPr>
          <a:lstStyle/>
          <a:p>
            <a:r>
              <a:rPr lang="en" b="1" dirty="0"/>
              <a:t>Chapter 4 </a:t>
            </a:r>
            <a:br>
              <a:rPr lang="en" b="1" dirty="0"/>
            </a:br>
            <a:r>
              <a:rPr lang="en-IN" b="1" dirty="0"/>
              <a:t>Container Orchestration Using Kubernetes</a:t>
            </a:r>
          </a:p>
        </p:txBody>
      </p:sp>
    </p:spTree>
    <p:extLst>
      <p:ext uri="{BB962C8B-B14F-4D97-AF65-F5344CB8AC3E}">
        <p14:creationId xmlns:p14="http://schemas.microsoft.com/office/powerpoint/2010/main" val="192959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5 – Deployment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Create an YAML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Describe all objects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Deploy these objects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Walkthrough </a:t>
            </a:r>
            <a:r>
              <a:rPr lang="en-IN" sz="2400" dirty="0" err="1"/>
              <a:t>Deployment.YAML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471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Networking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b="1" dirty="0"/>
              <a:t>Pod Network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dirty="0"/>
              <a:t>Cluster-wide network used for pod-to-pod communication managed by a CNI (</a:t>
            </a:r>
            <a:r>
              <a:rPr lang="en-IN" b="1" i="1" dirty="0"/>
              <a:t>Container Network Interface</a:t>
            </a:r>
            <a:r>
              <a:rPr lang="en-IN" dirty="0"/>
              <a:t>) plugin.</a:t>
            </a:r>
          </a:p>
          <a:p>
            <a:pPr marL="457200" lvl="0" indent="-419100">
              <a:spcBef>
                <a:spcPts val="0"/>
              </a:spcBef>
              <a:buSzPts val="3000"/>
              <a:buChar char="●"/>
            </a:pPr>
            <a:r>
              <a:rPr lang="en-IN" b="1" dirty="0"/>
              <a:t>Service Network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dirty="0"/>
              <a:t>Cluster-wide range of </a:t>
            </a:r>
            <a:r>
              <a:rPr lang="en-IN" b="1" dirty="0"/>
              <a:t>Virtual IPs</a:t>
            </a:r>
            <a:r>
              <a:rPr lang="en-IN" dirty="0"/>
              <a:t> managed by </a:t>
            </a:r>
            <a:r>
              <a:rPr lang="en-IN" b="1" dirty="0" err="1"/>
              <a:t>kube</a:t>
            </a:r>
            <a:r>
              <a:rPr lang="en-IN" b="1" dirty="0"/>
              <a:t>-proxy</a:t>
            </a:r>
            <a:r>
              <a:rPr lang="en-IN" dirty="0"/>
              <a:t> for service discovery.</a:t>
            </a:r>
          </a:p>
        </p:txBody>
      </p:sp>
    </p:spTree>
    <p:extLst>
      <p:ext uri="{BB962C8B-B14F-4D97-AF65-F5344CB8AC3E}">
        <p14:creationId xmlns:p14="http://schemas.microsoft.com/office/powerpoint/2010/main" val="123867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Kubernetes Networking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Unlike Docker, every pod gets its own cluster wide unique IP, and makes use of the CNI plugin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Services are a separate range of static non-routable virtual IPs that are used like an internal LB or static IP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4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400" dirty="0"/>
              <a:t>Service IPs are special and can’t be treated like a normal IP, they are a ‘mapping’ stored and managed by </a:t>
            </a:r>
            <a:r>
              <a:rPr lang="en-IN" sz="2400" dirty="0" err="1"/>
              <a:t>kube</a:t>
            </a:r>
            <a:r>
              <a:rPr lang="en-IN" sz="2400" dirty="0"/>
              <a:t>-proxy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000" dirty="0"/>
              <a:t>Pod IPs are pingable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-IN" sz="2000" dirty="0"/>
              <a:t>Service IPs are not</a:t>
            </a:r>
          </a:p>
        </p:txBody>
      </p:sp>
    </p:spTree>
    <p:extLst>
      <p:ext uri="{BB962C8B-B14F-4D97-AF65-F5344CB8AC3E}">
        <p14:creationId xmlns:p14="http://schemas.microsoft.com/office/powerpoint/2010/main" val="227672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Container Network Interface (CNI)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Pod networking within Kubernetes is plumbed via the Container Network Interface (CNI).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Functions as an interface between the container runtime and a </a:t>
            </a:r>
            <a:r>
              <a:rPr lang="en-IN" sz="2400" b="1" dirty="0"/>
              <a:t>network implementation</a:t>
            </a:r>
            <a:r>
              <a:rPr lang="en-IN" sz="2400" dirty="0"/>
              <a:t> </a:t>
            </a:r>
            <a:r>
              <a:rPr lang="en-IN" sz="2400" b="1" dirty="0"/>
              <a:t>plugin</a:t>
            </a:r>
            <a:r>
              <a:rPr lang="en-IN" sz="2400" dirty="0"/>
              <a:t>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CNCF Project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Uses a simple JSON Schema.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" sz="2400" dirty="0"/>
              <a:t>CNI runtime focuses solely on container lifecycle connectivity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392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CNI Overview</a:t>
            </a:r>
          </a:p>
        </p:txBody>
      </p:sp>
      <p:pic>
        <p:nvPicPr>
          <p:cNvPr id="6" name="Google Shape;362;p56">
            <a:extLst>
              <a:ext uri="{FF2B5EF4-FFF2-40B4-BE49-F238E27FC236}">
                <a16:creationId xmlns:a16="http://schemas.microsoft.com/office/drawing/2014/main" id="{B41F308D-EBEE-43A4-B6E6-E6D0B6C320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104" t="3586"/>
          <a:stretch/>
        </p:blipFill>
        <p:spPr>
          <a:xfrm>
            <a:off x="457200" y="650036"/>
            <a:ext cx="7879403" cy="4424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82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CNI Plugins</a:t>
            </a:r>
          </a:p>
        </p:txBody>
      </p:sp>
      <p:sp>
        <p:nvSpPr>
          <p:cNvPr id="7" name="Google Shape;368;p57">
            <a:extLst>
              <a:ext uri="{FF2B5EF4-FFF2-40B4-BE49-F238E27FC236}">
                <a16:creationId xmlns:a16="http://schemas.microsoft.com/office/drawing/2014/main" id="{5CBD1DD5-821C-4544-AC56-A94979C4A18F}"/>
              </a:ext>
            </a:extLst>
          </p:cNvPr>
          <p:cNvSpPr txBox="1">
            <a:spLocks/>
          </p:cNvSpPr>
          <p:nvPr/>
        </p:nvSpPr>
        <p:spPr>
          <a:xfrm>
            <a:off x="457200" y="915566"/>
            <a:ext cx="3994500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pt-BR" sz="240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Amazon ECS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Calico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Cillium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Contiv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Contrail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pt-BR" sz="2400"/>
              <a:t>Flannel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pt-BR" sz="2400"/>
          </a:p>
        </p:txBody>
      </p:sp>
      <p:sp>
        <p:nvSpPr>
          <p:cNvPr id="8" name="Google Shape;369;p57">
            <a:extLst>
              <a:ext uri="{FF2B5EF4-FFF2-40B4-BE49-F238E27FC236}">
                <a16:creationId xmlns:a16="http://schemas.microsoft.com/office/drawing/2014/main" id="{3DD6E385-D986-42E6-B5F4-055145F7FAD3}"/>
              </a:ext>
            </a:extLst>
          </p:cNvPr>
          <p:cNvSpPr txBox="1">
            <a:spLocks/>
          </p:cNvSpPr>
          <p:nvPr/>
        </p:nvSpPr>
        <p:spPr>
          <a:xfrm>
            <a:off x="4692274" y="915566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IN" sz="240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GCE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kube-router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Multus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OpenVSwitch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Romana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400"/>
              <a:t>Weave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2400"/>
          </a:p>
        </p:txBody>
      </p:sp>
      <p:pic>
        <p:nvPicPr>
          <p:cNvPr id="9" name="Google Shape;370;p57">
            <a:extLst>
              <a:ext uri="{FF2B5EF4-FFF2-40B4-BE49-F238E27FC236}">
                <a16:creationId xmlns:a16="http://schemas.microsoft.com/office/drawing/2014/main" id="{55F2246C-E903-46C1-814E-34B9A6E573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5165" y="2045366"/>
            <a:ext cx="710850" cy="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71;p57">
            <a:extLst>
              <a:ext uri="{FF2B5EF4-FFF2-40B4-BE49-F238E27FC236}">
                <a16:creationId xmlns:a16="http://schemas.microsoft.com/office/drawing/2014/main" id="{81A32A7F-CB95-41EA-9B2F-BA033A1D9A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875" y="2848366"/>
            <a:ext cx="683425" cy="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72;p57">
            <a:extLst>
              <a:ext uri="{FF2B5EF4-FFF2-40B4-BE49-F238E27FC236}">
                <a16:creationId xmlns:a16="http://schemas.microsoft.com/office/drawing/2014/main" id="{7D920F53-68CE-4EF6-9A83-0AF76956E2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0988"/>
          <a:stretch/>
        </p:blipFill>
        <p:spPr>
          <a:xfrm>
            <a:off x="3470512" y="3902791"/>
            <a:ext cx="320150" cy="5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73;p57">
            <a:extLst>
              <a:ext uri="{FF2B5EF4-FFF2-40B4-BE49-F238E27FC236}">
                <a16:creationId xmlns:a16="http://schemas.microsoft.com/office/drawing/2014/main" id="{F5CCCE5D-496E-4B0F-94C4-E47C8BB873F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1091" y="3902816"/>
            <a:ext cx="787866" cy="51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74;p57">
            <a:extLst>
              <a:ext uri="{FF2B5EF4-FFF2-40B4-BE49-F238E27FC236}">
                <a16:creationId xmlns:a16="http://schemas.microsoft.com/office/drawing/2014/main" id="{6B17ED41-179F-40A6-8438-92AF8FB996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7763" y="3804079"/>
            <a:ext cx="710850" cy="7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75;p57">
            <a:extLst>
              <a:ext uri="{FF2B5EF4-FFF2-40B4-BE49-F238E27FC236}">
                <a16:creationId xmlns:a16="http://schemas.microsoft.com/office/drawing/2014/main" id="{F0BB93EA-AF5F-4817-9BF1-1ED68DFA735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5675" y="2048527"/>
            <a:ext cx="683425" cy="67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6;p57">
            <a:extLst>
              <a:ext uri="{FF2B5EF4-FFF2-40B4-BE49-F238E27FC236}">
                <a16:creationId xmlns:a16="http://schemas.microsoft.com/office/drawing/2014/main" id="{0559FA20-9DBF-4267-A74F-934060B8DD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650" y="3850772"/>
            <a:ext cx="573750" cy="6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77;p57">
            <a:extLst>
              <a:ext uri="{FF2B5EF4-FFF2-40B4-BE49-F238E27FC236}">
                <a16:creationId xmlns:a16="http://schemas.microsoft.com/office/drawing/2014/main" id="{E6BA2A9E-6E06-469E-9C19-EBF642305B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7753" y="1305775"/>
            <a:ext cx="710825" cy="63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78;p57">
            <a:extLst>
              <a:ext uri="{FF2B5EF4-FFF2-40B4-BE49-F238E27FC236}">
                <a16:creationId xmlns:a16="http://schemas.microsoft.com/office/drawing/2014/main" id="{32CE3A12-000D-436C-902F-513F0E49A81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r="61492"/>
          <a:stretch/>
        </p:blipFill>
        <p:spPr>
          <a:xfrm>
            <a:off x="7574567" y="2917079"/>
            <a:ext cx="745651" cy="5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79;p57">
            <a:extLst>
              <a:ext uri="{FF2B5EF4-FFF2-40B4-BE49-F238E27FC236}">
                <a16:creationId xmlns:a16="http://schemas.microsoft.com/office/drawing/2014/main" id="{C007F429-4925-4408-85BB-6515F596184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39413" y="3765591"/>
            <a:ext cx="787875" cy="7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0;p57">
            <a:extLst>
              <a:ext uri="{FF2B5EF4-FFF2-40B4-BE49-F238E27FC236}">
                <a16:creationId xmlns:a16="http://schemas.microsoft.com/office/drawing/2014/main" id="{3659D975-27DC-4788-BD0C-AF9391020EF6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6932" r="75362" b="25392"/>
          <a:stretch/>
        </p:blipFill>
        <p:spPr>
          <a:xfrm>
            <a:off x="1986613" y="3869754"/>
            <a:ext cx="745650" cy="57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81;p57">
            <a:extLst>
              <a:ext uri="{FF2B5EF4-FFF2-40B4-BE49-F238E27FC236}">
                <a16:creationId xmlns:a16="http://schemas.microsoft.com/office/drawing/2014/main" id="{A28749DD-33BD-4FD8-A5F2-C70B52F2A1E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23175" t="15160" r="22791" b="11315"/>
          <a:stretch/>
        </p:blipFill>
        <p:spPr>
          <a:xfrm>
            <a:off x="3133050" y="1266504"/>
            <a:ext cx="995076" cy="71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00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Fundamental Networking Rules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All containers within a pod can communicate with each other unimpeded.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All Pods can communicate with all other Pods without NAT. 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All nodes can communicate with all Pods (and vice-versa) without NAT.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400" dirty="0"/>
              <a:t>The IP that a Pod sees itself as is the same IP that others see it as.</a:t>
            </a:r>
          </a:p>
          <a:p>
            <a:pPr marL="457200" indent="-381000">
              <a:spcBef>
                <a:spcPts val="1000"/>
              </a:spcBef>
              <a:spcAft>
                <a:spcPts val="1000"/>
              </a:spcAft>
              <a:buSzPts val="2400"/>
              <a:buFont typeface="Arial" pitchFamily="34" charset="0"/>
              <a:buChar char="●"/>
            </a:pPr>
            <a:r>
              <a:rPr lang="en-IN" sz="2400" dirty="0"/>
              <a:t>Pods are given a cluster unique IP for the duration of its lifecycle.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185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Fundamental Networking Rules - II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b="1" dirty="0"/>
              <a:t>Container-to-Container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400" dirty="0"/>
              <a:t>Containers within a pod exist within the </a:t>
            </a:r>
            <a:r>
              <a:rPr lang="en-IN" sz="2400" b="1" dirty="0"/>
              <a:t>same network namespace</a:t>
            </a:r>
            <a:r>
              <a:rPr lang="en-IN" sz="2400" dirty="0"/>
              <a:t> and share an IP.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400" dirty="0"/>
              <a:t>Enables </a:t>
            </a:r>
            <a:r>
              <a:rPr lang="en-IN" sz="2400" dirty="0" err="1"/>
              <a:t>intrapod</a:t>
            </a:r>
            <a:r>
              <a:rPr lang="en-IN" sz="2400" dirty="0"/>
              <a:t> communication over </a:t>
            </a:r>
            <a:r>
              <a:rPr lang="en-IN" sz="2400" i="1" dirty="0"/>
              <a:t>localhost</a:t>
            </a:r>
            <a:r>
              <a:rPr lang="en-IN" sz="2400" dirty="0"/>
              <a:t>. </a:t>
            </a:r>
            <a:endParaRPr lang="en-IN" dirty="0"/>
          </a:p>
          <a:p>
            <a:pPr marL="457200" lvl="0" indent="-419100">
              <a:spcBef>
                <a:spcPts val="1000"/>
              </a:spcBef>
              <a:buSzPts val="3000"/>
              <a:buChar char="●"/>
            </a:pPr>
            <a:r>
              <a:rPr lang="en-IN" b="1" dirty="0"/>
              <a:t>Pod-to-Pod</a:t>
            </a:r>
          </a:p>
          <a:p>
            <a:pPr marL="914400" lvl="1" indent="-381000">
              <a:spcBef>
                <a:spcPts val="1000"/>
              </a:spcBef>
              <a:buSzPts val="2400"/>
              <a:buChar char="○"/>
            </a:pPr>
            <a:r>
              <a:rPr lang="en-IN" dirty="0"/>
              <a:t>Allocated </a:t>
            </a:r>
            <a:r>
              <a:rPr lang="en-IN" sz="2400" b="1" dirty="0"/>
              <a:t>cluster unique IP</a:t>
            </a:r>
            <a:r>
              <a:rPr lang="en-IN" sz="2400" dirty="0"/>
              <a:t> for the duration of its </a:t>
            </a:r>
            <a:r>
              <a:rPr lang="en-IN" dirty="0"/>
              <a:t>life cycle</a:t>
            </a:r>
            <a:r>
              <a:rPr lang="en-IN" sz="2400" dirty="0"/>
              <a:t>.</a:t>
            </a:r>
            <a:endParaRPr lang="en-IN" dirty="0"/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en-IN" dirty="0"/>
              <a:t>P</a:t>
            </a:r>
            <a:r>
              <a:rPr lang="en-IN" sz="2400" dirty="0"/>
              <a:t>ods themselves are fundamentally ephemeral. </a:t>
            </a:r>
          </a:p>
        </p:txBody>
      </p:sp>
    </p:spTree>
    <p:extLst>
      <p:ext uri="{BB962C8B-B14F-4D97-AF65-F5344CB8AC3E}">
        <p14:creationId xmlns:p14="http://schemas.microsoft.com/office/powerpoint/2010/main" val="98037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dirty="0"/>
              <a:t>Fundamental Networking Rules - III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b="1" dirty="0"/>
              <a:t>Pod-to-Service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000" dirty="0"/>
              <a:t>managed by </a:t>
            </a:r>
            <a:r>
              <a:rPr lang="en-IN" sz="2000" b="1" dirty="0" err="1"/>
              <a:t>kube</a:t>
            </a:r>
            <a:r>
              <a:rPr lang="en-IN" sz="2000" b="1" dirty="0"/>
              <a:t>-proxy</a:t>
            </a:r>
            <a:r>
              <a:rPr lang="en-IN" sz="2000" dirty="0"/>
              <a:t> and given a </a:t>
            </a:r>
            <a:r>
              <a:rPr lang="en-IN" sz="2000" b="1" dirty="0"/>
              <a:t>persistent cluster unique IP</a:t>
            </a:r>
            <a:endParaRPr lang="en-IN" sz="2000" dirty="0"/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-IN" sz="2000" dirty="0"/>
              <a:t>exists beyond a Pod’s lifecycle</a:t>
            </a:r>
          </a:p>
          <a:p>
            <a:pPr marL="914400" lvl="1" indent="-381000">
              <a:spcBef>
                <a:spcPts val="480"/>
              </a:spcBef>
              <a:buSzPts val="2400"/>
              <a:buChar char="○"/>
            </a:pPr>
            <a:r>
              <a:rPr lang="en" sz="2000" dirty="0"/>
              <a:t>kubernetes creates a cluster-wide IP that can map to n-number of pods</a:t>
            </a:r>
            <a:endParaRPr lang="en-IN" sz="2000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b="1" dirty="0"/>
              <a:t>External-to-Service</a:t>
            </a:r>
          </a:p>
          <a:p>
            <a:pPr marL="914400" lvl="1" indent="-381000">
              <a:spcBef>
                <a:spcPts val="1000"/>
              </a:spcBef>
              <a:buSzPts val="2400"/>
              <a:buChar char="○"/>
            </a:pPr>
            <a:r>
              <a:rPr lang="en-IN" sz="2000" dirty="0"/>
              <a:t>Handled by </a:t>
            </a:r>
            <a:r>
              <a:rPr lang="en-IN" sz="2000" b="1" dirty="0" err="1"/>
              <a:t>kube</a:t>
            </a:r>
            <a:r>
              <a:rPr lang="en-IN" sz="2000" b="1" dirty="0"/>
              <a:t>-proxy.</a:t>
            </a:r>
            <a:r>
              <a:rPr lang="en-IN" sz="2000" dirty="0"/>
              <a:t> </a:t>
            </a:r>
          </a:p>
          <a:p>
            <a:pPr marL="914400" lvl="1" indent="-381000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-IN" sz="2000" dirty="0"/>
              <a:t>Works in cooperation with a cloud provider or other external entity (load balancer). </a:t>
            </a:r>
          </a:p>
        </p:txBody>
      </p:sp>
    </p:spTree>
    <p:extLst>
      <p:ext uri="{BB962C8B-B14F-4D97-AF65-F5344CB8AC3E}">
        <p14:creationId xmlns:p14="http://schemas.microsoft.com/office/powerpoint/2010/main" val="382517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A </a:t>
            </a:r>
            <a:r>
              <a:rPr lang="en-IN" sz="2800" dirty="0" err="1"/>
              <a:t>kubernetes</a:t>
            </a:r>
            <a:r>
              <a:rPr lang="en-IN" sz="2800" dirty="0"/>
              <a:t> Service is an abstraction which defines a logical set of Pods and a policy by which to access them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Unified method of accessing the exposed workloads of Pods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Durable resource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Uses </a:t>
            </a:r>
            <a:r>
              <a:rPr lang="en-IN" sz="2800" dirty="0" err="1"/>
              <a:t>kube</a:t>
            </a:r>
            <a:r>
              <a:rPr lang="en-IN" sz="2800" dirty="0"/>
              <a:t>-proxy to provide simple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9052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Learning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r>
              <a:rPr lang="en-IN" sz="2000" dirty="0"/>
              <a:t>Deploy Compose App in K8</a:t>
            </a:r>
          </a:p>
          <a:p>
            <a:r>
              <a:rPr lang="en-IN" sz="2000" dirty="0"/>
              <a:t>API &amp; Objects</a:t>
            </a:r>
          </a:p>
          <a:p>
            <a:r>
              <a:rPr lang="en-IN" sz="2000" dirty="0"/>
              <a:t>Networking</a:t>
            </a:r>
          </a:p>
          <a:p>
            <a:r>
              <a:rPr lang="en-IN" sz="2000" dirty="0"/>
              <a:t>Services</a:t>
            </a:r>
          </a:p>
          <a:p>
            <a:r>
              <a:rPr lang="en-IN" sz="2000" dirty="0"/>
              <a:t>Replica Sets</a:t>
            </a:r>
          </a:p>
          <a:p>
            <a:r>
              <a:rPr lang="en-IN" sz="2000" dirty="0"/>
              <a:t>Deployments</a:t>
            </a:r>
          </a:p>
          <a:p>
            <a:r>
              <a:rPr lang="en-IN" sz="2000" dirty="0"/>
              <a:t>Storage</a:t>
            </a:r>
          </a:p>
          <a:p>
            <a:r>
              <a:rPr lang="en-IN" sz="2000" dirty="0"/>
              <a:t>Auto Scaling for Apps</a:t>
            </a:r>
          </a:p>
          <a:p>
            <a:pPr lvl="1"/>
            <a:r>
              <a:rPr lang="en-IN" sz="2000" dirty="0"/>
              <a:t>Horizontal Pod Auto Scaler</a:t>
            </a:r>
          </a:p>
        </p:txBody>
      </p:sp>
    </p:spTree>
    <p:extLst>
      <p:ext uri="{BB962C8B-B14F-4D97-AF65-F5344CB8AC3E}">
        <p14:creationId xmlns:p14="http://schemas.microsoft.com/office/powerpoint/2010/main" val="142802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Service Types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4 Major Publishing Service Types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ClusterIP</a:t>
            </a:r>
            <a:r>
              <a:rPr lang="en-IN" sz="2400" dirty="0"/>
              <a:t> (default)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NodePort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 err="1"/>
              <a:t>LoadBalancer</a:t>
            </a:r>
            <a:endParaRPr lang="en-IN" sz="2400" dirty="0"/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sz="2400" dirty="0"/>
              <a:t>Ingress</a:t>
            </a:r>
          </a:p>
        </p:txBody>
      </p:sp>
    </p:spTree>
    <p:extLst>
      <p:ext uri="{BB962C8B-B14F-4D97-AF65-F5344CB8AC3E}">
        <p14:creationId xmlns:p14="http://schemas.microsoft.com/office/powerpoint/2010/main" val="312903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ClusterIP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ClusterIP</a:t>
            </a:r>
            <a:r>
              <a:rPr lang="en-IN" sz="2800" dirty="0"/>
              <a:t> is an internal LB for your application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</a:t>
            </a:r>
            <a:r>
              <a:rPr lang="en" sz="2800" dirty="0"/>
              <a:t>xposes a service on a strictly cluster internal virtual IP</a:t>
            </a:r>
            <a:endParaRPr lang="en-IN" sz="2800" dirty="0"/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087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NodePort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Exposes the service on each Node’s IP at a static port (the </a:t>
            </a:r>
            <a:r>
              <a:rPr lang="en-IN" sz="2800" dirty="0" err="1"/>
              <a:t>NodePort</a:t>
            </a:r>
            <a:r>
              <a:rPr lang="en-IN" sz="2800" dirty="0"/>
              <a:t>) 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 err="1"/>
              <a:t>NodePort</a:t>
            </a:r>
            <a:r>
              <a:rPr lang="en-IN" sz="2800" dirty="0"/>
              <a:t> behaves just like </a:t>
            </a:r>
            <a:r>
              <a:rPr lang="en-IN" sz="2800" dirty="0" err="1"/>
              <a:t>ClusterIP</a:t>
            </a:r>
            <a:r>
              <a:rPr lang="en-IN" sz="2800" dirty="0"/>
              <a:t>, except it also exposes the service on a (random or specified) port on every Node in your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Port can either be statically defined, or dynamically taken from a range between 30000-32767.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You’ll be able to contact the </a:t>
            </a:r>
            <a:r>
              <a:rPr lang="en-IN" sz="2800" dirty="0" err="1"/>
              <a:t>NodePort</a:t>
            </a:r>
            <a:r>
              <a:rPr lang="en-IN" sz="2800" dirty="0"/>
              <a:t> service, from outside the cluster, by requesting &lt;</a:t>
            </a:r>
            <a:r>
              <a:rPr lang="en-IN" sz="2800" dirty="0" err="1"/>
              <a:t>NodeIP</a:t>
            </a:r>
            <a:r>
              <a:rPr lang="en-IN" sz="2800" dirty="0"/>
              <a:t>&gt;:&lt;</a:t>
            </a:r>
            <a:r>
              <a:rPr lang="en-IN" sz="2800" dirty="0" err="1"/>
              <a:t>NodePort</a:t>
            </a:r>
            <a:r>
              <a:rPr lang="en-IN" sz="2800" dirty="0"/>
              <a:t>&gt;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1633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/>
              <a:t>Exposes the service externally using a cloud provider’s load balancer</a:t>
            </a:r>
          </a:p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dirty="0" err="1"/>
              <a:t>NodePort</a:t>
            </a:r>
            <a:r>
              <a:rPr lang="en-IN" dirty="0"/>
              <a:t> and </a:t>
            </a:r>
            <a:r>
              <a:rPr lang="en-IN" dirty="0" err="1"/>
              <a:t>ClusterIP</a:t>
            </a:r>
            <a:r>
              <a:rPr lang="en-IN" dirty="0"/>
              <a:t> services, to which the external load balancer will route, are automatically created.</a:t>
            </a:r>
            <a:endParaRPr lang="en-IN" sz="2800" dirty="0">
              <a:solidFill>
                <a:srgbClr val="1155CC"/>
              </a:solidFill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69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LoadBalancer</a:t>
            </a:r>
            <a:r>
              <a:rPr lang="en-IN" b="1" dirty="0"/>
              <a:t> Service Cont.</a:t>
            </a:r>
          </a:p>
        </p:txBody>
      </p:sp>
      <p:pic>
        <p:nvPicPr>
          <p:cNvPr id="5" name="Google Shape;659;p95">
            <a:extLst>
              <a:ext uri="{FF2B5EF4-FFF2-40B4-BE49-F238E27FC236}">
                <a16:creationId xmlns:a16="http://schemas.microsoft.com/office/drawing/2014/main" id="{91A01500-0735-4EA2-B14C-9D45177AEF4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975" y="731268"/>
            <a:ext cx="5949801" cy="42887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61;p95">
            <a:extLst>
              <a:ext uri="{FF2B5EF4-FFF2-40B4-BE49-F238E27FC236}">
                <a16:creationId xmlns:a16="http://schemas.microsoft.com/office/drawing/2014/main" id="{7E13275C-F726-4045-A2E5-F4904462BA77}"/>
              </a:ext>
            </a:extLst>
          </p:cNvPr>
          <p:cNvSpPr txBox="1">
            <a:spLocks/>
          </p:cNvSpPr>
          <p:nvPr/>
        </p:nvSpPr>
        <p:spPr>
          <a:xfrm>
            <a:off x="5907625" y="1456659"/>
            <a:ext cx="2966400" cy="2062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example-prod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app=nginx,env=prod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Type:         LoadBalancer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IP:           10.96.28.176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LoadBalancer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Ingress:      172.17.18.43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Port:         &lt;unset&gt;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TargetPort: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NodePort:     &lt;unset&gt;  32410/TCP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Endpoints:    10.255.16.3:80,</a:t>
            </a:r>
            <a:b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10.255.16.4:80</a:t>
            </a:r>
            <a:endParaRPr lang="en-IN" sz="11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9846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ExternalName</a:t>
            </a:r>
            <a:r>
              <a:rPr lang="en-IN" b="1" dirty="0"/>
              <a:t> Service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298450">
              <a:spcBef>
                <a:spcPts val="0"/>
              </a:spcBef>
              <a:buSzPts val="1100"/>
              <a:buChar char="●"/>
            </a:pPr>
            <a:r>
              <a:rPr lang="en-IN" sz="2800" dirty="0"/>
              <a:t>Maps the service to the contents of the </a:t>
            </a:r>
            <a:r>
              <a:rPr lang="en-IN" sz="2800" dirty="0" err="1"/>
              <a:t>externalName</a:t>
            </a:r>
            <a:r>
              <a:rPr lang="en-IN" sz="2800" dirty="0"/>
              <a:t> field (e.g. app1.prod.example.com)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b="1" dirty="0" err="1"/>
              <a:t>ExternalName</a:t>
            </a:r>
            <a:r>
              <a:rPr lang="en-IN" sz="2800" dirty="0"/>
              <a:t> is used to reference endpoints </a:t>
            </a:r>
            <a:r>
              <a:rPr lang="en-IN" sz="2800" b="1" dirty="0"/>
              <a:t>OUTSIDE</a:t>
            </a:r>
            <a:r>
              <a:rPr lang="en-IN" sz="2800" dirty="0"/>
              <a:t> the cluster.</a:t>
            </a:r>
          </a:p>
          <a:p>
            <a:pPr marL="457200" indent="-298450">
              <a:spcBef>
                <a:spcPts val="0"/>
              </a:spcBef>
              <a:buSzPts val="1100"/>
              <a:buFont typeface="Arial" pitchFamily="34" charset="0"/>
              <a:buChar char="●"/>
            </a:pPr>
            <a:r>
              <a:rPr lang="en-IN" sz="2800" dirty="0"/>
              <a:t>Creates an internal </a:t>
            </a:r>
            <a:r>
              <a:rPr lang="en-IN" sz="2800" b="1" dirty="0"/>
              <a:t>CNAME </a:t>
            </a:r>
            <a:r>
              <a:rPr lang="en-IN" sz="2800" dirty="0"/>
              <a:t>DNS entry that aliases another.</a:t>
            </a:r>
          </a:p>
        </p:txBody>
      </p:sp>
    </p:spTree>
    <p:extLst>
      <p:ext uri="{BB962C8B-B14F-4D97-AF65-F5344CB8AC3E}">
        <p14:creationId xmlns:p14="http://schemas.microsoft.com/office/powerpoint/2010/main" val="735929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Ingress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An API object that manages external access to the services in a cluster, typically HTTP</a:t>
            </a:r>
          </a:p>
          <a:p>
            <a:r>
              <a:rPr lang="en-IN" sz="2800" dirty="0"/>
              <a:t>Traffic routing is controlled by rules defined on the ingress resource</a:t>
            </a:r>
          </a:p>
          <a:p>
            <a:r>
              <a:rPr lang="en-IN" sz="2800" dirty="0"/>
              <a:t>An ingress does not expose arbitrary ports or protocols</a:t>
            </a:r>
          </a:p>
          <a:p>
            <a:r>
              <a:rPr lang="en-IN" sz="2800" dirty="0"/>
              <a:t>In order for the ingress resource to work, the cluster must have an ingress controller running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33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18258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800" dirty="0"/>
              <a:t>Primary method of managing pod replicas and their lifecycle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Includes their scheduling, scaling, and deletion.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Their job is simple: </a:t>
            </a:r>
            <a:r>
              <a:rPr lang="en-IN" sz="2800" b="1" dirty="0"/>
              <a:t>Always ensure the desired number of pods are running.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You define the number of pods you want running with the replicas field.</a:t>
            </a:r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r>
              <a:rPr lang="en-IN" sz="2800" dirty="0">
                <a:solidFill>
                  <a:schemeClr val="dk1"/>
                </a:solidFill>
              </a:rPr>
              <a:t>Pods are created with name based off </a:t>
            </a:r>
            <a:r>
              <a:rPr lang="en-IN" sz="2800" dirty="0" err="1">
                <a:solidFill>
                  <a:schemeClr val="dk1"/>
                </a:solidFill>
              </a:rPr>
              <a:t>replicaset</a:t>
            </a:r>
            <a:r>
              <a:rPr lang="en-IN" sz="2800" dirty="0">
                <a:solidFill>
                  <a:schemeClr val="dk1"/>
                </a:solidFill>
              </a:rPr>
              <a:t> name + random 5 character string</a:t>
            </a:r>
            <a:endParaRPr lang="en-IN" sz="2800" dirty="0"/>
          </a:p>
          <a:p>
            <a:pPr marL="457200" indent="-381000">
              <a:spcBef>
                <a:spcPts val="600"/>
              </a:spcBef>
              <a:buSzPts val="2400"/>
              <a:buFont typeface="Arial" pitchFamily="34" charset="0"/>
              <a:buChar char="●"/>
            </a:pPr>
            <a:endParaRPr lang="en-IN" sz="2800" b="1" dirty="0"/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0680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77816C-0741-46D8-9FC8-5A6E05116A0B}"/>
              </a:ext>
            </a:extLst>
          </p:cNvPr>
          <p:cNvSpPr/>
          <p:nvPr/>
        </p:nvSpPr>
        <p:spPr>
          <a:xfrm>
            <a:off x="6084168" y="4299942"/>
            <a:ext cx="1296144" cy="4319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Replica Sets Cont.</a:t>
            </a:r>
          </a:p>
        </p:txBody>
      </p:sp>
      <p:sp>
        <p:nvSpPr>
          <p:cNvPr id="5" name="Google Shape;728;p105">
            <a:extLst>
              <a:ext uri="{FF2B5EF4-FFF2-40B4-BE49-F238E27FC236}">
                <a16:creationId xmlns:a16="http://schemas.microsoft.com/office/drawing/2014/main" id="{E5245956-FA20-4E93-8B38-055C61489D5E}"/>
              </a:ext>
            </a:extLst>
          </p:cNvPr>
          <p:cNvSpPr txBox="1">
            <a:spLocks/>
          </p:cNvSpPr>
          <p:nvPr/>
        </p:nvSpPr>
        <p:spPr>
          <a:xfrm>
            <a:off x="3834250" y="1920990"/>
            <a:ext cx="4852500" cy="2811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describe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Name: 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Namespace:    default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Selector: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nginx,env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Labels:     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Annotations: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Replicas:     3 current / 3 desired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Pods Status:  3 Running / 0 Waiting / 0 Succeeded / 0 Failed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Pod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Labels:  app=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env=prod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    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Port:         80/TCP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Environment: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Mounts: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Volumes:        &lt;none&gt;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Events: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Type    Reason            Age   From                   Message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----    ------            ----  ----                   -------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rs-example-mkll2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rs-example-b7bcg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Normal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SuccessfulCreate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16s   </a:t>
            </a:r>
            <a:r>
              <a:rPr lang="en-IN" sz="700" dirty="0" err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  <a:r>
              <a:rPr lang="en-IN" sz="700" dirty="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-controller  Created pod: rs-example-9l4dt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700" dirty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IN" sz="7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" name="Google Shape;729;p105">
            <a:extLst>
              <a:ext uri="{FF2B5EF4-FFF2-40B4-BE49-F238E27FC236}">
                <a16:creationId xmlns:a16="http://schemas.microsoft.com/office/drawing/2014/main" id="{28337B20-60B2-4475-83C0-6AE160ACBCF1}"/>
              </a:ext>
            </a:extLst>
          </p:cNvPr>
          <p:cNvSpPr txBox="1">
            <a:spLocks/>
          </p:cNvSpPr>
          <p:nvPr/>
        </p:nvSpPr>
        <p:spPr>
          <a:xfrm>
            <a:off x="457200" y="994815"/>
            <a:ext cx="3290400" cy="3737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ReplicaSet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rs-example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metadata: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labels: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app: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env: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spec: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containers: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-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image: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ports: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  - containerPort: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  <a:endParaRPr lang="en-IN" sz="11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" name="Google Shape;730;p105">
            <a:extLst>
              <a:ext uri="{FF2B5EF4-FFF2-40B4-BE49-F238E27FC236}">
                <a16:creationId xmlns:a16="http://schemas.microsoft.com/office/drawing/2014/main" id="{CF393D9F-BA5C-4CB9-856A-BAC49841FC76}"/>
              </a:ext>
            </a:extLst>
          </p:cNvPr>
          <p:cNvSpPr txBox="1">
            <a:spLocks/>
          </p:cNvSpPr>
          <p:nvPr/>
        </p:nvSpPr>
        <p:spPr>
          <a:xfrm>
            <a:off x="3834275" y="994815"/>
            <a:ext cx="4852500" cy="828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READY     STATUS    RESTARTS   AGE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rs-example-9l4dt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rs-example-b7bcg   1/1       Running   0          1h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rs-example-mkll2   1/1       Running   0          1h</a:t>
            </a:r>
            <a:endParaRPr lang="en-IN" sz="1000" dirty="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27109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2753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81000">
              <a:spcBef>
                <a:spcPts val="0"/>
              </a:spcBef>
              <a:buSzPts val="2400"/>
              <a:buChar char="●"/>
            </a:pPr>
            <a:r>
              <a:rPr lang="en-IN" sz="2800" dirty="0"/>
              <a:t>Declarative method of managing Pods via </a:t>
            </a:r>
            <a:r>
              <a:rPr lang="en-IN" sz="2800" b="1" dirty="0" err="1"/>
              <a:t>ReplicaSets</a:t>
            </a:r>
            <a:endParaRPr lang="en-IN" sz="2800" b="1" dirty="0"/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Provides rollback functionality and update control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Updates are managed through the </a:t>
            </a:r>
            <a:r>
              <a:rPr lang="en-IN" sz="2800" b="1" dirty="0"/>
              <a:t>pod-template-hash </a:t>
            </a:r>
            <a:r>
              <a:rPr lang="en-IN" sz="2800" dirty="0"/>
              <a:t>label</a:t>
            </a:r>
          </a:p>
          <a:p>
            <a:pPr marL="457200" indent="-381000">
              <a:spcBef>
                <a:spcPts val="0"/>
              </a:spcBef>
              <a:buSzPts val="2400"/>
              <a:buFont typeface="Arial" pitchFamily="34" charset="0"/>
              <a:buChar char="●"/>
            </a:pPr>
            <a:r>
              <a:rPr lang="en-IN" sz="2800" dirty="0"/>
              <a:t>Each iteration creates a unique label that is assigned to both the </a:t>
            </a:r>
            <a:r>
              <a:rPr lang="en-IN" sz="2800" b="1" dirty="0" err="1"/>
              <a:t>ReplicaSet</a:t>
            </a:r>
            <a:r>
              <a:rPr lang="en-IN" sz="2800" dirty="0"/>
              <a:t> and subsequent Pods</a:t>
            </a:r>
            <a:endParaRPr lang="en-IN" sz="2800" b="1" dirty="0"/>
          </a:p>
          <a:p>
            <a:pPr marL="457200" lvl="0" indent="-381000">
              <a:spcBef>
                <a:spcPts val="0"/>
              </a:spcBef>
              <a:buSzPts val="2400"/>
              <a:buChar char="●"/>
            </a:pPr>
            <a:endParaRPr lang="en-IN" sz="2800" dirty="0"/>
          </a:p>
        </p:txBody>
      </p:sp>
      <p:pic>
        <p:nvPicPr>
          <p:cNvPr id="5" name="Google Shape;737;p106">
            <a:extLst>
              <a:ext uri="{FF2B5EF4-FFF2-40B4-BE49-F238E27FC236}">
                <a16:creationId xmlns:a16="http://schemas.microsoft.com/office/drawing/2014/main" id="{8355BF12-D72C-4EA9-BCCD-221487C0C6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4713" y="3651870"/>
            <a:ext cx="5294567" cy="94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01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b="1" dirty="0"/>
              <a:t>Lab  4 – Deploy &amp; Expose App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790266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Deploy Multi-Tier App in K8 that was Deployed in Docker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800" dirty="0"/>
              <a:t>Uses </a:t>
            </a:r>
            <a:r>
              <a:rPr lang="en-IN" sz="2800" dirty="0" err="1"/>
              <a:t>Kompose</a:t>
            </a:r>
            <a:r>
              <a:rPr lang="en-IN" sz="2800" dirty="0"/>
              <a:t> to convert Docker Compose files to be deployed in K8</a:t>
            </a:r>
          </a:p>
        </p:txBody>
      </p:sp>
    </p:spTree>
    <p:extLst>
      <p:ext uri="{BB962C8B-B14F-4D97-AF65-F5344CB8AC3E}">
        <p14:creationId xmlns:p14="http://schemas.microsoft.com/office/powerpoint/2010/main" val="64700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Deployments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323528" y="780907"/>
            <a:ext cx="5544616" cy="43831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spcBef>
                <a:spcPts val="0"/>
              </a:spcBef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revisionHistoryLimit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The number of previous iterations of the Deployment to retain.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strategy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Describes the method of  updating the Pods based on the 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IN" sz="1800" dirty="0"/>
              <a:t>. Valid options are </a:t>
            </a: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/>
              <a:t> or </a:t>
            </a: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/>
              <a:t>. </a:t>
            </a:r>
          </a:p>
          <a:p>
            <a:pPr marL="914400" lvl="1" indent="-342900">
              <a:spcBef>
                <a:spcPts val="1000"/>
              </a:spcBef>
              <a:buSzPts val="1800"/>
            </a:pPr>
            <a:r>
              <a:rPr lang="en-IN" sz="1800" b="1" dirty="0">
                <a:latin typeface="Roboto Mono"/>
                <a:ea typeface="Roboto Mono"/>
                <a:cs typeface="Roboto Mono"/>
                <a:sym typeface="Roboto Mono"/>
              </a:rPr>
              <a:t>Recreate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All existing Pods are killed before the new ones are created.</a:t>
            </a:r>
            <a:endParaRPr lang="en-IN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290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  <a:r>
              <a:rPr lang="en-IN" sz="1800" dirty="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800" dirty="0"/>
              <a:t>Cycles through updating the Pods according to the parameters: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-IN" sz="1800" dirty="0"/>
              <a:t> and </a:t>
            </a:r>
            <a:r>
              <a:rPr lang="en-IN" sz="1800" dirty="0" err="1">
                <a:latin typeface="Roboto Mono"/>
                <a:ea typeface="Roboto Mono"/>
                <a:cs typeface="Roboto Mono"/>
                <a:sym typeface="Roboto Mono"/>
              </a:rPr>
              <a:t>maxUnavailable</a:t>
            </a:r>
            <a:r>
              <a:rPr lang="en-IN" sz="1800" dirty="0"/>
              <a:t>.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r>
              <a:rPr lang="en-IN" sz="1800" b="1" dirty="0" err="1"/>
              <a:t>maxSurge</a:t>
            </a:r>
            <a:r>
              <a:rPr lang="en-IN" sz="1800" dirty="0"/>
              <a:t> == how many ADDITIONAL replicas we want to spin up while updating</a:t>
            </a:r>
          </a:p>
          <a:p>
            <a:pPr marL="514350">
              <a:spcBef>
                <a:spcPts val="1000"/>
              </a:spcBef>
              <a:spcAft>
                <a:spcPts val="1000"/>
              </a:spcAft>
              <a:buSzPts val="1800"/>
            </a:pPr>
            <a:endParaRPr lang="en-IN" sz="1800" dirty="0"/>
          </a:p>
        </p:txBody>
      </p:sp>
      <p:sp>
        <p:nvSpPr>
          <p:cNvPr id="6" name="Google Shape;744;p107">
            <a:extLst>
              <a:ext uri="{FF2B5EF4-FFF2-40B4-BE49-F238E27FC236}">
                <a16:creationId xmlns:a16="http://schemas.microsoft.com/office/drawing/2014/main" id="{4497E1DD-54DE-41E9-AE06-71B7489A1D94}"/>
              </a:ext>
            </a:extLst>
          </p:cNvPr>
          <p:cNvSpPr txBox="1">
            <a:spLocks/>
          </p:cNvSpPr>
          <p:nvPr/>
        </p:nvSpPr>
        <p:spPr>
          <a:xfrm>
            <a:off x="6292388" y="843558"/>
            <a:ext cx="2672100" cy="3637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apps/v1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deploy-example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replicas: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b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revisionHistoryLimit: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3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matchLabels: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app: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b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env: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strategy: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RollingUpdate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rollingUpdate: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maxSurge: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  maxUnavailable: </a:t>
            </a:r>
            <a:r>
              <a:rPr lang="en-IN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template:</a:t>
            </a:r>
            <a:endParaRPr lang="en-IN" sz="1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&lt;pod template&gt;</a:t>
            </a:r>
          </a:p>
        </p:txBody>
      </p:sp>
    </p:spTree>
    <p:extLst>
      <p:ext uri="{BB962C8B-B14F-4D97-AF65-F5344CB8AC3E}">
        <p14:creationId xmlns:p14="http://schemas.microsoft.com/office/powerpoint/2010/main" val="208604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3" y="1786650"/>
            <a:ext cx="5502753" cy="26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RollingUpdate Deployment </a:t>
            </a:r>
            <a:endParaRPr/>
          </a:p>
        </p:txBody>
      </p:sp>
      <p:sp>
        <p:nvSpPr>
          <p:cNvPr id="751" name="Google Shape;751;p108"/>
          <p:cNvSpPr txBox="1">
            <a:spLocks noGrp="1"/>
          </p:cNvSpPr>
          <p:nvPr>
            <p:ph type="body" idx="4294967295"/>
          </p:nvPr>
        </p:nvSpPr>
        <p:spPr>
          <a:xfrm>
            <a:off x="457200" y="4073050"/>
            <a:ext cx="3904200" cy="82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108"/>
          <p:cNvSpPr txBox="1">
            <a:spLocks noGrp="1"/>
          </p:cNvSpPr>
          <p:nvPr>
            <p:ph type="body" idx="4294967295"/>
          </p:nvPr>
        </p:nvSpPr>
        <p:spPr>
          <a:xfrm>
            <a:off x="457200" y="3396875"/>
            <a:ext cx="3904200" cy="542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3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3" name="Google Shape;753;p108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Updating pod template generates a 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revision.</a:t>
            </a:r>
            <a:endParaRPr sz="1800"/>
          </a:p>
        </p:txBody>
      </p:sp>
      <p:sp>
        <p:nvSpPr>
          <p:cNvPr id="754" name="Google Shape;754;p108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88"/>
            <a:ext cx="5472952" cy="4013924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61" name="Google Shape;761;p109"/>
          <p:cNvSpPr txBox="1">
            <a:spLocks noGrp="1"/>
          </p:cNvSpPr>
          <p:nvPr>
            <p:ph type="body" idx="4294967295"/>
          </p:nvPr>
        </p:nvSpPr>
        <p:spPr>
          <a:xfrm>
            <a:off x="457200" y="3395925"/>
            <a:ext cx="3904200" cy="5550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1         1         1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3         3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2" name="Google Shape;762;p109"/>
          <p:cNvSpPr txBox="1">
            <a:spLocks noGrp="1"/>
          </p:cNvSpPr>
          <p:nvPr>
            <p:ph type="body" idx="4294967295"/>
          </p:nvPr>
        </p:nvSpPr>
        <p:spPr>
          <a:xfrm>
            <a:off x="457200" y="4096825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mydep-6766777fff-sjxhf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109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</a:t>
            </a:r>
            <a:r>
              <a:rPr lang="en" sz="1800" b="1">
                <a:solidFill>
                  <a:schemeClr val="dk1"/>
                </a:solidFill>
              </a:rPr>
              <a:t>ReplicaSet</a:t>
            </a:r>
            <a:r>
              <a:rPr lang="en" sz="1800">
                <a:solidFill>
                  <a:schemeClr val="dk1"/>
                </a:solidFill>
              </a:rPr>
              <a:t> is initially scaled up based on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sp>
        <p:nvSpPr>
          <p:cNvPr id="764" name="Google Shape;764;p109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63"/>
            <a:ext cx="5472952" cy="43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110"/>
          <p:cNvSpPr txBox="1">
            <a:spLocks noGrp="1"/>
          </p:cNvSpPr>
          <p:nvPr>
            <p:ph type="body" idx="4294967295"/>
          </p:nvPr>
        </p:nvSpPr>
        <p:spPr>
          <a:xfrm>
            <a:off x="457200" y="4096800"/>
            <a:ext cx="3904200" cy="799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mydep-6766777fff-hsfz9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2" name="Google Shape;772;p110"/>
          <p:cNvSpPr txBox="1">
            <a:spLocks noGrp="1"/>
          </p:cNvSpPr>
          <p:nvPr>
            <p:ph type="body" idx="4294967295"/>
          </p:nvPr>
        </p:nvSpPr>
        <p:spPr>
          <a:xfrm>
            <a:off x="457200" y="3397575"/>
            <a:ext cx="3904200" cy="553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2         2         2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2         2         2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3" name="Google Shape;773;p110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110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80" name="Google Shape;780;p111"/>
          <p:cNvSpPr txBox="1">
            <a:spLocks noGrp="1"/>
          </p:cNvSpPr>
          <p:nvPr>
            <p:ph type="body" idx="4294967295"/>
          </p:nvPr>
        </p:nvSpPr>
        <p:spPr>
          <a:xfrm>
            <a:off x="457200" y="3398550"/>
            <a:ext cx="3904200" cy="5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1         1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1" name="Google Shape;781;p111"/>
          <p:cNvSpPr txBox="1">
            <a:spLocks noGrp="1"/>
          </p:cNvSpPr>
          <p:nvPr>
            <p:ph type="body" idx="4294967295"/>
          </p:nvPr>
        </p:nvSpPr>
        <p:spPr>
          <a:xfrm>
            <a:off x="457200" y="4103900"/>
            <a:ext cx="3904200" cy="799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mydep-6766777fff-9r2zn   1/1       Running   0 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2" name="Google Shape;782;p111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3" name="Google Shape;78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225" y="702493"/>
            <a:ext cx="5472952" cy="462024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111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790" name="Google Shape;790;p112"/>
          <p:cNvSpPr txBox="1">
            <a:spLocks noGrp="1"/>
          </p:cNvSpPr>
          <p:nvPr>
            <p:ph type="body" idx="4294967295"/>
          </p:nvPr>
        </p:nvSpPr>
        <p:spPr>
          <a:xfrm>
            <a:off x="457200" y="3399250"/>
            <a:ext cx="3904200" cy="556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13s</a:t>
            </a:r>
            <a:b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112"/>
          <p:cNvSpPr txBox="1">
            <a:spLocks noGrp="1"/>
          </p:cNvSpPr>
          <p:nvPr>
            <p:ph type="body" idx="4294967295"/>
          </p:nvPr>
        </p:nvSpPr>
        <p:spPr>
          <a:xfrm>
            <a:off x="457200" y="410470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8s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112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Phase out of old Pods managed by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maxSurge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maxUnavailable.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93" name="Google Shape;79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12" y="699550"/>
            <a:ext cx="5472977" cy="462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112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RollingUpdate Deployment </a:t>
            </a:r>
            <a:endParaRPr/>
          </a:p>
        </p:txBody>
      </p:sp>
      <p:sp>
        <p:nvSpPr>
          <p:cNvPr id="800" name="Google Shape;800;p113"/>
          <p:cNvSpPr txBox="1">
            <a:spLocks noGrp="1"/>
          </p:cNvSpPr>
          <p:nvPr>
            <p:ph type="body" idx="4294967295"/>
          </p:nvPr>
        </p:nvSpPr>
        <p:spPr>
          <a:xfrm>
            <a:off x="457200" y="3398075"/>
            <a:ext cx="3904200" cy="557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replicaset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   DESIRED   CURRENT   READY     AGE</a:t>
            </a:r>
            <a:b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            3         3         3         15s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mydep-6766777fff            0         0         0         5h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113"/>
          <p:cNvSpPr txBox="1">
            <a:spLocks noGrp="1"/>
          </p:cNvSpPr>
          <p:nvPr>
            <p:ph type="body" idx="4294967295"/>
          </p:nvPr>
        </p:nvSpPr>
        <p:spPr>
          <a:xfrm>
            <a:off x="457200" y="4103550"/>
            <a:ext cx="3904200" cy="789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$ kubectl get pods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NAME                     READY     STATUS    RESTARTS   AGE</a:t>
            </a:r>
            <a:endParaRPr sz="8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mydep-54f7ff7d6d-9gvll   1/1       Running   0          12s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mydep-54f7ff7d6d-cqvlq   1/1       Running   0          10s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mydep-54f7ff7d6d-gccr6   1/1       Running   0          7s</a:t>
            </a:r>
            <a:endParaRPr sz="800"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113"/>
          <p:cNvSpPr txBox="1"/>
          <p:nvPr/>
        </p:nvSpPr>
        <p:spPr>
          <a:xfrm>
            <a:off x="757725" y="1398600"/>
            <a:ext cx="3904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Updated to new deployment revision completed.</a:t>
            </a:r>
            <a:endParaRPr sz="18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3" name="Google Shape;80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0250" y="1543383"/>
            <a:ext cx="5504500" cy="269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13"/>
          <p:cNvSpPr txBox="1"/>
          <p:nvPr/>
        </p:nvSpPr>
        <p:spPr>
          <a:xfrm>
            <a:off x="457200" y="2187600"/>
            <a:ext cx="2031900" cy="1062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R1 pod-template-hash:</a:t>
            </a:r>
            <a:r>
              <a:rPr lang="en" sz="1200"/>
              <a:t> </a:t>
            </a:r>
            <a:r>
              <a:rPr lang="en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676677fff</a:t>
            </a:r>
            <a:endParaRPr sz="1200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R2 pod-template-hash:</a:t>
            </a:r>
            <a:r>
              <a:rPr lang="en" sz="1200"/>
              <a:t> </a:t>
            </a:r>
            <a:r>
              <a:rPr lang="en" b="1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54f7ff7d6d</a:t>
            </a:r>
            <a:endParaRPr b="1">
              <a:solidFill>
                <a:srgbClr val="783F0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6 – Rolling Updates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1366330"/>
            <a:ext cx="8568952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Deployment Stays Same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YAML Changes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 dirty="0"/>
              <a:t>Replace One Pod At a Time</a:t>
            </a:r>
          </a:p>
          <a:p>
            <a:pPr marL="533400" indent="-4572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IN" sz="2400"/>
              <a:t>Update Image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87302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7 – Rollback Update</a:t>
            </a:r>
          </a:p>
        </p:txBody>
      </p:sp>
    </p:spTree>
    <p:extLst>
      <p:ext uri="{BB962C8B-B14F-4D97-AF65-F5344CB8AC3E}">
        <p14:creationId xmlns:p14="http://schemas.microsoft.com/office/powerpoint/2010/main" val="1531987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M</a:t>
            </a:r>
            <a:r>
              <a:rPr lang="en" sz="2800" dirty="0"/>
              <a:t>any workloads require exchanging data between containers, or persisting some form of data</a:t>
            </a:r>
          </a:p>
          <a:p>
            <a:r>
              <a:rPr lang="en" sz="2800" dirty="0"/>
              <a:t>4 types of storage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Persistent Volume Claims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" sz="2400" dirty="0"/>
              <a:t>Storage Classes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588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Overview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The REST API (API-Server) is the keystone of Kubernetes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component communicates with API-Server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Everything within Kubernetes is an API Object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Object Oriented Application Architecture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661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</a:t>
            </a:r>
            <a:r>
              <a:rPr lang="en-IN" sz="2400" dirty="0"/>
              <a:t> (PV) represents a storage resource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PVs are a </a:t>
            </a:r>
            <a:r>
              <a:rPr lang="en-IN" sz="2400" b="1" dirty="0"/>
              <a:t>cluster wide resource</a:t>
            </a:r>
            <a:r>
              <a:rPr lang="en-IN" sz="2400" dirty="0"/>
              <a:t> linked to a backing storage provider: NFS, </a:t>
            </a:r>
            <a:r>
              <a:rPr lang="en-IN" sz="2400" dirty="0" err="1"/>
              <a:t>GCEPersistentDisk</a:t>
            </a:r>
            <a:r>
              <a:rPr lang="en-IN" sz="2400" dirty="0"/>
              <a:t>, RBD etc.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Generally provisioned by an administrator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Their lifecycle is handled independently from a pod</a:t>
            </a:r>
          </a:p>
          <a:p>
            <a:pPr marL="457200" lvl="0" indent="-38100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-IN" sz="2400" b="1" dirty="0"/>
              <a:t>CANNOT</a:t>
            </a:r>
            <a:r>
              <a:rPr lang="en-IN" sz="2400" dirty="0"/>
              <a:t> be attached to a Pod directly. Relies on a  </a:t>
            </a:r>
            <a:r>
              <a:rPr lang="en-IN" sz="2400" b="1" dirty="0" err="1"/>
              <a:t>PersistentVolumeClaim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3560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5050904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Y</a:t>
            </a:r>
            <a:r>
              <a:rPr lang="en" sz="2400" dirty="0"/>
              <a:t>ou define the capacity, whether you want a filesystem or a block device, and the </a:t>
            </a:r>
            <a:r>
              <a:rPr lang="en" sz="2400" b="1" dirty="0"/>
              <a:t>access mode</a:t>
            </a:r>
            <a:endParaRPr lang="en" sz="2400" dirty="0"/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RWO - only a single pod will be able to (through a PVC) mount this.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ROM - many pods can mount this, but none can write.</a:t>
            </a:r>
          </a:p>
          <a:p>
            <a:pPr lvl="1" indent="-342900">
              <a:spcBef>
                <a:spcPts val="0"/>
              </a:spcBef>
            </a:pPr>
            <a:r>
              <a:rPr lang="en-IN" sz="2000" dirty="0"/>
              <a:t>RWM - many pods can mount and write.</a:t>
            </a:r>
          </a:p>
          <a:p>
            <a:pPr marL="457200" lvl="0" indent="-381000">
              <a:spcBef>
                <a:spcPts val="600"/>
              </a:spcBef>
              <a:buSzPts val="2400"/>
              <a:buChar char="●"/>
            </a:pPr>
            <a:endParaRPr lang="en-IN" sz="2400" dirty="0"/>
          </a:p>
        </p:txBody>
      </p:sp>
      <p:sp>
        <p:nvSpPr>
          <p:cNvPr id="4" name="Google Shape;1060;p146">
            <a:extLst>
              <a:ext uri="{FF2B5EF4-FFF2-40B4-BE49-F238E27FC236}">
                <a16:creationId xmlns:a16="http://schemas.microsoft.com/office/drawing/2014/main" id="{FC0CFC50-B86D-4405-84F4-511DF8E22453}"/>
              </a:ext>
            </a:extLst>
          </p:cNvPr>
          <p:cNvSpPr txBox="1">
            <a:spLocks/>
          </p:cNvSpPr>
          <p:nvPr/>
        </p:nvSpPr>
        <p:spPr>
          <a:xfrm>
            <a:off x="5448788" y="1059582"/>
            <a:ext cx="3515700" cy="3725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v1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</a:t>
            </a:r>
            <a:r>
              <a:rPr lang="en-I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nfsserver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capacity: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storage: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50Gi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volumeMode: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Filesystem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accessModes: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ReadWriteOnce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ReadWriteMany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persistentVolumeReclaimPolicy: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storageClassName: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slow</a:t>
            </a:r>
            <a:b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mountOptions: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hard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    - nfsvers=4.1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nfs: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path: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/exports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server: </a:t>
            </a:r>
            <a:r>
              <a:rPr lang="en-IN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172.22.0.42</a:t>
            </a:r>
            <a:endParaRPr lang="en-IN" sz="11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24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600"/>
              </a:spcBef>
              <a:buSzPts val="2400"/>
              <a:buChar char="●"/>
            </a:pPr>
            <a:r>
              <a:rPr lang="en-IN" sz="2400" dirty="0"/>
              <a:t>A </a:t>
            </a:r>
            <a:r>
              <a:rPr lang="en-IN" sz="2400" b="1" dirty="0" err="1"/>
              <a:t>PersistentVolumeClaim</a:t>
            </a:r>
            <a:r>
              <a:rPr lang="en-IN" sz="2400" dirty="0"/>
              <a:t> (PVC) is a </a:t>
            </a:r>
            <a:r>
              <a:rPr lang="en-IN" sz="2400" b="1" dirty="0" err="1"/>
              <a:t>namespaced</a:t>
            </a:r>
            <a:r>
              <a:rPr lang="en-IN" sz="2400" dirty="0"/>
              <a:t> request for storage.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Satisfies a set of requirements instead of mapping to a storage resource directly.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r>
              <a:rPr lang="en-IN" sz="2400" dirty="0"/>
              <a:t>Ensures that an application’s ‘</a:t>
            </a:r>
            <a:r>
              <a:rPr lang="en-IN" sz="2400" i="1" dirty="0"/>
              <a:t>claim</a:t>
            </a:r>
            <a:r>
              <a:rPr lang="en-IN" sz="2400" dirty="0"/>
              <a:t>’ for storage is portable across numerous backends or providers.</a:t>
            </a:r>
          </a:p>
          <a:p>
            <a:pPr marL="457200" indent="-381000">
              <a:spcBef>
                <a:spcPts val="1000"/>
              </a:spcBef>
              <a:buSzPts val="2400"/>
              <a:buFont typeface="Arial" pitchFamily="34" charset="0"/>
              <a:buChar char="●"/>
            </a:pPr>
            <a:r>
              <a:rPr lang="en-IN" sz="2400" dirty="0"/>
              <a:t>PVCs can be named the same to make things consistent but point to different storage classes</a:t>
            </a:r>
          </a:p>
          <a:p>
            <a:pPr marL="457200" lvl="0" indent="-381000">
              <a:spcBef>
                <a:spcPts val="1000"/>
              </a:spcBef>
              <a:buSzPts val="2400"/>
              <a:buChar char="●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127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&amp; Claims</a:t>
            </a:r>
          </a:p>
        </p:txBody>
      </p:sp>
      <p:sp>
        <p:nvSpPr>
          <p:cNvPr id="6" name="Google Shape;1053;p145">
            <a:extLst>
              <a:ext uri="{FF2B5EF4-FFF2-40B4-BE49-F238E27FC236}">
                <a16:creationId xmlns:a16="http://schemas.microsoft.com/office/drawing/2014/main" id="{F5D373CB-18D8-4261-BA15-7844A382546C}"/>
              </a:ext>
            </a:extLst>
          </p:cNvPr>
          <p:cNvSpPr txBox="1"/>
          <p:nvPr/>
        </p:nvSpPr>
        <p:spPr>
          <a:xfrm>
            <a:off x="457200" y="2518171"/>
            <a:ext cx="1218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Users</a:t>
            </a:r>
            <a:endParaRPr sz="1800" b="1" dirty="0"/>
          </a:p>
        </p:txBody>
      </p:sp>
      <p:sp>
        <p:nvSpPr>
          <p:cNvPr id="7" name="Google Shape;1054;p145">
            <a:extLst>
              <a:ext uri="{FF2B5EF4-FFF2-40B4-BE49-F238E27FC236}">
                <a16:creationId xmlns:a16="http://schemas.microsoft.com/office/drawing/2014/main" id="{AE2054BE-8E3B-4748-AFDB-CC45B53F0463}"/>
              </a:ext>
            </a:extLst>
          </p:cNvPr>
          <p:cNvSpPr txBox="1"/>
          <p:nvPr/>
        </p:nvSpPr>
        <p:spPr>
          <a:xfrm>
            <a:off x="7396200" y="2518171"/>
            <a:ext cx="12906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Cluster</a:t>
            </a:r>
            <a:br>
              <a:rPr lang="en" sz="1800" b="1" dirty="0"/>
            </a:br>
            <a:r>
              <a:rPr lang="en" sz="1800" b="1" dirty="0"/>
              <a:t>Admins</a:t>
            </a:r>
            <a:endParaRPr sz="1800" b="1" dirty="0"/>
          </a:p>
        </p:txBody>
      </p:sp>
      <p:pic>
        <p:nvPicPr>
          <p:cNvPr id="8" name="Google Shape;1055;p145">
            <a:extLst>
              <a:ext uri="{FF2B5EF4-FFF2-40B4-BE49-F238E27FC236}">
                <a16:creationId xmlns:a16="http://schemas.microsoft.com/office/drawing/2014/main" id="{07E3659A-FB68-48C6-9A49-40E784603B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850" y="843558"/>
            <a:ext cx="6036323" cy="40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87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Persistent Volume Phases</a:t>
            </a:r>
          </a:p>
        </p:txBody>
      </p:sp>
      <p:sp>
        <p:nvSpPr>
          <p:cNvPr id="9" name="Google Shape;1098;p151">
            <a:extLst>
              <a:ext uri="{FF2B5EF4-FFF2-40B4-BE49-F238E27FC236}">
                <a16:creationId xmlns:a16="http://schemas.microsoft.com/office/drawing/2014/main" id="{62541096-F294-4CDB-87B1-72408DAF3D65}"/>
              </a:ext>
            </a:extLst>
          </p:cNvPr>
          <p:cNvSpPr txBox="1">
            <a:spLocks/>
          </p:cNvSpPr>
          <p:nvPr/>
        </p:nvSpPr>
        <p:spPr>
          <a:xfrm>
            <a:off x="382425" y="987574"/>
            <a:ext cx="2026500" cy="3725700"/>
          </a:xfrm>
          <a:prstGeom prst="rect">
            <a:avLst/>
          </a:prstGeom>
          <a:solidFill>
            <a:srgbClr val="B6D7A8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Available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sz="2200"/>
              <a:t>PV is ready and available to be consumed.</a:t>
            </a:r>
            <a:endParaRPr lang="en-IN" sz="2200" dirty="0"/>
          </a:p>
        </p:txBody>
      </p:sp>
      <p:sp>
        <p:nvSpPr>
          <p:cNvPr id="10" name="Google Shape;1099;p151">
            <a:extLst>
              <a:ext uri="{FF2B5EF4-FFF2-40B4-BE49-F238E27FC236}">
                <a16:creationId xmlns:a16="http://schemas.microsoft.com/office/drawing/2014/main" id="{BCFD13A0-9FAB-4344-806D-0C3C28387C64}"/>
              </a:ext>
            </a:extLst>
          </p:cNvPr>
          <p:cNvSpPr txBox="1">
            <a:spLocks/>
          </p:cNvSpPr>
          <p:nvPr/>
        </p:nvSpPr>
        <p:spPr>
          <a:xfrm>
            <a:off x="2499963" y="987574"/>
            <a:ext cx="2026500" cy="3725700"/>
          </a:xfrm>
          <a:prstGeom prst="rect">
            <a:avLst/>
          </a:prstGeom>
          <a:solidFill>
            <a:srgbClr val="FFE599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Bound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1800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PV has been bound to a claim.</a:t>
            </a:r>
            <a:endParaRPr lang="en-IN"/>
          </a:p>
        </p:txBody>
      </p:sp>
      <p:sp>
        <p:nvSpPr>
          <p:cNvPr id="11" name="Google Shape;1100;p151">
            <a:extLst>
              <a:ext uri="{FF2B5EF4-FFF2-40B4-BE49-F238E27FC236}">
                <a16:creationId xmlns:a16="http://schemas.microsoft.com/office/drawing/2014/main" id="{C544E4C7-51E6-4090-AA46-87CD826660FC}"/>
              </a:ext>
            </a:extLst>
          </p:cNvPr>
          <p:cNvSpPr txBox="1">
            <a:spLocks/>
          </p:cNvSpPr>
          <p:nvPr/>
        </p:nvSpPr>
        <p:spPr>
          <a:xfrm>
            <a:off x="4617513" y="987574"/>
            <a:ext cx="2026500" cy="3725700"/>
          </a:xfrm>
          <a:prstGeom prst="rect">
            <a:avLst/>
          </a:prstGeom>
          <a:solidFill>
            <a:srgbClr val="F9CB9C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Released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The binding PVC has been deleted, and the PV is pending  reclamation.</a:t>
            </a:r>
            <a:endParaRPr lang="en-IN"/>
          </a:p>
        </p:txBody>
      </p:sp>
      <p:sp>
        <p:nvSpPr>
          <p:cNvPr id="12" name="Google Shape;1101;p151">
            <a:extLst>
              <a:ext uri="{FF2B5EF4-FFF2-40B4-BE49-F238E27FC236}">
                <a16:creationId xmlns:a16="http://schemas.microsoft.com/office/drawing/2014/main" id="{AAE5EB53-B482-43FB-9E6B-DBE79B9FE05D}"/>
              </a:ext>
            </a:extLst>
          </p:cNvPr>
          <p:cNvSpPr txBox="1">
            <a:spLocks/>
          </p:cNvSpPr>
          <p:nvPr/>
        </p:nvSpPr>
        <p:spPr>
          <a:xfrm>
            <a:off x="6735063" y="987574"/>
            <a:ext cx="2026500" cy="3725700"/>
          </a:xfrm>
          <a:prstGeom prst="rect">
            <a:avLst/>
          </a:prstGeom>
          <a:solidFill>
            <a:srgbClr val="DD7E6B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itchFamily="34" charset="0"/>
              <a:buNone/>
            </a:pPr>
            <a:r>
              <a:rPr lang="en-IN" b="1"/>
              <a:t>Failed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endParaRPr lang="en-IN" sz="1800" b="1"/>
          </a:p>
          <a:p>
            <a:pPr marL="0" indent="0" algn="ctr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/>
              <a:t>An error has been encountered attempting to reclaim the PV.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467181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8 – Persistent Volumes</a:t>
            </a:r>
          </a:p>
        </p:txBody>
      </p:sp>
    </p:spTree>
    <p:extLst>
      <p:ext uri="{BB962C8B-B14F-4D97-AF65-F5344CB8AC3E}">
        <p14:creationId xmlns:p14="http://schemas.microsoft.com/office/powerpoint/2010/main" val="3257263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dirty="0"/>
              <a:t>Horizontal Pod Autoscaling (HPA)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9"/>
            <a:ext cx="4258816" cy="4104455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automatically scales the number of pods in a replication controller, deployment or replica set based on observed CPU utilization or other metrics</a:t>
            </a:r>
          </a:p>
          <a:p>
            <a:r>
              <a:rPr lang="en-IN" sz="2400" dirty="0"/>
              <a:t>The Horizontal Pod </a:t>
            </a:r>
            <a:r>
              <a:rPr lang="en-IN" sz="2400" dirty="0" err="1"/>
              <a:t>Autoscaler</a:t>
            </a:r>
            <a:r>
              <a:rPr lang="en-IN" sz="2400" dirty="0"/>
              <a:t> is implemented as a Kubernetes API resource and a controller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AA61B-7879-4787-97A7-EFACEF35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54" y="843558"/>
            <a:ext cx="4475250" cy="386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B00F1D-5CCD-44A1-993C-F1B876E38884}"/>
              </a:ext>
            </a:extLst>
          </p:cNvPr>
          <p:cNvSpPr/>
          <p:nvPr/>
        </p:nvSpPr>
        <p:spPr>
          <a:xfrm>
            <a:off x="611560" y="4712245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https://kubernetes.io/docs/tasks/run-application/horizontal-pod-autoscale/</a:t>
            </a:r>
          </a:p>
        </p:txBody>
      </p:sp>
    </p:spTree>
    <p:extLst>
      <p:ext uri="{BB962C8B-B14F-4D97-AF65-F5344CB8AC3E}">
        <p14:creationId xmlns:p14="http://schemas.microsoft.com/office/powerpoint/2010/main" val="2552430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992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Lab 9 – Auto Scale Pods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5"/>
            <a:ext cx="8507288" cy="410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Deploy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Add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up, automatically, based on load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Reduce load on your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Number of Pods will go down, automatically, based on load</a:t>
            </a:r>
          </a:p>
        </p:txBody>
      </p:sp>
    </p:spTree>
    <p:extLst>
      <p:ext uri="{BB962C8B-B14F-4D97-AF65-F5344CB8AC3E}">
        <p14:creationId xmlns:p14="http://schemas.microsoft.com/office/powerpoint/2010/main" val="447407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670574"/>
          </a:xfrm>
        </p:spPr>
        <p:txBody>
          <a:bodyPr>
            <a:noAutofit/>
          </a:bodyPr>
          <a:lstStyle/>
          <a:p>
            <a:r>
              <a:rPr lang="en-IN" sz="3600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F48-E398-4426-B52E-60AEA71C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3558"/>
            <a:ext cx="8507288" cy="4104455"/>
          </a:xfrm>
        </p:spPr>
        <p:txBody>
          <a:bodyPr>
            <a:normAutofit/>
          </a:bodyPr>
          <a:lstStyle/>
          <a:p>
            <a:r>
              <a:rPr lang="en-IN" sz="2800" dirty="0"/>
              <a:t>Deploy Compose App in K8</a:t>
            </a:r>
          </a:p>
          <a:p>
            <a:r>
              <a:rPr lang="en-IN" sz="2800" dirty="0"/>
              <a:t>API &amp; Objects</a:t>
            </a:r>
          </a:p>
          <a:p>
            <a:r>
              <a:rPr lang="en-IN" sz="2800" dirty="0"/>
              <a:t>Networking</a:t>
            </a:r>
          </a:p>
          <a:p>
            <a:r>
              <a:rPr lang="en-IN" sz="2800" dirty="0"/>
              <a:t>Services</a:t>
            </a:r>
          </a:p>
          <a:p>
            <a:r>
              <a:rPr lang="en-IN" sz="2800" dirty="0"/>
              <a:t>Replica Sets</a:t>
            </a:r>
          </a:p>
          <a:p>
            <a:r>
              <a:rPr lang="en-IN" sz="2800" dirty="0"/>
              <a:t>Deployments</a:t>
            </a:r>
          </a:p>
          <a:p>
            <a:r>
              <a:rPr lang="en-IN" sz="2800" dirty="0"/>
              <a:t>Storage</a:t>
            </a:r>
          </a:p>
          <a:p>
            <a:r>
              <a:rPr lang="en-IN" sz="2800" dirty="0"/>
              <a:t>Auto Scaling for Apps</a:t>
            </a:r>
          </a:p>
        </p:txBody>
      </p:sp>
    </p:spTree>
    <p:extLst>
      <p:ext uri="{BB962C8B-B14F-4D97-AF65-F5344CB8AC3E}">
        <p14:creationId xmlns:p14="http://schemas.microsoft.com/office/powerpoint/2010/main" val="275301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7534"/>
            <a:ext cx="8712968" cy="3528392"/>
          </a:xfrm>
        </p:spPr>
        <p:txBody>
          <a:bodyPr>
            <a:normAutofit/>
          </a:bodyPr>
          <a:lstStyle/>
          <a:p>
            <a:r>
              <a:rPr lang="en-IN" sz="2400" dirty="0"/>
              <a:t>This concludes Chapter 4 </a:t>
            </a:r>
            <a:br>
              <a:rPr lang="en-IN" sz="2400" dirty="0"/>
            </a:br>
            <a:r>
              <a:rPr lang="en-IN" sz="2400" b="1" dirty="0"/>
              <a:t>Container Orchestration with Kubernetes</a:t>
            </a:r>
            <a:br>
              <a:rPr lang="en-IN" sz="2400" b="1" dirty="0"/>
            </a:b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3979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Groups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Every object in </a:t>
            </a:r>
            <a:r>
              <a:rPr lang="en-IN" dirty="0" err="1"/>
              <a:t>kubernetes</a:t>
            </a:r>
            <a:r>
              <a:rPr lang="en-IN" dirty="0"/>
              <a:t> belongs to an API Group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" dirty="0"/>
              <a:t>The API Group is a REST compatible path</a:t>
            </a:r>
            <a:endParaRPr lang="en-IN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  <p:sp>
        <p:nvSpPr>
          <p:cNvPr id="5" name="Google Shape;425;p64">
            <a:extLst>
              <a:ext uri="{FF2B5EF4-FFF2-40B4-BE49-F238E27FC236}">
                <a16:creationId xmlns:a16="http://schemas.microsoft.com/office/drawing/2014/main" id="{981D815D-6E49-4D07-97E9-8F5DC07F8AF9}"/>
              </a:ext>
            </a:extLst>
          </p:cNvPr>
          <p:cNvSpPr txBox="1">
            <a:spLocks/>
          </p:cNvSpPr>
          <p:nvPr/>
        </p:nvSpPr>
        <p:spPr>
          <a:xfrm>
            <a:off x="827584" y="2725274"/>
            <a:ext cx="3994500" cy="1862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Format: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&lt;group&gt;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&lt;version&gt;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i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&lt;resource&gt;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IN" sz="1400" i="1" dirty="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/>
              <a:t>Examples: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apps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deployments</a:t>
            </a: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 err="1">
                <a:latin typeface="Roboto Mono"/>
                <a:ea typeface="Roboto Mono"/>
                <a:cs typeface="Roboto Mono"/>
                <a:sym typeface="Roboto Mono"/>
              </a:rPr>
              <a:t>apis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76A5AF"/>
                </a:solidFill>
                <a:latin typeface="Roboto Mono"/>
                <a:ea typeface="Roboto Mono"/>
                <a:cs typeface="Roboto Mono"/>
                <a:sym typeface="Roboto Mono"/>
              </a:rPr>
              <a:t>batch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v1beta1</a:t>
            </a:r>
            <a:r>
              <a:rPr lang="en-IN" sz="1400" b="1" dirty="0"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IN" sz="1400" b="1" dirty="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cronjobs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092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API Versioning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99542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dirty="0"/>
              <a:t>3 tiers of API Maturity Level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Alpha – May be buggy, disabled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Beta – Code is well tested, enabled by default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r>
              <a:rPr lang="en-IN" dirty="0"/>
              <a:t>Stable – Released, stable and API schema will not change.</a:t>
            </a:r>
          </a:p>
          <a:p>
            <a:pPr marL="952500" lvl="1" indent="-514350">
              <a:spcBef>
                <a:spcPts val="600"/>
              </a:spcBef>
              <a:buSzPts val="3000"/>
              <a:buFont typeface="+mj-lt"/>
              <a:buAutoNum type="arabicPeriod"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endParaRPr lang="en-IN" dirty="0"/>
          </a:p>
          <a:p>
            <a:pPr marL="438150" lvl="1" indent="0">
              <a:spcBef>
                <a:spcPts val="600"/>
              </a:spcBef>
              <a:buSzPts val="3000"/>
              <a:buNone/>
            </a:pPr>
            <a:r>
              <a:rPr lang="en-IN" sz="1800" dirty="0"/>
              <a:t>https://kubernetes.io/docs/concepts/overview/kubernetes-api/#api-versioning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2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Persistent entities in the </a:t>
            </a:r>
            <a:r>
              <a:rPr lang="en-IN" sz="2800" dirty="0" err="1"/>
              <a:t>kubernetes</a:t>
            </a:r>
            <a:r>
              <a:rPr lang="en-IN" sz="2800" dirty="0"/>
              <a:t> system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Kubernetes uses these entities to represent the state of cluster</a:t>
            </a:r>
          </a:p>
          <a:p>
            <a:pPr lvl="1"/>
            <a:r>
              <a:rPr lang="en-IN" sz="2400" dirty="0"/>
              <a:t>What containerized applications are running (and on which nodes)</a:t>
            </a:r>
          </a:p>
          <a:p>
            <a:pPr lvl="1"/>
            <a:r>
              <a:rPr lang="en-IN" sz="2400" dirty="0"/>
              <a:t>The resources available to those applications</a:t>
            </a:r>
          </a:p>
          <a:p>
            <a:pPr lvl="1"/>
            <a:r>
              <a:rPr lang="en-IN" sz="2400" dirty="0"/>
              <a:t>The policies around how those applications behave, such as restart policies, upgrades, and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36888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Kubernetes Objects Cont.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862274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Record of Intent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Once object is created, </a:t>
            </a:r>
            <a:r>
              <a:rPr lang="en-IN" sz="2000" dirty="0" err="1"/>
              <a:t>kubernetes</a:t>
            </a:r>
            <a:r>
              <a:rPr lang="en-IN" sz="2000" dirty="0"/>
              <a:t> will constantly work to ensure that object exists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Tells about desired state of cluster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Need to use </a:t>
            </a:r>
            <a:r>
              <a:rPr lang="en-IN" sz="2000" dirty="0" err="1"/>
              <a:t>kubernetes</a:t>
            </a:r>
            <a:r>
              <a:rPr lang="en-IN" sz="2000" dirty="0"/>
              <a:t> API to create/modify/delete objects</a:t>
            </a:r>
          </a:p>
          <a:p>
            <a:pPr marL="857250" lvl="1" indent="-419100">
              <a:spcBef>
                <a:spcPts val="600"/>
              </a:spcBef>
              <a:buSzPts val="3000"/>
              <a:buChar char="●"/>
            </a:pPr>
            <a:r>
              <a:rPr lang="en-IN" sz="2000" dirty="0"/>
              <a:t>Includes 2 nested object fields</a:t>
            </a:r>
            <a:endParaRPr lang="en-IN" sz="1200" dirty="0"/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Spec – You must provide, describes your desired state for the object</a:t>
            </a:r>
          </a:p>
          <a:p>
            <a:pPr marL="1257300" lvl="2" indent="-419100">
              <a:spcBef>
                <a:spcPts val="600"/>
              </a:spcBef>
              <a:buSzPts val="3000"/>
              <a:buChar char="●"/>
            </a:pPr>
            <a:r>
              <a:rPr lang="en-IN" sz="1600" dirty="0"/>
              <a:t>Status – Describes actual state of the object, supplied and updated by </a:t>
            </a:r>
            <a:r>
              <a:rPr lang="en-IN" sz="1600" dirty="0" err="1"/>
              <a:t>kubernetes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93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6705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Describe Kubernetes Objects</a:t>
            </a:r>
          </a:p>
        </p:txBody>
      </p:sp>
      <p:sp>
        <p:nvSpPr>
          <p:cNvPr id="4" name="Google Shape;120;p18">
            <a:extLst>
              <a:ext uri="{FF2B5EF4-FFF2-40B4-BE49-F238E27FC236}">
                <a16:creationId xmlns:a16="http://schemas.microsoft.com/office/drawing/2014/main" id="{74E69DA4-ECB3-4A7F-9B6B-30B566F3905C}"/>
              </a:ext>
            </a:extLst>
          </p:cNvPr>
          <p:cNvSpPr txBox="1">
            <a:spLocks/>
          </p:cNvSpPr>
          <p:nvPr/>
        </p:nvSpPr>
        <p:spPr>
          <a:xfrm>
            <a:off x="251520" y="646250"/>
            <a:ext cx="8784976" cy="3725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/>
              <a:t>Often, information is provided in a .</a:t>
            </a:r>
            <a:r>
              <a:rPr lang="en-IN" sz="2800" dirty="0" err="1"/>
              <a:t>yaml</a:t>
            </a:r>
            <a:r>
              <a:rPr lang="en-IN" sz="2800" dirty="0"/>
              <a:t> file to </a:t>
            </a:r>
            <a:r>
              <a:rPr lang="en-IN" sz="2800" dirty="0" err="1"/>
              <a:t>kubectl</a:t>
            </a:r>
            <a:endParaRPr lang="en-IN" sz="2800" dirty="0"/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r>
              <a:rPr lang="en-IN" sz="2800" dirty="0" err="1"/>
              <a:t>Kubectl</a:t>
            </a:r>
            <a:r>
              <a:rPr lang="en-IN" sz="2800" dirty="0"/>
              <a:t> converts the information to JSON when making the API request.</a:t>
            </a:r>
          </a:p>
          <a:p>
            <a:pPr marL="457200" lvl="0" indent="-419100">
              <a:spcBef>
                <a:spcPts val="600"/>
              </a:spcBef>
              <a:buSzPts val="3000"/>
              <a:buChar char="●"/>
            </a:pPr>
            <a:endParaRPr lang="en-IN" sz="1600" dirty="0"/>
          </a:p>
        </p:txBody>
      </p:sp>
      <p:sp>
        <p:nvSpPr>
          <p:cNvPr id="5" name="Google Shape;495;p73">
            <a:extLst>
              <a:ext uri="{FF2B5EF4-FFF2-40B4-BE49-F238E27FC236}">
                <a16:creationId xmlns:a16="http://schemas.microsoft.com/office/drawing/2014/main" id="{5D34E03D-E839-46D1-9E53-D4BACA14C54C}"/>
              </a:ext>
            </a:extLst>
          </p:cNvPr>
          <p:cNvSpPr txBox="1">
            <a:spLocks/>
          </p:cNvSpPr>
          <p:nvPr/>
        </p:nvSpPr>
        <p:spPr>
          <a:xfrm>
            <a:off x="755576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600" b="1" dirty="0">
                <a:solidFill>
                  <a:srgbClr val="000000"/>
                </a:solidFill>
              </a:rPr>
              <a:t>Example Object</a:t>
            </a:r>
            <a:b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lang="en-IN" sz="12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apiVersion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v1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kind: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metadata: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name:</a:t>
            </a:r>
            <a:r>
              <a:rPr lang="en-IN" sz="14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pod-example</a:t>
            </a:r>
            <a:endParaRPr lang="en-IN" sz="14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spec: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containers: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name: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image: </a:t>
            </a:r>
            <a:r>
              <a:rPr lang="en-IN" sz="14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nginx:stable-alpine</a:t>
            </a:r>
            <a:endParaRPr lang="en-IN" sz="1400" dirty="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ports: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- </a:t>
            </a:r>
            <a:r>
              <a:rPr lang="en-IN" sz="14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containerPort</a:t>
            </a:r>
            <a:r>
              <a:rPr lang="en-IN" sz="14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14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80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sz="12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</a:p>
        </p:txBody>
      </p:sp>
      <p:sp>
        <p:nvSpPr>
          <p:cNvPr id="6" name="Google Shape;496;p73">
            <a:extLst>
              <a:ext uri="{FF2B5EF4-FFF2-40B4-BE49-F238E27FC236}">
                <a16:creationId xmlns:a16="http://schemas.microsoft.com/office/drawing/2014/main" id="{CE70F29D-C9D2-464C-B3E0-17F4F4F12AAD}"/>
              </a:ext>
            </a:extLst>
          </p:cNvPr>
          <p:cNvSpPr txBox="1">
            <a:spLocks/>
          </p:cNvSpPr>
          <p:nvPr/>
        </p:nvSpPr>
        <p:spPr>
          <a:xfrm>
            <a:off x="4990650" y="2230426"/>
            <a:ext cx="3696124" cy="2861604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N" sz="1200" b="1" dirty="0"/>
              <a:t>Example Status Snippet</a:t>
            </a:r>
            <a:endParaRPr lang="en-IN" sz="700" b="1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status: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conditions: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2018-02-14T14:15:52Z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Ready</a:t>
            </a:r>
            <a:endParaRPr lang="en-IN" sz="7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Initialized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-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lastProbeTime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IN" sz="700" dirty="0" err="1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lastTransitionTime</a:t>
            </a: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2018-02-14T14:15:49Z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status: </a:t>
            </a:r>
            <a:r>
              <a:rPr lang="en-IN" sz="700" dirty="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IN" sz="7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    type: </a:t>
            </a:r>
            <a:r>
              <a:rPr lang="en-IN" sz="700" dirty="0" err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PodScheduled</a:t>
            </a:r>
            <a:endParaRPr lang="en-IN" sz="5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spcBef>
                <a:spcPts val="600"/>
              </a:spcBef>
              <a:buFont typeface="Arial" pitchFamily="34" charset="0"/>
              <a:buNone/>
            </a:pPr>
            <a:endParaRPr lang="en-IN" sz="7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3450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15742</TotalTime>
  <Words>2291</Words>
  <Application>Microsoft Office PowerPoint</Application>
  <PresentationFormat>On-screen Show (16:9)</PresentationFormat>
  <Paragraphs>434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Roboto Mono</vt:lpstr>
      <vt:lpstr>Office Theme</vt:lpstr>
      <vt:lpstr>Chapter 4  Container Orchestration Using Kubernetes</vt:lpstr>
      <vt:lpstr>Learning Topics</vt:lpstr>
      <vt:lpstr>Lab  4 – Deploy &amp; Expose App</vt:lpstr>
      <vt:lpstr>API Overview</vt:lpstr>
      <vt:lpstr>API Groups</vt:lpstr>
      <vt:lpstr>API Versioning</vt:lpstr>
      <vt:lpstr>Kubernetes Objects</vt:lpstr>
      <vt:lpstr>Kubernetes Objects Cont.</vt:lpstr>
      <vt:lpstr>Describe Kubernetes Objects</vt:lpstr>
      <vt:lpstr>Lab 5 – Deployment Objects</vt:lpstr>
      <vt:lpstr>Kubernetes Networking</vt:lpstr>
      <vt:lpstr>Kubernetes Networking</vt:lpstr>
      <vt:lpstr>Container Network Interface (CNI)</vt:lpstr>
      <vt:lpstr>CNI Overview</vt:lpstr>
      <vt:lpstr>CNI Plugins</vt:lpstr>
      <vt:lpstr>Fundamental Networking Rules</vt:lpstr>
      <vt:lpstr>Fundamental Networking Rules - II</vt:lpstr>
      <vt:lpstr>Fundamental Networking Rules - III</vt:lpstr>
      <vt:lpstr>Services</vt:lpstr>
      <vt:lpstr>Service Types</vt:lpstr>
      <vt:lpstr>ClusterIP Service</vt:lpstr>
      <vt:lpstr>NodePort Service</vt:lpstr>
      <vt:lpstr>LoadBalancer Service</vt:lpstr>
      <vt:lpstr>LoadBalancer Service Cont.</vt:lpstr>
      <vt:lpstr>ExternalName Service</vt:lpstr>
      <vt:lpstr>Ingress</vt:lpstr>
      <vt:lpstr>Replica Sets</vt:lpstr>
      <vt:lpstr>Replica Sets Cont.</vt:lpstr>
      <vt:lpstr>Deployments</vt:lpstr>
      <vt:lpstr>Deployments Cont.</vt:lpstr>
      <vt:lpstr>RollingUpdate Deployment </vt:lpstr>
      <vt:lpstr>RollingUpdate Deployment </vt:lpstr>
      <vt:lpstr>RollingUpdate Deployment  </vt:lpstr>
      <vt:lpstr>RollingUpdate Deployment </vt:lpstr>
      <vt:lpstr>RollingUpdate Deployment </vt:lpstr>
      <vt:lpstr>RollingUpdate Deployment </vt:lpstr>
      <vt:lpstr>Lab 6 – Rolling Updates</vt:lpstr>
      <vt:lpstr>Lab 7 – Rollback Update</vt:lpstr>
      <vt:lpstr>Storage</vt:lpstr>
      <vt:lpstr>Persistent Volume</vt:lpstr>
      <vt:lpstr>Persistent Volume Cont.</vt:lpstr>
      <vt:lpstr>Persistent Volume Claims</vt:lpstr>
      <vt:lpstr>Persistent Volume &amp; Claims</vt:lpstr>
      <vt:lpstr>Persistent Volume Phases</vt:lpstr>
      <vt:lpstr>Lab 8 – Persistent Volumes</vt:lpstr>
      <vt:lpstr>Horizontal Pod Autoscaling (HPA)</vt:lpstr>
      <vt:lpstr>Lab 9 – Auto Scale Pods</vt:lpstr>
      <vt:lpstr>Key Takeaways</vt:lpstr>
      <vt:lpstr>This concludes Chapter 4  Container Orchestration with Kubernetes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</dc:creator>
  <cp:lastModifiedBy>Albert Anthony</cp:lastModifiedBy>
  <cp:revision>380</cp:revision>
  <dcterms:created xsi:type="dcterms:W3CDTF">2018-01-08T11:57:24Z</dcterms:created>
  <dcterms:modified xsi:type="dcterms:W3CDTF">2019-01-22T17:02:35Z</dcterms:modified>
</cp:coreProperties>
</file>