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389" r:id="rId4"/>
    <p:sldId id="392" r:id="rId5"/>
    <p:sldId id="393" r:id="rId6"/>
    <p:sldId id="380" r:id="rId7"/>
    <p:sldId id="394" r:id="rId8"/>
    <p:sldId id="395" r:id="rId9"/>
    <p:sldId id="396" r:id="rId10"/>
    <p:sldId id="397" r:id="rId11"/>
    <p:sldId id="387" r:id="rId12"/>
    <p:sldId id="289" r:id="rId13"/>
    <p:sldId id="398" r:id="rId14"/>
    <p:sldId id="399" r:id="rId15"/>
    <p:sldId id="390" r:id="rId16"/>
    <p:sldId id="292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>
      <p:cViewPr varScale="1">
        <p:scale>
          <a:sx n="89" d="100"/>
          <a:sy n="89" d="100"/>
        </p:scale>
        <p:origin x="592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3E57A-7EBD-4CA1-9AAD-6D34BF857253}" type="datetimeFigureOut">
              <a:rPr lang="en-IN" smtClean="0"/>
              <a:t>22-01-2019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13DE0-7EB4-4F6E-8FD5-39FABDB14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542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B1D049E-E825-4FAC-940D-16E54A9B4F7C}" type="datetime1">
              <a:rPr lang="en-IN" smtClean="0"/>
              <a:t>22-01-2019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3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12DC1A18-E372-409D-BED0-E3E9A900FC0D}" type="datetime1">
              <a:rPr lang="en-IN" smtClean="0"/>
              <a:t>22-01-2019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64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3879D4D1-BDA7-4263-A5FC-9EEA6996C45E}" type="datetime1">
              <a:rPr lang="en-IN" smtClean="0"/>
              <a:t>22-01-2019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85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E25045A-B314-4AA9-8104-C721F290154A}" type="datetime1">
              <a:rPr lang="en-IN" smtClean="0"/>
              <a:t>22-01-2019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33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1E2FC98F-7A9C-4E69-93D1-F230B91653EE}" type="datetime1">
              <a:rPr lang="en-IN" smtClean="0"/>
              <a:t>22-01-2019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45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D554768-623C-401D-AA54-1980B75CBA72}" type="datetime1">
              <a:rPr lang="en-IN" smtClean="0"/>
              <a:t>22-01-2019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695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E4CE883-BBB1-4DA1-9395-0D6489A54828}" type="datetime1">
              <a:rPr lang="en-IN" smtClean="0"/>
              <a:t>22-01-2019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17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DC42D1A-6CB9-4F76-9380-ECAA68DF04F1}" type="datetime1">
              <a:rPr lang="en-IN" smtClean="0"/>
              <a:t>22-01-2019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86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6241A00-8323-4CD5-A632-D22A6BC460DD}" type="datetime1">
              <a:rPr lang="en-IN" smtClean="0"/>
              <a:t>22-01-2019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11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2B56216-5D12-445E-8977-DD99B1DC4DC5}" type="datetime1">
              <a:rPr lang="en-IN" smtClean="0"/>
              <a:t>22-01-2019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62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02C7278-60DC-4DFB-973C-775B140425B0}" type="datetime1">
              <a:rPr lang="en-IN" smtClean="0"/>
              <a:t>22-01-2019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31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2264" y="4850643"/>
            <a:ext cx="2895600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IN" dirty="0">
                <a:solidFill>
                  <a:srgbClr val="0070C0"/>
                </a:solidFill>
              </a:rPr>
              <a:t>www.</a:t>
            </a:r>
            <a:r>
              <a:rPr lang="en-IN" dirty="0">
                <a:solidFill>
                  <a:srgbClr val="FF0000"/>
                </a:solidFill>
              </a:rPr>
              <a:t>loves</a:t>
            </a:r>
            <a:r>
              <a:rPr lang="en-IN" dirty="0">
                <a:solidFill>
                  <a:srgbClr val="0070C0"/>
                </a:solidFill>
              </a:rPr>
              <a:t>.cloud</a:t>
            </a:r>
          </a:p>
        </p:txBody>
      </p:sp>
    </p:spTree>
    <p:extLst>
      <p:ext uri="{BB962C8B-B14F-4D97-AF65-F5344CB8AC3E}">
        <p14:creationId xmlns:p14="http://schemas.microsoft.com/office/powerpoint/2010/main" val="341971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47614"/>
            <a:ext cx="7772400" cy="2054041"/>
          </a:xfrm>
        </p:spPr>
        <p:txBody>
          <a:bodyPr>
            <a:normAutofit fontScale="90000"/>
          </a:bodyPr>
          <a:lstStyle/>
          <a:p>
            <a:r>
              <a:rPr lang="en" b="1" dirty="0"/>
              <a:t>Chapter 5 </a:t>
            </a:r>
            <a:br>
              <a:rPr lang="en" b="1" dirty="0"/>
            </a:br>
            <a:r>
              <a:rPr lang="en-IN" b="1" dirty="0"/>
              <a:t>Kubernetes Monitoring &amp;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1929596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992"/>
            <a:ext cx="8229600" cy="670574"/>
          </a:xfrm>
        </p:spPr>
        <p:txBody>
          <a:bodyPr>
            <a:noAutofit/>
          </a:bodyPr>
          <a:lstStyle/>
          <a:p>
            <a:r>
              <a:rPr lang="en-IN" sz="3600" dirty="0"/>
              <a:t>Lab 11 – K8 Health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F48-E398-4426-B52E-60AEA71C0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7575"/>
            <a:ext cx="8507288" cy="410445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/>
              <a:t>Configure Liveness Probe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Configure Readiness Probe</a:t>
            </a:r>
          </a:p>
        </p:txBody>
      </p:sp>
    </p:spTree>
    <p:extLst>
      <p:ext uri="{BB962C8B-B14F-4D97-AF65-F5344CB8AC3E}">
        <p14:creationId xmlns:p14="http://schemas.microsoft.com/office/powerpoint/2010/main" val="1227994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dirty="0"/>
              <a:t>Container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7575"/>
            <a:ext cx="8507288" cy="4104455"/>
          </a:xfrm>
        </p:spPr>
        <p:txBody>
          <a:bodyPr>
            <a:normAutofit/>
          </a:bodyPr>
          <a:lstStyle/>
          <a:p>
            <a:r>
              <a:rPr lang="en-IN" sz="2800" dirty="0"/>
              <a:t>Containers should be immutable</a:t>
            </a:r>
          </a:p>
          <a:p>
            <a:r>
              <a:rPr lang="en-IN" sz="2800" dirty="0"/>
              <a:t>Containers should be ephemeral</a:t>
            </a:r>
          </a:p>
          <a:p>
            <a:r>
              <a:rPr lang="en-IN" sz="2800" dirty="0"/>
              <a:t>Containers should be lightweight</a:t>
            </a:r>
          </a:p>
          <a:p>
            <a:r>
              <a:rPr lang="en-IN" sz="2800" dirty="0"/>
              <a:t>One container, One responsibility, One process</a:t>
            </a:r>
          </a:p>
          <a:p>
            <a:r>
              <a:rPr lang="en-IN" sz="2800" dirty="0"/>
              <a:t>Store share data in volumes, not in containers</a:t>
            </a:r>
          </a:p>
          <a:p>
            <a:r>
              <a:rPr lang="en-IN" sz="2800" dirty="0"/>
              <a:t>Don’t store credentials in the image</a:t>
            </a:r>
          </a:p>
          <a:p>
            <a:r>
              <a:rPr lang="en-IN" sz="2800" dirty="0"/>
              <a:t>Use Tags to Reference Specific Versions of your Images</a:t>
            </a:r>
          </a:p>
        </p:txBody>
      </p:sp>
    </p:spTree>
    <p:extLst>
      <p:ext uri="{BB962C8B-B14F-4D97-AF65-F5344CB8AC3E}">
        <p14:creationId xmlns:p14="http://schemas.microsoft.com/office/powerpoint/2010/main" val="4202716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/>
          <a:lstStyle/>
          <a:p>
            <a:r>
              <a:rPr lang="en-IN" dirty="0" err="1"/>
              <a:t>Docker</a:t>
            </a:r>
            <a:r>
              <a:rPr lang="en-IN" dirty="0"/>
              <a:t> Security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1590"/>
            <a:ext cx="8507288" cy="3394472"/>
          </a:xfrm>
        </p:spPr>
        <p:txBody>
          <a:bodyPr>
            <a:noAutofit/>
          </a:bodyPr>
          <a:lstStyle/>
          <a:p>
            <a:r>
              <a:rPr lang="en-IN" sz="2800" dirty="0"/>
              <a:t>Run </a:t>
            </a:r>
            <a:r>
              <a:rPr lang="en-IN" sz="2800" dirty="0" err="1"/>
              <a:t>Docker</a:t>
            </a:r>
            <a:r>
              <a:rPr lang="en-IN" sz="2800" dirty="0"/>
              <a:t> inside a virtual machine</a:t>
            </a:r>
          </a:p>
          <a:p>
            <a:r>
              <a:rPr lang="en-IN" sz="2800" dirty="0" err="1"/>
              <a:t>Docker</a:t>
            </a:r>
            <a:r>
              <a:rPr lang="en-IN" sz="2800" dirty="0"/>
              <a:t> image ids are sensitive information. Should be treated as passwords, not exposed to outside world.</a:t>
            </a:r>
          </a:p>
          <a:p>
            <a:r>
              <a:rPr lang="en-IN" sz="2800" dirty="0"/>
              <a:t>Set the container to be read-only</a:t>
            </a:r>
          </a:p>
          <a:p>
            <a:r>
              <a:rPr lang="en-IN" sz="2800" dirty="0"/>
              <a:t>Set volumes to be read-only</a:t>
            </a:r>
          </a:p>
          <a:p>
            <a:r>
              <a:rPr lang="en-IN" sz="2800" dirty="0"/>
              <a:t>Define and run user in your </a:t>
            </a:r>
            <a:r>
              <a:rPr lang="en-IN" sz="2800" dirty="0" err="1"/>
              <a:t>Dockerfile</a:t>
            </a:r>
            <a:r>
              <a:rPr lang="en-IN" sz="2800" dirty="0"/>
              <a:t> so you don’t run as root inside the container</a:t>
            </a:r>
          </a:p>
          <a:p>
            <a:r>
              <a:rPr lang="en-IN" sz="2800" dirty="0"/>
              <a:t>Don't use an image unless it's official</a:t>
            </a:r>
          </a:p>
        </p:txBody>
      </p:sp>
    </p:spTree>
    <p:extLst>
      <p:ext uri="{BB962C8B-B14F-4D97-AF65-F5344CB8AC3E}">
        <p14:creationId xmlns:p14="http://schemas.microsoft.com/office/powerpoint/2010/main" val="241029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/>
          <a:lstStyle/>
          <a:p>
            <a:r>
              <a:rPr lang="en-IN" dirty="0"/>
              <a:t>Kubernetes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1590"/>
            <a:ext cx="8507288" cy="3394472"/>
          </a:xfrm>
        </p:spPr>
        <p:txBody>
          <a:bodyPr>
            <a:noAutofit/>
          </a:bodyPr>
          <a:lstStyle/>
          <a:p>
            <a:r>
              <a:rPr lang="en-IN" sz="2800" dirty="0"/>
              <a:t>Configure Health Checks</a:t>
            </a:r>
          </a:p>
          <a:p>
            <a:r>
              <a:rPr lang="en-IN" sz="2800" dirty="0"/>
              <a:t>Use Multiple Clusters</a:t>
            </a:r>
          </a:p>
          <a:p>
            <a:r>
              <a:rPr lang="en-IN" sz="2800" dirty="0"/>
              <a:t>Begin with One Container in One Pod</a:t>
            </a:r>
          </a:p>
          <a:p>
            <a:r>
              <a:rPr lang="en-IN" sz="2800" dirty="0"/>
              <a:t>Keep Your Images Small </a:t>
            </a:r>
          </a:p>
        </p:txBody>
      </p:sp>
    </p:spTree>
    <p:extLst>
      <p:ext uri="{BB962C8B-B14F-4D97-AF65-F5344CB8AC3E}">
        <p14:creationId xmlns:p14="http://schemas.microsoft.com/office/powerpoint/2010/main" val="2715283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/>
          <a:lstStyle/>
          <a:p>
            <a:r>
              <a:rPr lang="en-IN" dirty="0"/>
              <a:t>Path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1590"/>
            <a:ext cx="8507288" cy="3394472"/>
          </a:xfrm>
        </p:spPr>
        <p:txBody>
          <a:bodyPr>
            <a:noAutofit/>
          </a:bodyPr>
          <a:lstStyle/>
          <a:p>
            <a:r>
              <a:rPr lang="en-IN" sz="2800" dirty="0"/>
              <a:t>Start with a managed service</a:t>
            </a:r>
          </a:p>
          <a:p>
            <a:r>
              <a:rPr lang="en-IN" sz="2800" dirty="0"/>
              <a:t>Docker Documentation (Docker.com)</a:t>
            </a:r>
          </a:p>
          <a:p>
            <a:r>
              <a:rPr lang="en-IN" sz="2800" dirty="0"/>
              <a:t>K8 Documentation (Kuberntes.IO)</a:t>
            </a:r>
          </a:p>
          <a:p>
            <a:r>
              <a:rPr lang="en-IN" sz="2800" dirty="0"/>
              <a:t>Automate Image Creation, Storage and Deployment</a:t>
            </a:r>
          </a:p>
          <a:p>
            <a:r>
              <a:rPr lang="en-IN" sz="2800" dirty="0"/>
              <a:t>Official Images Repository</a:t>
            </a:r>
          </a:p>
          <a:p>
            <a:r>
              <a:rPr lang="en-IN" sz="2800" dirty="0"/>
              <a:t>Use Docker Swarm for Small Workloads</a:t>
            </a:r>
          </a:p>
          <a:p>
            <a:r>
              <a:rPr lang="en-IN" sz="2800" dirty="0"/>
              <a:t>Start with Stateless Applications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60124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992"/>
            <a:ext cx="8229600" cy="670574"/>
          </a:xfrm>
        </p:spPr>
        <p:txBody>
          <a:bodyPr>
            <a:noAutofit/>
          </a:bodyPr>
          <a:lstStyle/>
          <a:p>
            <a:r>
              <a:rPr lang="en-IN" sz="3600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F48-E398-4426-B52E-60AEA71C0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7575"/>
            <a:ext cx="8507288" cy="4104455"/>
          </a:xfrm>
        </p:spPr>
        <p:txBody>
          <a:bodyPr>
            <a:normAutofit/>
          </a:bodyPr>
          <a:lstStyle/>
          <a:p>
            <a:r>
              <a:rPr lang="en-IN" sz="2800" dirty="0"/>
              <a:t>Monitoring Kubernetes Data Sources</a:t>
            </a:r>
          </a:p>
          <a:p>
            <a:r>
              <a:rPr lang="en-IN" sz="2800" dirty="0"/>
              <a:t>Health Checks in Kubernetes</a:t>
            </a:r>
          </a:p>
          <a:p>
            <a:r>
              <a:rPr lang="en-IN" sz="2800" dirty="0"/>
              <a:t>Troubleshooting &amp; Debugging in Kubernetes</a:t>
            </a:r>
          </a:p>
          <a:p>
            <a:r>
              <a:rPr lang="en-IN" sz="2800" dirty="0"/>
              <a:t>Best Practices</a:t>
            </a:r>
          </a:p>
          <a:p>
            <a:r>
              <a:rPr lang="en-IN" sz="2800" dirty="0"/>
              <a:t>Path Forward</a:t>
            </a:r>
          </a:p>
        </p:txBody>
      </p:sp>
    </p:spTree>
    <p:extLst>
      <p:ext uri="{BB962C8B-B14F-4D97-AF65-F5344CB8AC3E}">
        <p14:creationId xmlns:p14="http://schemas.microsoft.com/office/powerpoint/2010/main" val="275301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627534"/>
            <a:ext cx="8712968" cy="3528392"/>
          </a:xfrm>
        </p:spPr>
        <p:txBody>
          <a:bodyPr>
            <a:normAutofit/>
          </a:bodyPr>
          <a:lstStyle/>
          <a:p>
            <a:r>
              <a:rPr lang="en-IN" sz="2400" dirty="0"/>
              <a:t>This concludes Chapter 5 </a:t>
            </a:r>
            <a:br>
              <a:rPr lang="en-IN" sz="2400" dirty="0"/>
            </a:br>
            <a:r>
              <a:rPr lang="en-IN" sz="2400" b="1" dirty="0"/>
              <a:t>Kubernetes Monitoring &amp; Troubleshooting</a:t>
            </a:r>
            <a:br>
              <a:rPr lang="en-IN" sz="2400" b="1" dirty="0"/>
            </a:b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83979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Learning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874292"/>
          </a:xfrm>
        </p:spPr>
        <p:txBody>
          <a:bodyPr>
            <a:normAutofit/>
          </a:bodyPr>
          <a:lstStyle/>
          <a:p>
            <a:r>
              <a:rPr lang="en-IN" sz="2800" dirty="0"/>
              <a:t>Monitoring Kubernetes</a:t>
            </a:r>
          </a:p>
          <a:p>
            <a:r>
              <a:rPr lang="en-IN" sz="2800" dirty="0"/>
              <a:t>Health Checks in Kubernetes</a:t>
            </a:r>
          </a:p>
          <a:p>
            <a:r>
              <a:rPr lang="en-IN" sz="2800" dirty="0"/>
              <a:t>Troubleshooting &amp; Debugging in Kubernetes</a:t>
            </a:r>
          </a:p>
          <a:p>
            <a:r>
              <a:rPr lang="en-IN" sz="2800" dirty="0"/>
              <a:t>Best Practices – Containers &amp; Kubernetes</a:t>
            </a:r>
          </a:p>
          <a:p>
            <a:r>
              <a:rPr lang="en-IN" sz="2800" dirty="0"/>
              <a:t>Path Forward</a:t>
            </a:r>
          </a:p>
        </p:txBody>
      </p:sp>
    </p:spTree>
    <p:extLst>
      <p:ext uri="{BB962C8B-B14F-4D97-AF65-F5344CB8AC3E}">
        <p14:creationId xmlns:p14="http://schemas.microsoft.com/office/powerpoint/2010/main" val="142802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992"/>
            <a:ext cx="8229600" cy="670574"/>
          </a:xfrm>
        </p:spPr>
        <p:txBody>
          <a:bodyPr>
            <a:noAutofit/>
          </a:bodyPr>
          <a:lstStyle/>
          <a:p>
            <a:r>
              <a:rPr lang="en-IN" sz="3600" dirty="0"/>
              <a:t>Lab 9 – Auto Scale Pods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F48-E398-4426-B52E-60AEA71C0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7575"/>
            <a:ext cx="8507288" cy="410445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/>
              <a:t>Deploy your app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Add load on your app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Number of Pods will go up, automatically, based on load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Reduce load on your app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Number of Pods will go down, automatically, based on load</a:t>
            </a:r>
          </a:p>
        </p:txBody>
      </p:sp>
    </p:spTree>
    <p:extLst>
      <p:ext uri="{BB962C8B-B14F-4D97-AF65-F5344CB8AC3E}">
        <p14:creationId xmlns:p14="http://schemas.microsoft.com/office/powerpoint/2010/main" val="447407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992"/>
            <a:ext cx="8229600" cy="670574"/>
          </a:xfrm>
        </p:spPr>
        <p:txBody>
          <a:bodyPr>
            <a:noAutofit/>
          </a:bodyPr>
          <a:lstStyle/>
          <a:p>
            <a:r>
              <a:rPr lang="en-IN" sz="3600" dirty="0"/>
              <a:t>Monitoring Challenges for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F48-E398-4426-B52E-60AEA71C0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7575"/>
            <a:ext cx="8507288" cy="410445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/>
              <a:t>Many, smaller pieces to monitor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Keeping track of pods and containers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Health of deployed applications and containers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Availability of resources in a deployment/cluster</a:t>
            </a:r>
          </a:p>
        </p:txBody>
      </p:sp>
    </p:spTree>
    <p:extLst>
      <p:ext uri="{BB962C8B-B14F-4D97-AF65-F5344CB8AC3E}">
        <p14:creationId xmlns:p14="http://schemas.microsoft.com/office/powerpoint/2010/main" val="325241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670574"/>
          </a:xfrm>
        </p:spPr>
        <p:txBody>
          <a:bodyPr>
            <a:noAutofit/>
          </a:bodyPr>
          <a:lstStyle/>
          <a:p>
            <a:r>
              <a:rPr lang="en-IN" sz="3600" dirty="0"/>
              <a:t>Monitoring Kubernetes –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F48-E398-4426-B52E-60AEA71C0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7575"/>
            <a:ext cx="8507288" cy="410445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b="1" dirty="0"/>
              <a:t>K8 Hosts </a:t>
            </a:r>
            <a:r>
              <a:rPr lang="en-IN" sz="2800" dirty="0"/>
              <a:t>Running </a:t>
            </a:r>
            <a:r>
              <a:rPr lang="en-IN" sz="2800" dirty="0" err="1"/>
              <a:t>Kubelet</a:t>
            </a:r>
            <a:endParaRPr lang="en-IN" sz="2800" dirty="0"/>
          </a:p>
          <a:p>
            <a:pPr marL="514350" indent="-514350">
              <a:buFont typeface="+mj-lt"/>
              <a:buAutoNum type="arabicPeriod"/>
            </a:pPr>
            <a:r>
              <a:rPr lang="en-IN" sz="2800" b="1" dirty="0"/>
              <a:t>K8 Process</a:t>
            </a:r>
            <a:r>
              <a:rPr lang="en-IN" sz="2800" dirty="0"/>
              <a:t> i.e. </a:t>
            </a:r>
            <a:r>
              <a:rPr lang="en-IN" sz="2800" dirty="0" err="1"/>
              <a:t>Kubelet</a:t>
            </a:r>
            <a:r>
              <a:rPr lang="en-IN" sz="2800" dirty="0"/>
              <a:t> Metrics : give you details on a Kubernetes node and the jobs it’s running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sz="2400" dirty="0"/>
              <a:t>Metrics for </a:t>
            </a:r>
            <a:r>
              <a:rPr lang="en-IN" sz="2400" dirty="0" err="1"/>
              <a:t>apiserver</a:t>
            </a:r>
            <a:endParaRPr lang="en-IN" sz="2400" dirty="0"/>
          </a:p>
          <a:p>
            <a:pPr marL="914400" lvl="1" indent="-514350">
              <a:buFont typeface="+mj-lt"/>
              <a:buAutoNum type="arabicPeriod"/>
            </a:pPr>
            <a:r>
              <a:rPr lang="en-IN" sz="2400" dirty="0" err="1"/>
              <a:t>kube</a:t>
            </a:r>
            <a:r>
              <a:rPr lang="en-IN" sz="2400" dirty="0"/>
              <a:t>-scheduler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sz="2400" dirty="0" err="1"/>
              <a:t>kube</a:t>
            </a:r>
            <a:r>
              <a:rPr lang="en-IN" sz="2400" dirty="0"/>
              <a:t>-controller-manager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err="1"/>
              <a:t>Kubelet’s</a:t>
            </a:r>
            <a:r>
              <a:rPr lang="en-IN" sz="2800" dirty="0"/>
              <a:t> Built-in </a:t>
            </a:r>
            <a:r>
              <a:rPr lang="en-IN" sz="2800" b="1" dirty="0" err="1"/>
              <a:t>cAdvisor</a:t>
            </a:r>
            <a:r>
              <a:rPr lang="en-IN" sz="2800" dirty="0"/>
              <a:t> : collects, aggregates, processes, and exports metrics for your running containers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1" dirty="0" err="1"/>
              <a:t>Kube</a:t>
            </a:r>
            <a:r>
              <a:rPr lang="en-IN" sz="2800" b="1" dirty="0"/>
              <a:t>-state Metrics</a:t>
            </a:r>
            <a:r>
              <a:rPr lang="en-IN" sz="2800" dirty="0"/>
              <a:t> : </a:t>
            </a:r>
            <a:r>
              <a:rPr lang="en-IN" sz="3000" dirty="0"/>
              <a:t>gives you information at the cluster level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30270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dirty="0"/>
              <a:t>Metrics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7575"/>
            <a:ext cx="8507288" cy="4104455"/>
          </a:xfrm>
        </p:spPr>
        <p:txBody>
          <a:bodyPr>
            <a:normAutofit/>
          </a:bodyPr>
          <a:lstStyle/>
          <a:p>
            <a:r>
              <a:rPr lang="en-IN" sz="2800" dirty="0"/>
              <a:t>Cluster-wide aggregator of resource usage data</a:t>
            </a:r>
          </a:p>
          <a:p>
            <a:r>
              <a:rPr lang="en-IN" sz="2800" dirty="0"/>
              <a:t>Metric server collects metrics from the Summary API, exposed by </a:t>
            </a:r>
            <a:r>
              <a:rPr lang="en-IN" sz="2800" dirty="0" err="1"/>
              <a:t>kubelet</a:t>
            </a:r>
            <a:r>
              <a:rPr lang="en-IN" sz="2800" dirty="0"/>
              <a:t> on each node</a:t>
            </a:r>
          </a:p>
          <a:p>
            <a:pPr lvl="1"/>
            <a:r>
              <a:rPr lang="en-IN" sz="2400" dirty="0"/>
              <a:t>5000 nodes clusters with 30 pods per node, supported by </a:t>
            </a:r>
            <a:r>
              <a:rPr lang="en-IN" sz="2400" dirty="0" err="1"/>
              <a:t>kubernetes</a:t>
            </a:r>
            <a:r>
              <a:rPr lang="en-IN" sz="2400" dirty="0"/>
              <a:t> 1.6</a:t>
            </a:r>
          </a:p>
          <a:p>
            <a:pPr lvl="1"/>
            <a:r>
              <a:rPr lang="en-IN" sz="2400" dirty="0"/>
              <a:t>To collect 10 metrics from each pod per node</a:t>
            </a:r>
          </a:p>
          <a:p>
            <a:pPr lvl="2"/>
            <a:r>
              <a:rPr lang="en-IN" sz="2000" dirty="0"/>
              <a:t>10 x 5000 x 30 / 60 = 25000 metrics per second by average</a:t>
            </a:r>
          </a:p>
          <a:p>
            <a:pPr lvl="1"/>
            <a:r>
              <a:rPr lang="en-IN" sz="2400" dirty="0"/>
              <a:t>This required a new server instead of API service, hence metrics server was created</a:t>
            </a:r>
          </a:p>
        </p:txBody>
      </p:sp>
    </p:spTree>
    <p:extLst>
      <p:ext uri="{BB962C8B-B14F-4D97-AF65-F5344CB8AC3E}">
        <p14:creationId xmlns:p14="http://schemas.microsoft.com/office/powerpoint/2010/main" val="2643349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992"/>
            <a:ext cx="8229600" cy="670574"/>
          </a:xfrm>
        </p:spPr>
        <p:txBody>
          <a:bodyPr>
            <a:noAutofit/>
          </a:bodyPr>
          <a:lstStyle/>
          <a:p>
            <a:r>
              <a:rPr lang="en-IN" sz="3600" dirty="0"/>
              <a:t>Lab 10 – Monitor K8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F48-E398-4426-B52E-60AEA71C0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7575"/>
            <a:ext cx="8507288" cy="410445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/>
              <a:t>Uses Prometheus &amp; Grafana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Monitor Nodes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Monitor Pods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Monitor Deployments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3947767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992"/>
            <a:ext cx="8229600" cy="670574"/>
          </a:xfrm>
        </p:spPr>
        <p:txBody>
          <a:bodyPr>
            <a:noAutofit/>
          </a:bodyPr>
          <a:lstStyle/>
          <a:p>
            <a:r>
              <a:rPr lang="en-IN" sz="3600" dirty="0"/>
              <a:t>Kubernetes Health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F48-E398-4426-B52E-60AEA71C0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7575"/>
            <a:ext cx="8507288" cy="410445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/>
              <a:t>Readiness Probe : </a:t>
            </a:r>
            <a:endParaRPr lang="en-IN" sz="2400" dirty="0"/>
          </a:p>
          <a:p>
            <a:pPr marL="914400" lvl="1" indent="-514350"/>
            <a:r>
              <a:rPr lang="en-IN" sz="2400" dirty="0"/>
              <a:t>Designed to let Kubernetes know when your app is ready to serve traffic</a:t>
            </a:r>
          </a:p>
          <a:p>
            <a:pPr marL="914400" lvl="1" indent="-514350"/>
            <a:r>
              <a:rPr lang="en-IN" sz="2400" dirty="0"/>
              <a:t>Kubernetes makes sure the readiness probe passes before allowing a service to send traffic to the pod</a:t>
            </a:r>
          </a:p>
          <a:p>
            <a:pPr marL="914400" lvl="1" indent="-514350"/>
            <a:r>
              <a:rPr lang="en-IN" sz="2400" dirty="0"/>
              <a:t>If a readiness probe starts to fail, Kubernetes stops sending traffic to the pod until it passes</a:t>
            </a:r>
          </a:p>
          <a:p>
            <a:pPr marL="914400" lvl="1" indent="-514350"/>
            <a:r>
              <a:rPr lang="en-IN" sz="2400" dirty="0"/>
              <a:t>Useful for </a:t>
            </a:r>
            <a:r>
              <a:rPr lang="en-IN" sz="2400" dirty="0" err="1"/>
              <a:t>startup</a:t>
            </a:r>
            <a:r>
              <a:rPr lang="en-IN" sz="2400" dirty="0"/>
              <a:t> and load management</a:t>
            </a:r>
          </a:p>
          <a:p>
            <a:pPr marL="914400" lvl="1" indent="-514350"/>
            <a:r>
              <a:rPr lang="en-IN" sz="2400" dirty="0"/>
              <a:t>Transient in nature and tells Kubernetes to route traffic elsewhere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53279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992"/>
            <a:ext cx="8229600" cy="670574"/>
          </a:xfrm>
        </p:spPr>
        <p:txBody>
          <a:bodyPr>
            <a:noAutofit/>
          </a:bodyPr>
          <a:lstStyle/>
          <a:p>
            <a:r>
              <a:rPr lang="en-IN" sz="3600" dirty="0"/>
              <a:t>Kubernetes Health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F48-E398-4426-B52E-60AEA71C0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7575"/>
            <a:ext cx="8507288" cy="410445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/>
              <a:t>Liveness Probe : </a:t>
            </a:r>
            <a:endParaRPr lang="en-IN" sz="2400" dirty="0"/>
          </a:p>
          <a:p>
            <a:pPr marL="914400" lvl="1" indent="-514350"/>
            <a:r>
              <a:rPr lang="en-IN" sz="2400" dirty="0"/>
              <a:t>Designed to let Kubernetes know if your app is dead or alive</a:t>
            </a:r>
            <a:endParaRPr lang="en-IN" sz="2000" dirty="0"/>
          </a:p>
          <a:p>
            <a:pPr marL="914400" lvl="1" indent="-514350"/>
            <a:r>
              <a:rPr lang="en-IN" sz="2400" dirty="0"/>
              <a:t>If you app is alive, then Kubernetes leaves it alone</a:t>
            </a:r>
            <a:endParaRPr lang="en-IN" sz="2000" dirty="0"/>
          </a:p>
          <a:p>
            <a:pPr marL="914400" lvl="1" indent="-514350"/>
            <a:r>
              <a:rPr lang="en-IN" sz="2400" dirty="0"/>
              <a:t>If your app is dead, Kubernetes removes the Pod and starts a new one to replace it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027277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15069</TotalTime>
  <Words>573</Words>
  <Application>Microsoft Office PowerPoint</Application>
  <PresentationFormat>On-screen Show (16:9)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Chapter 5  Kubernetes Monitoring &amp; Troubleshooting</vt:lpstr>
      <vt:lpstr>Learning Topics</vt:lpstr>
      <vt:lpstr>Lab 9 – Auto Scale Pods</vt:lpstr>
      <vt:lpstr>Monitoring Challenges for Kubernetes</vt:lpstr>
      <vt:lpstr>Monitoring Kubernetes – Data Sources</vt:lpstr>
      <vt:lpstr>Metrics Server</vt:lpstr>
      <vt:lpstr>Lab 10 – Monitor K8</vt:lpstr>
      <vt:lpstr>Kubernetes Health Checks</vt:lpstr>
      <vt:lpstr>Kubernetes Health Checks</vt:lpstr>
      <vt:lpstr>Lab 11 – K8 Health Checks</vt:lpstr>
      <vt:lpstr>Container Best Practices</vt:lpstr>
      <vt:lpstr>Docker Security Best Practices</vt:lpstr>
      <vt:lpstr>Kubernetes Best Practices</vt:lpstr>
      <vt:lpstr>Path Forward</vt:lpstr>
      <vt:lpstr>Key Takeaways</vt:lpstr>
      <vt:lpstr>This concludes Chapter 5  Kubernetes Monitoring &amp; Troubleshooting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</dc:creator>
  <cp:lastModifiedBy>Albert Anthony</cp:lastModifiedBy>
  <cp:revision>424</cp:revision>
  <dcterms:created xsi:type="dcterms:W3CDTF">2018-01-08T11:57:24Z</dcterms:created>
  <dcterms:modified xsi:type="dcterms:W3CDTF">2019-01-22T17:08:34Z</dcterms:modified>
</cp:coreProperties>
</file>