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99268" y="-13301"/>
            <a:ext cx="13089462" cy="11226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400" b="0" i="0">
                <a:solidFill>
                  <a:srgbClr val="878787"/>
                </a:solidFill>
                <a:latin typeface="Lucida Sans Unicode"/>
                <a:cs typeface="Lucida Sans Unicode"/>
              </a:defRPr>
            </a:lvl1p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p:txBody>
          <a:bodyPr lIns="0" tIns="0" rIns="0" bIns="0"/>
          <a:lstStyle>
            <a:lvl1pPr>
              <a:defRPr sz="2400" b="0" i="0">
                <a:solidFill>
                  <a:srgbClr val="878787"/>
                </a:solidFill>
                <a:latin typeface="Lucida Sans Unicode"/>
                <a:cs typeface="Lucida Sans Unicode"/>
              </a:defRPr>
            </a:lvl1pPr>
          </a:lstStyle>
          <a:p>
            <a:pPr marL="38735">
              <a:lnSpc>
                <a:spcPct val="100000"/>
              </a:lnSpc>
              <a:spcBef>
                <a:spcPts val="20"/>
              </a:spcBef>
            </a:pPr>
            <a:fld id="{81D60167-4931-47E6-BA6A-407CBD079E47}" type="slidenum">
              <a:rPr spc="-165" dirty="0">
                <a:latin typeface="Verdana"/>
                <a:cs typeface="Verdana"/>
              </a:rPr>
              <a:t>‹#›</a:t>
            </a:fld>
            <a:endParaRPr spc="-165" dirty="0">
              <a:latin typeface="Verdana"/>
              <a:cs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2400" b="0" i="0">
                <a:solidFill>
                  <a:srgbClr val="878787"/>
                </a:solidFill>
                <a:latin typeface="Lucida Sans Unicode"/>
                <a:cs typeface="Lucida Sans Unicode"/>
              </a:defRPr>
            </a:lvl1p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p:txBody>
          <a:bodyPr lIns="0" tIns="0" rIns="0" bIns="0"/>
          <a:lstStyle>
            <a:lvl1pPr>
              <a:defRPr sz="2400" b="0" i="0">
                <a:solidFill>
                  <a:srgbClr val="878787"/>
                </a:solidFill>
                <a:latin typeface="Lucida Sans Unicode"/>
                <a:cs typeface="Lucida Sans Unicode"/>
              </a:defRPr>
            </a:lvl1pPr>
          </a:lstStyle>
          <a:p>
            <a:pPr marL="38735">
              <a:lnSpc>
                <a:spcPct val="100000"/>
              </a:lnSpc>
              <a:spcBef>
                <a:spcPts val="20"/>
              </a:spcBef>
            </a:pPr>
            <a:fld id="{81D60167-4931-47E6-BA6A-407CBD079E47}" type="slidenum">
              <a:rPr spc="-165" dirty="0">
                <a:latin typeface="Verdana"/>
                <a:cs typeface="Verdana"/>
              </a:rPr>
              <a:t>‹#›</a:t>
            </a:fld>
            <a:endParaRPr spc="-165" dirty="0">
              <a:latin typeface="Verdana"/>
              <a:cs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400" b="0" i="0">
                <a:solidFill>
                  <a:srgbClr val="878787"/>
                </a:solidFill>
                <a:latin typeface="Lucida Sans Unicode"/>
                <a:cs typeface="Lucida Sans Unicode"/>
              </a:defRPr>
            </a:lvl1p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7" name="Holder 7"/>
          <p:cNvSpPr>
            <a:spLocks noGrp="1"/>
          </p:cNvSpPr>
          <p:nvPr>
            <p:ph type="sldNum" sz="quarter" idx="7"/>
          </p:nvPr>
        </p:nvSpPr>
        <p:spPr/>
        <p:txBody>
          <a:bodyPr lIns="0" tIns="0" rIns="0" bIns="0"/>
          <a:lstStyle>
            <a:lvl1pPr>
              <a:defRPr sz="2400" b="0" i="0">
                <a:solidFill>
                  <a:srgbClr val="878787"/>
                </a:solidFill>
                <a:latin typeface="Lucida Sans Unicode"/>
                <a:cs typeface="Lucida Sans Unicode"/>
              </a:defRPr>
            </a:lvl1pPr>
          </a:lstStyle>
          <a:p>
            <a:pPr marL="38735">
              <a:lnSpc>
                <a:spcPct val="100000"/>
              </a:lnSpc>
              <a:spcBef>
                <a:spcPts val="20"/>
              </a:spcBef>
            </a:pPr>
            <a:fld id="{81D60167-4931-47E6-BA6A-407CBD079E47}" type="slidenum">
              <a:rPr spc="-165" dirty="0">
                <a:latin typeface="Verdana"/>
                <a:cs typeface="Verdana"/>
              </a:rPr>
              <a:t>‹#›</a:t>
            </a:fld>
            <a:endParaRPr spc="-165" dirty="0">
              <a:latin typeface="Verdana"/>
              <a:cs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2400" b="0" i="0">
                <a:solidFill>
                  <a:srgbClr val="878787"/>
                </a:solidFill>
                <a:latin typeface="Lucida Sans Unicode"/>
                <a:cs typeface="Lucida Sans Unicode"/>
              </a:defRPr>
            </a:lvl1p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5" name="Holder 5"/>
          <p:cNvSpPr>
            <a:spLocks noGrp="1"/>
          </p:cNvSpPr>
          <p:nvPr>
            <p:ph type="sldNum" sz="quarter" idx="7"/>
          </p:nvPr>
        </p:nvSpPr>
        <p:spPr/>
        <p:txBody>
          <a:bodyPr lIns="0" tIns="0" rIns="0" bIns="0"/>
          <a:lstStyle>
            <a:lvl1pPr>
              <a:defRPr sz="2400" b="0" i="0">
                <a:solidFill>
                  <a:srgbClr val="878787"/>
                </a:solidFill>
                <a:latin typeface="Lucida Sans Unicode"/>
                <a:cs typeface="Lucida Sans Unicode"/>
              </a:defRPr>
            </a:lvl1pPr>
          </a:lstStyle>
          <a:p>
            <a:pPr marL="38735">
              <a:lnSpc>
                <a:spcPct val="100000"/>
              </a:lnSpc>
              <a:spcBef>
                <a:spcPts val="20"/>
              </a:spcBef>
            </a:pPr>
            <a:fld id="{81D60167-4931-47E6-BA6A-407CBD079E47}" type="slidenum">
              <a:rPr spc="-165" dirty="0">
                <a:latin typeface="Verdana"/>
                <a:cs typeface="Verdana"/>
              </a:rPr>
              <a:t>‹#›</a:t>
            </a:fld>
            <a:endParaRPr spc="-165" dirty="0">
              <a:latin typeface="Verdana"/>
              <a:cs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400" b="0" i="0">
                <a:solidFill>
                  <a:srgbClr val="878787"/>
                </a:solidFill>
                <a:latin typeface="Lucida Sans Unicode"/>
                <a:cs typeface="Lucida Sans Unicode"/>
              </a:defRPr>
            </a:lvl1p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4" name="Holder 4"/>
          <p:cNvSpPr>
            <a:spLocks noGrp="1"/>
          </p:cNvSpPr>
          <p:nvPr>
            <p:ph type="sldNum" sz="quarter" idx="7"/>
          </p:nvPr>
        </p:nvSpPr>
        <p:spPr/>
        <p:txBody>
          <a:bodyPr lIns="0" tIns="0" rIns="0" bIns="0"/>
          <a:lstStyle>
            <a:lvl1pPr>
              <a:defRPr sz="2400" b="0" i="0">
                <a:solidFill>
                  <a:srgbClr val="878787"/>
                </a:solidFill>
                <a:latin typeface="Lucida Sans Unicode"/>
                <a:cs typeface="Lucida Sans Unicode"/>
              </a:defRPr>
            </a:lvl1pPr>
          </a:lstStyle>
          <a:p>
            <a:pPr marL="38735">
              <a:lnSpc>
                <a:spcPct val="100000"/>
              </a:lnSpc>
              <a:spcBef>
                <a:spcPts val="20"/>
              </a:spcBef>
            </a:pPr>
            <a:fld id="{81D60167-4931-47E6-BA6A-407CBD079E47}" type="slidenum">
              <a:rPr spc="-165" dirty="0">
                <a:latin typeface="Verdana"/>
                <a:cs typeface="Verdana"/>
              </a:rPr>
              <a:t>‹#›</a:t>
            </a:fld>
            <a:endParaRPr spc="-165" dirty="0">
              <a:latin typeface="Verdana"/>
              <a:cs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3890203" y="808632"/>
            <a:ext cx="10507593" cy="1122680"/>
          </a:xfrm>
          <a:prstGeom prst="rect">
            <a:avLst/>
          </a:prstGeom>
        </p:spPr>
        <p:txBody>
          <a:bodyPr wrap="square" lIns="0" tIns="0" rIns="0" bIns="0">
            <a:spAutoFit/>
          </a:bodyPr>
          <a:lstStyle>
            <a:lvl1pPr>
              <a:defRPr sz="7200" b="0" i="0">
                <a:solidFill>
                  <a:schemeClr val="tx1"/>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642366" y="9528819"/>
            <a:ext cx="5003165" cy="802640"/>
          </a:xfrm>
          <a:prstGeom prst="rect">
            <a:avLst/>
          </a:prstGeom>
        </p:spPr>
        <p:txBody>
          <a:bodyPr wrap="square" lIns="0" tIns="0" rIns="0" bIns="0">
            <a:spAutoFit/>
          </a:bodyPr>
          <a:lstStyle>
            <a:lvl1pPr>
              <a:defRPr sz="2400" b="0" i="0">
                <a:solidFill>
                  <a:srgbClr val="878787"/>
                </a:solidFill>
                <a:latin typeface="Lucida Sans Unicode"/>
                <a:cs typeface="Lucida Sans Unicode"/>
              </a:defRPr>
            </a:lvl1p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a:xfrm>
            <a:off x="17066961" y="9528816"/>
            <a:ext cx="250825" cy="440690"/>
          </a:xfrm>
          <a:prstGeom prst="rect">
            <a:avLst/>
          </a:prstGeom>
        </p:spPr>
        <p:txBody>
          <a:bodyPr wrap="square" lIns="0" tIns="0" rIns="0" bIns="0">
            <a:spAutoFit/>
          </a:bodyPr>
          <a:lstStyle>
            <a:lvl1pPr>
              <a:defRPr sz="2400" b="0" i="0">
                <a:solidFill>
                  <a:srgbClr val="878787"/>
                </a:solidFill>
                <a:latin typeface="Lucida Sans Unicode"/>
                <a:cs typeface="Lucida Sans Unicode"/>
              </a:defRPr>
            </a:lvl1pPr>
          </a:lstStyle>
          <a:p>
            <a:pPr marL="38735">
              <a:lnSpc>
                <a:spcPct val="100000"/>
              </a:lnSpc>
              <a:spcBef>
                <a:spcPts val="20"/>
              </a:spcBef>
            </a:pPr>
            <a:fld id="{81D60167-4931-47E6-BA6A-407CBD079E47}" type="slidenum">
              <a:rPr spc="-165" dirty="0">
                <a:latin typeface="Verdana"/>
                <a:cs typeface="Verdana"/>
              </a:rPr>
              <a:t>‹#›</a:t>
            </a:fld>
            <a:endParaRPr spc="-165" dirty="0">
              <a:latin typeface="Verdana"/>
              <a:cs typeface="Verdan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2361" y="9549803"/>
            <a:ext cx="200025" cy="391160"/>
          </a:xfrm>
          <a:prstGeom prst="rect">
            <a:avLst/>
          </a:prstGeom>
        </p:spPr>
        <p:txBody>
          <a:bodyPr vert="horz" wrap="square" lIns="0" tIns="12700" rIns="0" bIns="0" rtlCol="0">
            <a:spAutoFit/>
          </a:bodyPr>
          <a:lstStyle/>
          <a:p>
            <a:pPr marL="12700">
              <a:lnSpc>
                <a:spcPct val="100000"/>
              </a:lnSpc>
              <a:spcBef>
                <a:spcPts val="100"/>
              </a:spcBef>
            </a:pPr>
            <a:r>
              <a:rPr sz="2400" spc="-150" dirty="0">
                <a:solidFill>
                  <a:srgbClr val="878787"/>
                </a:solidFill>
                <a:latin typeface="Lucida Sans Unicode"/>
                <a:cs typeface="Lucida Sans Unicode"/>
              </a:rPr>
              <a:t>1</a:t>
            </a:r>
            <a:endParaRPr sz="2400">
              <a:latin typeface="Lucida Sans Unicode"/>
              <a:cs typeface="Lucida Sans Unicode"/>
            </a:endParaRPr>
          </a:p>
        </p:txBody>
      </p:sp>
      <p:sp>
        <p:nvSpPr>
          <p:cNvPr id="7" name="object 7"/>
          <p:cNvSpPr txBox="1"/>
          <p:nvPr/>
        </p:nvSpPr>
        <p:spPr>
          <a:xfrm>
            <a:off x="8349276" y="9890768"/>
            <a:ext cx="1589405" cy="440690"/>
          </a:xfrm>
          <a:prstGeom prst="rect">
            <a:avLst/>
          </a:prstGeom>
        </p:spPr>
        <p:txBody>
          <a:bodyPr vert="horz" wrap="square" lIns="0" tIns="33655" rIns="0" bIns="0" rtlCol="0">
            <a:spAutoFit/>
          </a:bodyPr>
          <a:lstStyle/>
          <a:p>
            <a:pPr marL="12700">
              <a:lnSpc>
                <a:spcPct val="100000"/>
              </a:lnSpc>
              <a:spcBef>
                <a:spcPts val="265"/>
              </a:spcBef>
            </a:pPr>
            <a:r>
              <a:rPr sz="2400" spc="-140" dirty="0">
                <a:solidFill>
                  <a:srgbClr val="878787"/>
                </a:solidFill>
                <a:latin typeface="Lucida Sans Unicode"/>
                <a:cs typeface="Lucida Sans Unicode"/>
              </a:rPr>
              <a:t>Engineering</a:t>
            </a:r>
            <a:endParaRPr sz="2400">
              <a:latin typeface="Lucida Sans Unicode"/>
              <a:cs typeface="Lucida Sans Unicode"/>
            </a:endParaRPr>
          </a:p>
        </p:txBody>
      </p:sp>
      <p:sp>
        <p:nvSpPr>
          <p:cNvPr id="3" name="object 3"/>
          <p:cNvSpPr txBox="1">
            <a:spLocks noGrp="1"/>
          </p:cNvSpPr>
          <p:nvPr>
            <p:ph type="title"/>
          </p:nvPr>
        </p:nvSpPr>
        <p:spPr>
          <a:xfrm>
            <a:off x="1263312" y="1090172"/>
            <a:ext cx="14485619" cy="2218055"/>
          </a:xfrm>
          <a:prstGeom prst="rect">
            <a:avLst/>
          </a:prstGeom>
        </p:spPr>
        <p:txBody>
          <a:bodyPr vert="horz" wrap="square" lIns="0" tIns="12700" rIns="0" bIns="0" rtlCol="0">
            <a:spAutoFit/>
          </a:bodyPr>
          <a:lstStyle/>
          <a:p>
            <a:pPr algn="ctr">
              <a:lnSpc>
                <a:spcPts val="8635"/>
              </a:lnSpc>
              <a:spcBef>
                <a:spcPts val="100"/>
              </a:spcBef>
            </a:pPr>
            <a:r>
              <a:rPr spc="215" dirty="0"/>
              <a:t>CHATTING</a:t>
            </a:r>
            <a:r>
              <a:rPr spc="-110" dirty="0"/>
              <a:t> </a:t>
            </a:r>
            <a:r>
              <a:rPr spc="335" dirty="0"/>
              <a:t>INTERFACE</a:t>
            </a:r>
            <a:r>
              <a:rPr spc="-110" dirty="0"/>
              <a:t> </a:t>
            </a:r>
            <a:r>
              <a:rPr spc="125" dirty="0"/>
              <a:t>USING</a:t>
            </a:r>
          </a:p>
          <a:p>
            <a:pPr marR="267335" algn="ctr">
              <a:lnSpc>
                <a:spcPts val="8630"/>
              </a:lnSpc>
            </a:pPr>
            <a:r>
              <a:rPr spc="409" dirty="0"/>
              <a:t>ANDROID</a:t>
            </a:r>
          </a:p>
        </p:txBody>
      </p:sp>
      <p:sp>
        <p:nvSpPr>
          <p:cNvPr id="4" name="object 4"/>
          <p:cNvSpPr txBox="1"/>
          <p:nvPr/>
        </p:nvSpPr>
        <p:spPr>
          <a:xfrm>
            <a:off x="614272" y="6532533"/>
            <a:ext cx="6319928" cy="1718419"/>
          </a:xfrm>
          <a:prstGeom prst="rect">
            <a:avLst/>
          </a:prstGeom>
        </p:spPr>
        <p:txBody>
          <a:bodyPr vert="horz" wrap="square" lIns="0" tIns="12700" rIns="0" bIns="0" rtlCol="0">
            <a:spAutoFit/>
          </a:bodyPr>
          <a:lstStyle/>
          <a:p>
            <a:pPr marL="12700">
              <a:lnSpc>
                <a:spcPts val="3329"/>
              </a:lnSpc>
              <a:spcBef>
                <a:spcPts val="100"/>
              </a:spcBef>
            </a:pPr>
            <a:r>
              <a:rPr sz="2800" spc="105" dirty="0">
                <a:latin typeface="Verdana"/>
                <a:cs typeface="Verdana"/>
              </a:rPr>
              <a:t>Team</a:t>
            </a:r>
            <a:r>
              <a:rPr sz="2800" spc="-70" dirty="0">
                <a:latin typeface="Verdana"/>
                <a:cs typeface="Verdana"/>
              </a:rPr>
              <a:t> </a:t>
            </a:r>
            <a:r>
              <a:rPr sz="2800" spc="95" dirty="0">
                <a:latin typeface="Verdana"/>
                <a:cs typeface="Verdana"/>
              </a:rPr>
              <a:t>Details</a:t>
            </a:r>
            <a:endParaRPr sz="2800" dirty="0">
              <a:latin typeface="Verdana"/>
              <a:cs typeface="Verdana"/>
            </a:endParaRPr>
          </a:p>
          <a:p>
            <a:pPr marL="12700" marR="5080">
              <a:lnSpc>
                <a:spcPts val="3300"/>
              </a:lnSpc>
              <a:spcBef>
                <a:spcPts val="130"/>
              </a:spcBef>
            </a:pPr>
            <a:r>
              <a:rPr sz="2800" spc="50" dirty="0">
                <a:latin typeface="Verdana"/>
                <a:cs typeface="Verdana"/>
              </a:rPr>
              <a:t>K </a:t>
            </a:r>
            <a:r>
              <a:rPr sz="2800" spc="-25" dirty="0">
                <a:latin typeface="Verdana"/>
                <a:cs typeface="Verdana"/>
              </a:rPr>
              <a:t>Shruthi(20EG105419) </a:t>
            </a:r>
            <a:r>
              <a:rPr sz="2800" spc="-20" dirty="0">
                <a:latin typeface="Verdana"/>
                <a:cs typeface="Verdana"/>
              </a:rPr>
              <a:t> </a:t>
            </a:r>
            <a:endParaRPr lang="en-US" sz="2800" spc="-20" dirty="0">
              <a:latin typeface="Verdana"/>
              <a:cs typeface="Verdana"/>
            </a:endParaRPr>
          </a:p>
          <a:p>
            <a:pPr marL="12700" marR="5080">
              <a:lnSpc>
                <a:spcPts val="3300"/>
              </a:lnSpc>
              <a:spcBef>
                <a:spcPts val="130"/>
              </a:spcBef>
            </a:pPr>
            <a:r>
              <a:rPr sz="2800" spc="320" dirty="0">
                <a:latin typeface="Verdana"/>
                <a:cs typeface="Verdana"/>
              </a:rPr>
              <a:t>P</a:t>
            </a:r>
            <a:r>
              <a:rPr sz="2800" spc="-120" dirty="0">
                <a:latin typeface="Verdana"/>
                <a:cs typeface="Verdana"/>
              </a:rPr>
              <a:t> </a:t>
            </a:r>
            <a:r>
              <a:rPr sz="2800" spc="-20" dirty="0">
                <a:latin typeface="Verdana"/>
                <a:cs typeface="Verdana"/>
              </a:rPr>
              <a:t>Sowmya(20EG105441)</a:t>
            </a:r>
            <a:endParaRPr sz="2800" dirty="0">
              <a:latin typeface="Verdana"/>
              <a:cs typeface="Verdana"/>
            </a:endParaRPr>
          </a:p>
          <a:p>
            <a:pPr marL="12700" marR="299720">
              <a:lnSpc>
                <a:spcPts val="3300"/>
              </a:lnSpc>
            </a:pPr>
            <a:r>
              <a:rPr sz="2800" spc="140" dirty="0" err="1">
                <a:latin typeface="Verdana"/>
                <a:cs typeface="Verdana"/>
              </a:rPr>
              <a:t>Ch</a:t>
            </a:r>
            <a:r>
              <a:rPr lang="en-US" sz="2800" spc="140" dirty="0" err="1">
                <a:latin typeface="Verdana"/>
                <a:cs typeface="Verdana"/>
              </a:rPr>
              <a:t>.</a:t>
            </a:r>
            <a:r>
              <a:rPr sz="2800" spc="75" dirty="0" err="1">
                <a:latin typeface="Verdana"/>
                <a:cs typeface="Verdana"/>
              </a:rPr>
              <a:t>Yuva</a:t>
            </a:r>
            <a:r>
              <a:rPr sz="2800" spc="10" dirty="0" err="1">
                <a:latin typeface="Verdana"/>
                <a:cs typeface="Verdana"/>
              </a:rPr>
              <a:t>Shruthik</a:t>
            </a:r>
            <a:r>
              <a:rPr sz="2800" spc="10" dirty="0">
                <a:latin typeface="Verdana"/>
                <a:cs typeface="Verdana"/>
              </a:rPr>
              <a:t>(20EG105734)</a:t>
            </a:r>
            <a:endParaRPr sz="2800" dirty="0">
              <a:latin typeface="Verdana"/>
              <a:cs typeface="Verdana"/>
            </a:endParaRPr>
          </a:p>
        </p:txBody>
      </p:sp>
      <p:sp>
        <p:nvSpPr>
          <p:cNvPr id="5" name="object 5"/>
          <p:cNvSpPr txBox="1"/>
          <p:nvPr/>
        </p:nvSpPr>
        <p:spPr>
          <a:xfrm>
            <a:off x="11020004" y="6480401"/>
            <a:ext cx="3736340" cy="1290320"/>
          </a:xfrm>
          <a:prstGeom prst="rect">
            <a:avLst/>
          </a:prstGeom>
        </p:spPr>
        <p:txBody>
          <a:bodyPr vert="horz" wrap="square" lIns="0" tIns="33019" rIns="0" bIns="0" rtlCol="0">
            <a:spAutoFit/>
          </a:bodyPr>
          <a:lstStyle/>
          <a:p>
            <a:pPr marL="12700" marR="226695">
              <a:lnSpc>
                <a:spcPts val="3300"/>
              </a:lnSpc>
              <a:spcBef>
                <a:spcPts val="259"/>
              </a:spcBef>
            </a:pPr>
            <a:r>
              <a:rPr sz="2800" spc="130" dirty="0">
                <a:latin typeface="Verdana"/>
                <a:cs typeface="Verdana"/>
              </a:rPr>
              <a:t>Project</a:t>
            </a:r>
            <a:r>
              <a:rPr sz="2800" spc="-120" dirty="0">
                <a:latin typeface="Verdana"/>
                <a:cs typeface="Verdana"/>
              </a:rPr>
              <a:t> </a:t>
            </a:r>
            <a:r>
              <a:rPr sz="2800" spc="70" dirty="0">
                <a:latin typeface="Verdana"/>
                <a:cs typeface="Verdana"/>
              </a:rPr>
              <a:t>Supervisor </a:t>
            </a:r>
            <a:r>
              <a:rPr sz="2800" spc="-969" dirty="0">
                <a:latin typeface="Verdana"/>
                <a:cs typeface="Verdana"/>
              </a:rPr>
              <a:t> </a:t>
            </a:r>
            <a:r>
              <a:rPr sz="2800" spc="110" dirty="0">
                <a:latin typeface="Verdana"/>
                <a:cs typeface="Verdana"/>
              </a:rPr>
              <a:t>Jayendra</a:t>
            </a:r>
            <a:r>
              <a:rPr sz="2800" spc="-55" dirty="0">
                <a:latin typeface="Verdana"/>
                <a:cs typeface="Verdana"/>
              </a:rPr>
              <a:t> </a:t>
            </a:r>
            <a:r>
              <a:rPr sz="2800" spc="60" dirty="0">
                <a:latin typeface="Verdana"/>
                <a:cs typeface="Verdana"/>
              </a:rPr>
              <a:t>kumar.</a:t>
            </a:r>
            <a:endParaRPr sz="2800">
              <a:latin typeface="Verdana"/>
              <a:cs typeface="Verdana"/>
            </a:endParaRPr>
          </a:p>
          <a:p>
            <a:pPr marL="12700">
              <a:lnSpc>
                <a:spcPts val="3200"/>
              </a:lnSpc>
            </a:pPr>
            <a:r>
              <a:rPr sz="2800" spc="90" dirty="0">
                <a:latin typeface="Verdana"/>
                <a:cs typeface="Verdana"/>
              </a:rPr>
              <a:t>Assistant</a:t>
            </a:r>
            <a:r>
              <a:rPr sz="2800" spc="-105" dirty="0">
                <a:latin typeface="Verdana"/>
                <a:cs typeface="Verdana"/>
              </a:rPr>
              <a:t> </a:t>
            </a:r>
            <a:r>
              <a:rPr sz="2800" spc="60" dirty="0">
                <a:latin typeface="Verdana"/>
                <a:cs typeface="Verdana"/>
              </a:rPr>
              <a:t>Professor.</a:t>
            </a:r>
            <a:endParaRPr sz="2800">
              <a:latin typeface="Verdana"/>
              <a:cs typeface="Verdana"/>
            </a:endParaRPr>
          </a:p>
        </p:txBody>
      </p:sp>
      <p:sp>
        <p:nvSpPr>
          <p:cNvPr id="6" name="object 6"/>
          <p:cNvSpPr txBox="1"/>
          <p:nvPr/>
        </p:nvSpPr>
        <p:spPr>
          <a:xfrm>
            <a:off x="6642366" y="9549803"/>
            <a:ext cx="5003165" cy="391160"/>
          </a:xfrm>
          <a:prstGeom prst="rect">
            <a:avLst/>
          </a:prstGeom>
        </p:spPr>
        <p:txBody>
          <a:bodyPr vert="horz" wrap="square" lIns="0" tIns="12700" rIns="0" bIns="0" rtlCol="0">
            <a:spAutoFit/>
          </a:bodyPr>
          <a:lstStyle/>
          <a:p>
            <a:pPr marL="12700">
              <a:lnSpc>
                <a:spcPct val="100000"/>
              </a:lnSpc>
              <a:spcBef>
                <a:spcPts val="100"/>
              </a:spcBef>
            </a:pPr>
            <a:r>
              <a:rPr sz="2400" spc="-150" dirty="0">
                <a:solidFill>
                  <a:srgbClr val="878787"/>
                </a:solidFill>
                <a:latin typeface="Lucida Sans Unicode"/>
                <a:cs typeface="Lucida Sans Unicode"/>
              </a:rPr>
              <a:t>D</a:t>
            </a:r>
            <a:r>
              <a:rPr sz="2400" spc="-95" dirty="0">
                <a:solidFill>
                  <a:srgbClr val="878787"/>
                </a:solidFill>
                <a:latin typeface="Lucida Sans Unicode"/>
                <a:cs typeface="Lucida Sans Unicode"/>
              </a:rPr>
              <a:t>e</a:t>
            </a:r>
            <a:r>
              <a:rPr sz="2400" spc="-140" dirty="0">
                <a:solidFill>
                  <a:srgbClr val="878787"/>
                </a:solidFill>
                <a:latin typeface="Lucida Sans Unicode"/>
                <a:cs typeface="Lucida Sans Unicode"/>
              </a:rPr>
              <a:t>p</a:t>
            </a:r>
            <a:r>
              <a:rPr sz="2400" spc="-95" dirty="0">
                <a:solidFill>
                  <a:srgbClr val="878787"/>
                </a:solidFill>
                <a:latin typeface="Lucida Sans Unicode"/>
                <a:cs typeface="Lucida Sans Unicode"/>
              </a:rPr>
              <a:t>a</a:t>
            </a:r>
            <a:r>
              <a:rPr sz="2400" spc="-105" dirty="0">
                <a:solidFill>
                  <a:srgbClr val="878787"/>
                </a:solidFill>
                <a:latin typeface="Lucida Sans Unicode"/>
                <a:cs typeface="Lucida Sans Unicode"/>
              </a:rPr>
              <a:t>r</a:t>
            </a:r>
            <a:r>
              <a:rPr sz="2400" spc="-155" dirty="0">
                <a:solidFill>
                  <a:srgbClr val="878787"/>
                </a:solidFill>
                <a:latin typeface="Lucida Sans Unicode"/>
                <a:cs typeface="Lucida Sans Unicode"/>
              </a:rPr>
              <a:t>t</a:t>
            </a:r>
            <a:r>
              <a:rPr sz="2400" spc="-110" dirty="0">
                <a:solidFill>
                  <a:srgbClr val="878787"/>
                </a:solidFill>
                <a:latin typeface="Lucida Sans Unicode"/>
                <a:cs typeface="Lucida Sans Unicode"/>
              </a:rPr>
              <a:t>m</a:t>
            </a:r>
            <a:r>
              <a:rPr sz="2400" spc="-95" dirty="0">
                <a:solidFill>
                  <a:srgbClr val="878787"/>
                </a:solidFill>
                <a:latin typeface="Lucida Sans Unicode"/>
                <a:cs typeface="Lucida Sans Unicode"/>
              </a:rPr>
              <a:t>e</a:t>
            </a:r>
            <a:r>
              <a:rPr sz="2400" spc="-120" dirty="0">
                <a:solidFill>
                  <a:srgbClr val="878787"/>
                </a:solidFill>
                <a:latin typeface="Lucida Sans Unicode"/>
                <a:cs typeface="Lucida Sans Unicode"/>
              </a:rPr>
              <a:t>n</a:t>
            </a:r>
            <a:r>
              <a:rPr sz="2400" spc="-55" dirty="0">
                <a:solidFill>
                  <a:srgbClr val="878787"/>
                </a:solidFill>
                <a:latin typeface="Lucida Sans Unicode"/>
                <a:cs typeface="Lucida Sans Unicode"/>
              </a:rPr>
              <a:t>t</a:t>
            </a:r>
            <a:r>
              <a:rPr sz="2400" spc="-330" dirty="0">
                <a:solidFill>
                  <a:srgbClr val="878787"/>
                </a:solidFill>
                <a:latin typeface="Lucida Sans Unicode"/>
                <a:cs typeface="Lucida Sans Unicode"/>
              </a:rPr>
              <a:t> </a:t>
            </a:r>
            <a:r>
              <a:rPr sz="2400" spc="-125" dirty="0">
                <a:solidFill>
                  <a:srgbClr val="878787"/>
                </a:solidFill>
                <a:latin typeface="Lucida Sans Unicode"/>
                <a:cs typeface="Lucida Sans Unicode"/>
              </a:rPr>
              <a:t>o</a:t>
            </a:r>
            <a:r>
              <a:rPr sz="2400" spc="-70" dirty="0">
                <a:solidFill>
                  <a:srgbClr val="878787"/>
                </a:solidFill>
                <a:latin typeface="Lucida Sans Unicode"/>
                <a:cs typeface="Lucida Sans Unicode"/>
              </a:rPr>
              <a:t>f</a:t>
            </a:r>
            <a:r>
              <a:rPr sz="2400" spc="-330" dirty="0">
                <a:solidFill>
                  <a:srgbClr val="878787"/>
                </a:solidFill>
                <a:latin typeface="Lucida Sans Unicode"/>
                <a:cs typeface="Lucida Sans Unicode"/>
              </a:rPr>
              <a:t> </a:t>
            </a:r>
            <a:r>
              <a:rPr sz="2400" spc="-250" dirty="0">
                <a:solidFill>
                  <a:srgbClr val="878787"/>
                </a:solidFill>
                <a:latin typeface="Lucida Sans Unicode"/>
                <a:cs typeface="Lucida Sans Unicode"/>
              </a:rPr>
              <a:t>C</a:t>
            </a:r>
            <a:r>
              <a:rPr sz="2400" spc="-125" dirty="0">
                <a:solidFill>
                  <a:srgbClr val="878787"/>
                </a:solidFill>
                <a:latin typeface="Lucida Sans Unicode"/>
                <a:cs typeface="Lucida Sans Unicode"/>
              </a:rPr>
              <a:t>o</a:t>
            </a:r>
            <a:r>
              <a:rPr sz="2400" spc="-110" dirty="0">
                <a:solidFill>
                  <a:srgbClr val="878787"/>
                </a:solidFill>
                <a:latin typeface="Lucida Sans Unicode"/>
                <a:cs typeface="Lucida Sans Unicode"/>
              </a:rPr>
              <a:t>m</a:t>
            </a:r>
            <a:r>
              <a:rPr sz="2400" spc="-140" dirty="0">
                <a:solidFill>
                  <a:srgbClr val="878787"/>
                </a:solidFill>
                <a:latin typeface="Lucida Sans Unicode"/>
                <a:cs typeface="Lucida Sans Unicode"/>
              </a:rPr>
              <a:t>p</a:t>
            </a:r>
            <a:r>
              <a:rPr sz="2400" spc="-120" dirty="0">
                <a:solidFill>
                  <a:srgbClr val="878787"/>
                </a:solidFill>
                <a:latin typeface="Lucida Sans Unicode"/>
                <a:cs typeface="Lucida Sans Unicode"/>
              </a:rPr>
              <a:t>u</a:t>
            </a:r>
            <a:r>
              <a:rPr sz="2400" spc="-155" dirty="0">
                <a:solidFill>
                  <a:srgbClr val="878787"/>
                </a:solidFill>
                <a:latin typeface="Lucida Sans Unicode"/>
                <a:cs typeface="Lucida Sans Unicode"/>
              </a:rPr>
              <a:t>t</a:t>
            </a:r>
            <a:r>
              <a:rPr sz="2400" spc="-95" dirty="0">
                <a:solidFill>
                  <a:srgbClr val="878787"/>
                </a:solidFill>
                <a:latin typeface="Lucida Sans Unicode"/>
                <a:cs typeface="Lucida Sans Unicode"/>
              </a:rPr>
              <a:t>e</a:t>
            </a:r>
            <a:r>
              <a:rPr sz="2400" spc="-5" dirty="0">
                <a:solidFill>
                  <a:srgbClr val="878787"/>
                </a:solidFill>
                <a:latin typeface="Lucida Sans Unicode"/>
                <a:cs typeface="Lucida Sans Unicode"/>
              </a:rPr>
              <a:t>r</a:t>
            </a:r>
            <a:r>
              <a:rPr sz="2400" spc="-330" dirty="0">
                <a:solidFill>
                  <a:srgbClr val="878787"/>
                </a:solidFill>
                <a:latin typeface="Lucida Sans Unicode"/>
                <a:cs typeface="Lucida Sans Unicode"/>
              </a:rPr>
              <a:t> </a:t>
            </a:r>
            <a:r>
              <a:rPr sz="2400" spc="-80" dirty="0">
                <a:solidFill>
                  <a:srgbClr val="878787"/>
                </a:solidFill>
                <a:latin typeface="Lucida Sans Unicode"/>
                <a:cs typeface="Lucida Sans Unicode"/>
              </a:rPr>
              <a:t>S</a:t>
            </a:r>
            <a:r>
              <a:rPr sz="2400" spc="-190" dirty="0">
                <a:solidFill>
                  <a:srgbClr val="878787"/>
                </a:solidFill>
                <a:latin typeface="Lucida Sans Unicode"/>
                <a:cs typeface="Lucida Sans Unicode"/>
              </a:rPr>
              <a:t>ci</a:t>
            </a:r>
            <a:r>
              <a:rPr sz="2400" spc="-95" dirty="0">
                <a:solidFill>
                  <a:srgbClr val="878787"/>
                </a:solidFill>
                <a:latin typeface="Lucida Sans Unicode"/>
                <a:cs typeface="Lucida Sans Unicode"/>
              </a:rPr>
              <a:t>e</a:t>
            </a:r>
            <a:r>
              <a:rPr sz="2400" spc="-120" dirty="0">
                <a:solidFill>
                  <a:srgbClr val="878787"/>
                </a:solidFill>
                <a:latin typeface="Lucida Sans Unicode"/>
                <a:cs typeface="Lucida Sans Unicode"/>
              </a:rPr>
              <a:t>n</a:t>
            </a:r>
            <a:r>
              <a:rPr sz="2400" spc="-190" dirty="0">
                <a:solidFill>
                  <a:srgbClr val="878787"/>
                </a:solidFill>
                <a:latin typeface="Lucida Sans Unicode"/>
                <a:cs typeface="Lucida Sans Unicode"/>
              </a:rPr>
              <a:t>c</a:t>
            </a:r>
            <a:r>
              <a:rPr sz="2400" spc="5" dirty="0">
                <a:solidFill>
                  <a:srgbClr val="878787"/>
                </a:solidFill>
                <a:latin typeface="Lucida Sans Unicode"/>
                <a:cs typeface="Lucida Sans Unicode"/>
              </a:rPr>
              <a:t>e</a:t>
            </a:r>
            <a:r>
              <a:rPr sz="2400" spc="-330" dirty="0">
                <a:solidFill>
                  <a:srgbClr val="878787"/>
                </a:solidFill>
                <a:latin typeface="Lucida Sans Unicode"/>
                <a:cs typeface="Lucida Sans Unicode"/>
              </a:rPr>
              <a:t> </a:t>
            </a:r>
            <a:r>
              <a:rPr sz="2400" spc="-95" dirty="0">
                <a:solidFill>
                  <a:srgbClr val="878787"/>
                </a:solidFill>
                <a:latin typeface="Lucida Sans Unicode"/>
                <a:cs typeface="Lucida Sans Unicode"/>
              </a:rPr>
              <a:t>a</a:t>
            </a:r>
            <a:r>
              <a:rPr sz="2400" spc="-120" dirty="0">
                <a:solidFill>
                  <a:srgbClr val="878787"/>
                </a:solidFill>
                <a:latin typeface="Lucida Sans Unicode"/>
                <a:cs typeface="Lucida Sans Unicode"/>
              </a:rPr>
              <a:t>n</a:t>
            </a:r>
            <a:r>
              <a:rPr sz="2400" spc="-40" dirty="0">
                <a:solidFill>
                  <a:srgbClr val="878787"/>
                </a:solidFill>
                <a:latin typeface="Lucida Sans Unicode"/>
                <a:cs typeface="Lucida Sans Unicode"/>
              </a:rPr>
              <a:t>d</a:t>
            </a:r>
            <a:endParaRPr sz="2400">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4324" y="0"/>
            <a:ext cx="3794125" cy="1122680"/>
          </a:xfrm>
          <a:prstGeom prst="rect">
            <a:avLst/>
          </a:prstGeom>
        </p:spPr>
        <p:txBody>
          <a:bodyPr vert="horz" wrap="square" lIns="0" tIns="12700" rIns="0" bIns="0" rtlCol="0">
            <a:spAutoFit/>
          </a:bodyPr>
          <a:lstStyle/>
          <a:p>
            <a:pPr marL="12700">
              <a:lnSpc>
                <a:spcPct val="100000"/>
              </a:lnSpc>
              <a:spcBef>
                <a:spcPts val="100"/>
              </a:spcBef>
            </a:pPr>
            <a:r>
              <a:rPr spc="690" dirty="0"/>
              <a:t>F</a:t>
            </a:r>
            <a:r>
              <a:rPr spc="235" dirty="0"/>
              <a:t>i</a:t>
            </a:r>
            <a:r>
              <a:rPr spc="590" dirty="0"/>
              <a:t>n</a:t>
            </a:r>
            <a:r>
              <a:rPr spc="670" dirty="0"/>
              <a:t>d</a:t>
            </a:r>
            <a:r>
              <a:rPr spc="235" dirty="0"/>
              <a:t>i</a:t>
            </a:r>
            <a:r>
              <a:rPr spc="590" dirty="0"/>
              <a:t>n</a:t>
            </a:r>
            <a:r>
              <a:rPr spc="450" dirty="0"/>
              <a:t>g</a:t>
            </a:r>
          </a:p>
        </p:txBody>
      </p:sp>
      <p:sp>
        <p:nvSpPr>
          <p:cNvPr id="3" name="object 3"/>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4" name="object 4"/>
          <p:cNvSpPr txBox="1">
            <a:spLocks noGrp="1"/>
          </p:cNvSpPr>
          <p:nvPr>
            <p:ph type="sldNum" sz="quarter" idx="7"/>
          </p:nvPr>
        </p:nvSpPr>
        <p:spPr>
          <a:prstGeom prst="rect">
            <a:avLst/>
          </a:prstGeom>
        </p:spPr>
        <p:txBody>
          <a:bodyPr vert="horz" wrap="square" lIns="0" tIns="33655" rIns="0" bIns="0" rtlCol="0">
            <a:spAutoFit/>
          </a:bodyPr>
          <a:lstStyle/>
          <a:p>
            <a:pPr marL="38100">
              <a:lnSpc>
                <a:spcPct val="100000"/>
              </a:lnSpc>
              <a:spcBef>
                <a:spcPts val="265"/>
              </a:spcBef>
            </a:pPr>
            <a:fld id="{81D60167-4931-47E6-BA6A-407CBD079E47}" type="slidenum">
              <a:rPr spc="-150" dirty="0"/>
              <a:t>10</a:t>
            </a:fld>
            <a:endParaRPr spc="-150" dirty="0"/>
          </a:p>
        </p:txBody>
      </p:sp>
      <p:sp>
        <p:nvSpPr>
          <p:cNvPr id="5" name="TextBox 4">
            <a:extLst>
              <a:ext uri="{FF2B5EF4-FFF2-40B4-BE49-F238E27FC236}">
                <a16:creationId xmlns:a16="http://schemas.microsoft.com/office/drawing/2014/main" id="{D3DC8CC5-65E2-7B80-0CA6-22B3D6EB1B1E}"/>
              </a:ext>
            </a:extLst>
          </p:cNvPr>
          <p:cNvSpPr txBox="1"/>
          <p:nvPr/>
        </p:nvSpPr>
        <p:spPr>
          <a:xfrm>
            <a:off x="1409700" y="2781300"/>
            <a:ext cx="15468600" cy="1846659"/>
          </a:xfrm>
          <a:prstGeom prst="rect">
            <a:avLst/>
          </a:prstGeom>
          <a:noFill/>
        </p:spPr>
        <p:txBody>
          <a:bodyPr wrap="square" rtlCol="0">
            <a:spAutoFit/>
          </a:bodyPr>
          <a:lstStyle/>
          <a:p>
            <a:pPr marL="457200" indent="-457200">
              <a:buFont typeface="Arial" panose="020B0604020202020204" pitchFamily="34" charset="0"/>
              <a:buChar char="•"/>
            </a:pPr>
            <a:r>
              <a:rPr lang="en-US" sz="3200" dirty="0"/>
              <a:t>Avoiding of phishing attack</a:t>
            </a:r>
            <a:r>
              <a:rPr lang="en-US" dirty="0"/>
              <a:t>.</a:t>
            </a:r>
          </a:p>
          <a:p>
            <a:pPr marL="457200" indent="-457200">
              <a:buFont typeface="Arial" panose="020B0604020202020204" pitchFamily="34" charset="0"/>
              <a:buChar char="•"/>
            </a:pPr>
            <a:r>
              <a:rPr lang="en-US" sz="3200" dirty="0"/>
              <a:t>Through verification of URL .</a:t>
            </a:r>
          </a:p>
          <a:p>
            <a:pPr marL="457200" indent="-457200">
              <a:buFont typeface="Arial" panose="020B0604020202020204" pitchFamily="34" charset="0"/>
              <a:buChar char="•"/>
            </a:pPr>
            <a:r>
              <a:rPr lang="en-US" sz="3200" dirty="0"/>
              <a:t>Enhance security from Malware Attacks.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0203" y="808632"/>
            <a:ext cx="6008370" cy="1122680"/>
          </a:xfrm>
          <a:prstGeom prst="rect">
            <a:avLst/>
          </a:prstGeom>
        </p:spPr>
        <p:txBody>
          <a:bodyPr vert="horz" wrap="square" lIns="0" tIns="12700" rIns="0" bIns="0" rtlCol="0">
            <a:spAutoFit/>
          </a:bodyPr>
          <a:lstStyle/>
          <a:p>
            <a:pPr marL="12700">
              <a:lnSpc>
                <a:spcPct val="100000"/>
              </a:lnSpc>
              <a:spcBef>
                <a:spcPts val="100"/>
              </a:spcBef>
            </a:pPr>
            <a:r>
              <a:rPr spc="330" dirty="0"/>
              <a:t>Justification</a:t>
            </a:r>
          </a:p>
        </p:txBody>
      </p:sp>
      <p:sp>
        <p:nvSpPr>
          <p:cNvPr id="4" name="object 4"/>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5" name="object 5"/>
          <p:cNvSpPr txBox="1"/>
          <p:nvPr/>
        </p:nvSpPr>
        <p:spPr>
          <a:xfrm>
            <a:off x="16930287" y="9528819"/>
            <a:ext cx="361950" cy="440690"/>
          </a:xfrm>
          <a:prstGeom prst="rect">
            <a:avLst/>
          </a:prstGeom>
        </p:spPr>
        <p:txBody>
          <a:bodyPr vert="horz" wrap="square" lIns="0" tIns="33655" rIns="0" bIns="0" rtlCol="0">
            <a:spAutoFit/>
          </a:bodyPr>
          <a:lstStyle/>
          <a:p>
            <a:pPr marL="12700">
              <a:lnSpc>
                <a:spcPct val="100000"/>
              </a:lnSpc>
              <a:spcBef>
                <a:spcPts val="265"/>
              </a:spcBef>
            </a:pPr>
            <a:r>
              <a:rPr sz="2400" spc="-250" dirty="0">
                <a:solidFill>
                  <a:srgbClr val="878787"/>
                </a:solidFill>
                <a:latin typeface="Lucida Sans Unicode"/>
                <a:cs typeface="Lucida Sans Unicode"/>
              </a:rPr>
              <a:t>1</a:t>
            </a:r>
            <a:r>
              <a:rPr sz="2400" spc="-150" dirty="0">
                <a:solidFill>
                  <a:srgbClr val="878787"/>
                </a:solidFill>
                <a:latin typeface="Lucida Sans Unicode"/>
                <a:cs typeface="Lucida Sans Unicode"/>
              </a:rPr>
              <a:t>0</a:t>
            </a:r>
            <a:endParaRPr sz="2400">
              <a:latin typeface="Lucida Sans Unicode"/>
              <a:cs typeface="Lucida Sans Unicode"/>
            </a:endParaRPr>
          </a:p>
        </p:txBody>
      </p:sp>
      <p:sp>
        <p:nvSpPr>
          <p:cNvPr id="3" name="object 3"/>
          <p:cNvSpPr txBox="1"/>
          <p:nvPr/>
        </p:nvSpPr>
        <p:spPr>
          <a:xfrm>
            <a:off x="762000" y="2095500"/>
            <a:ext cx="15468600" cy="5227071"/>
          </a:xfrm>
          <a:prstGeom prst="rect">
            <a:avLst/>
          </a:prstGeom>
        </p:spPr>
        <p:txBody>
          <a:bodyPr vert="horz" wrap="square" lIns="0" tIns="33019" rIns="0" bIns="0" rtlCol="0">
            <a:spAutoFit/>
          </a:bodyPr>
          <a:lstStyle/>
          <a:p>
            <a:pPr marL="12700" marR="5080">
              <a:lnSpc>
                <a:spcPts val="3300"/>
              </a:lnSpc>
              <a:spcBef>
                <a:spcPts val="259"/>
              </a:spcBef>
            </a:pPr>
            <a:r>
              <a:rPr sz="2800" spc="-5" dirty="0">
                <a:latin typeface="Arial MT"/>
                <a:cs typeface="Arial MT"/>
              </a:rPr>
              <a:t>1.What are</a:t>
            </a:r>
            <a:r>
              <a:rPr sz="2800" dirty="0">
                <a:latin typeface="Arial MT"/>
                <a:cs typeface="Arial MT"/>
              </a:rPr>
              <a:t> </a:t>
            </a:r>
            <a:r>
              <a:rPr sz="2800" spc="-5" dirty="0">
                <a:latin typeface="Arial MT"/>
                <a:cs typeface="Arial MT"/>
              </a:rPr>
              <a:t>parameters improved</a:t>
            </a:r>
            <a:r>
              <a:rPr sz="2800" dirty="0">
                <a:latin typeface="Arial MT"/>
                <a:cs typeface="Arial MT"/>
              </a:rPr>
              <a:t> </a:t>
            </a:r>
            <a:r>
              <a:rPr sz="2800" spc="-5" dirty="0">
                <a:latin typeface="Arial MT"/>
                <a:cs typeface="Arial MT"/>
              </a:rPr>
              <a:t>by</a:t>
            </a:r>
            <a:r>
              <a:rPr sz="2800" dirty="0">
                <a:latin typeface="Arial MT"/>
                <a:cs typeface="Arial MT"/>
              </a:rPr>
              <a:t> </a:t>
            </a:r>
            <a:r>
              <a:rPr sz="2800" spc="-5" dirty="0">
                <a:latin typeface="Arial MT"/>
                <a:cs typeface="Arial MT"/>
              </a:rPr>
              <a:t>your method</a:t>
            </a:r>
            <a:endParaRPr lang="en-US" sz="2800" spc="-5" dirty="0">
              <a:latin typeface="Arial MT"/>
              <a:cs typeface="Arial MT"/>
            </a:endParaRPr>
          </a:p>
          <a:p>
            <a:pPr marL="12700" marR="5080">
              <a:lnSpc>
                <a:spcPts val="3300"/>
              </a:lnSpc>
              <a:spcBef>
                <a:spcPts val="259"/>
              </a:spcBef>
            </a:pPr>
            <a:r>
              <a:rPr lang="en-US" sz="2800" b="1" i="0" dirty="0">
                <a:effectLst/>
                <a:latin typeface="Söhne"/>
              </a:rPr>
              <a:t>Protecting User Privacy and Data Security</a:t>
            </a:r>
            <a:r>
              <a:rPr lang="en-US" sz="2800" b="0" i="0" dirty="0">
                <a:solidFill>
                  <a:srgbClr val="374151"/>
                </a:solidFill>
                <a:effectLst/>
                <a:latin typeface="Söhne"/>
              </a:rPr>
              <a:t>: Malware and phishing attacks can compromise user data, including personal information, financial details, and confidential documents. Developing an Android app that enhances security helps protect users from these threats and secures their data.</a:t>
            </a:r>
          </a:p>
          <a:p>
            <a:pPr marL="12700" marR="5080">
              <a:lnSpc>
                <a:spcPts val="3300"/>
              </a:lnSpc>
              <a:spcBef>
                <a:spcPts val="259"/>
              </a:spcBef>
            </a:pPr>
            <a:r>
              <a:rPr lang="en-IN" sz="3200" b="1" dirty="0"/>
              <a:t>User friendly</a:t>
            </a:r>
            <a:r>
              <a:rPr lang="en-US" sz="3200" b="1" dirty="0">
                <a:solidFill>
                  <a:srgbClr val="374151"/>
                </a:solidFill>
                <a:latin typeface="Söhne"/>
              </a:rPr>
              <a:t>:</a:t>
            </a:r>
            <a:r>
              <a:rPr lang="en-US" sz="3200" dirty="0"/>
              <a:t>The improved value in this chatting interface lies in its enhanced user safety by proactively detecting and blocking malicious URLs, providing a secure and </a:t>
            </a:r>
            <a:r>
              <a:rPr lang="en-US" sz="3200" dirty="0" err="1"/>
              <a:t>userfriendly</a:t>
            </a:r>
            <a:r>
              <a:rPr lang="en-US" sz="3200" dirty="0"/>
              <a:t> environment for communication. This feature addresses a critical vulnerability by mitigating the risk of users inadvertently accessing harmful or phishing websites.</a:t>
            </a:r>
          </a:p>
          <a:p>
            <a:pPr marL="12700" marR="5080">
              <a:lnSpc>
                <a:spcPts val="3300"/>
              </a:lnSpc>
              <a:spcBef>
                <a:spcPts val="259"/>
              </a:spcBef>
            </a:pPr>
            <a:r>
              <a:rPr lang="en-IN" sz="3200" b="1" dirty="0"/>
              <a:t>Scalability</a:t>
            </a:r>
            <a:r>
              <a:rPr lang="en-US" sz="3200" b="1" dirty="0"/>
              <a:t>:</a:t>
            </a:r>
            <a:r>
              <a:rPr lang="en-US" sz="3200" dirty="0"/>
              <a:t>The improved interface includes robust malicious URL detection. URLs shared within messages are scanned for safety, ensuring that users are protected from phishing attempts and malicious websites. Safe URLs are stored in the database, reducing the need for repetitive checks.</a:t>
            </a:r>
            <a:endParaRPr lang="en-US" sz="3200" b="1" spc="-5"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648193"/>
            <a:ext cx="6181725" cy="1122680"/>
          </a:xfrm>
          <a:prstGeom prst="rect">
            <a:avLst/>
          </a:prstGeom>
        </p:spPr>
        <p:txBody>
          <a:bodyPr vert="horz" wrap="square" lIns="0" tIns="12700" rIns="0" bIns="0" rtlCol="0">
            <a:spAutoFit/>
          </a:bodyPr>
          <a:lstStyle/>
          <a:p>
            <a:pPr marL="12700">
              <a:lnSpc>
                <a:spcPct val="100000"/>
              </a:lnSpc>
              <a:spcBef>
                <a:spcPts val="100"/>
              </a:spcBef>
            </a:pPr>
            <a:r>
              <a:rPr spc="335" dirty="0"/>
              <a:t>Introduction</a:t>
            </a:r>
          </a:p>
        </p:txBody>
      </p:sp>
      <p:sp>
        <p:nvSpPr>
          <p:cNvPr id="4" name="object 4"/>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5" name="object 5"/>
          <p:cNvSpPr txBox="1">
            <a:spLocks noGrp="1"/>
          </p:cNvSpPr>
          <p:nvPr>
            <p:ph type="sldNum" sz="quarter" idx="7"/>
          </p:nvPr>
        </p:nvSpPr>
        <p:spPr>
          <a:prstGeom prst="rect">
            <a:avLst/>
          </a:prstGeom>
        </p:spPr>
        <p:txBody>
          <a:bodyPr vert="horz" wrap="square" lIns="0" tIns="2540" rIns="0" bIns="0" rtlCol="0">
            <a:spAutoFit/>
          </a:bodyPr>
          <a:lstStyle/>
          <a:p>
            <a:pPr marL="38735">
              <a:lnSpc>
                <a:spcPct val="100000"/>
              </a:lnSpc>
              <a:spcBef>
                <a:spcPts val="20"/>
              </a:spcBef>
            </a:pPr>
            <a:fld id="{81D60167-4931-47E6-BA6A-407CBD079E47}" type="slidenum">
              <a:rPr spc="-165" dirty="0">
                <a:latin typeface="Verdana"/>
                <a:cs typeface="Verdana"/>
              </a:rPr>
              <a:t>2</a:t>
            </a:fld>
            <a:endParaRPr spc="-165" dirty="0">
              <a:latin typeface="Verdana"/>
              <a:cs typeface="Verdana"/>
            </a:endParaRPr>
          </a:p>
        </p:txBody>
      </p:sp>
      <p:sp>
        <p:nvSpPr>
          <p:cNvPr id="3" name="object 3"/>
          <p:cNvSpPr txBox="1"/>
          <p:nvPr/>
        </p:nvSpPr>
        <p:spPr>
          <a:xfrm>
            <a:off x="586741" y="2552700"/>
            <a:ext cx="16708185" cy="5632952"/>
          </a:xfrm>
          <a:prstGeom prst="rect">
            <a:avLst/>
          </a:prstGeom>
        </p:spPr>
        <p:txBody>
          <a:bodyPr vert="horz" wrap="square" lIns="0" tIns="31115" rIns="0" bIns="0" rtlCol="0">
            <a:spAutoFit/>
          </a:bodyPr>
          <a:lstStyle/>
          <a:p>
            <a:pPr marL="469900" marR="5080" indent="-457200">
              <a:spcBef>
                <a:spcPts val="245"/>
              </a:spcBef>
              <a:buFont typeface="Arial" panose="020B0604020202020204" pitchFamily="34" charset="0"/>
              <a:buChar char="•"/>
            </a:pPr>
            <a:r>
              <a:rPr sz="3600" spc="95" dirty="0">
                <a:latin typeface="Times New Roman" panose="02020603050405020304" pitchFamily="18" charset="0"/>
                <a:cs typeface="Times New Roman" panose="02020603050405020304" pitchFamily="18" charset="0"/>
              </a:rPr>
              <a:t>A </a:t>
            </a:r>
            <a:r>
              <a:rPr sz="3600" spc="100" dirty="0">
                <a:latin typeface="Times New Roman" panose="02020603050405020304" pitchFamily="18" charset="0"/>
                <a:cs typeface="Times New Roman" panose="02020603050405020304" pitchFamily="18" charset="0"/>
              </a:rPr>
              <a:t>one-to-one </a:t>
            </a:r>
            <a:r>
              <a:rPr sz="3600" spc="130" dirty="0">
                <a:latin typeface="Times New Roman" panose="02020603050405020304" pitchFamily="18" charset="0"/>
                <a:cs typeface="Times New Roman" panose="02020603050405020304" pitchFamily="18" charset="0"/>
              </a:rPr>
              <a:t>chat </a:t>
            </a:r>
            <a:r>
              <a:rPr sz="3600" spc="105" dirty="0">
                <a:latin typeface="Times New Roman" panose="02020603050405020304" pitchFamily="18" charset="0"/>
                <a:cs typeface="Times New Roman" panose="02020603050405020304" pitchFamily="18" charset="0"/>
              </a:rPr>
              <a:t>interface </a:t>
            </a:r>
            <a:r>
              <a:rPr sz="3600" dirty="0">
                <a:latin typeface="Times New Roman" panose="02020603050405020304" pitchFamily="18" charset="0"/>
                <a:cs typeface="Times New Roman" panose="02020603050405020304" pitchFamily="18" charset="0"/>
              </a:rPr>
              <a:t>is </a:t>
            </a:r>
            <a:r>
              <a:rPr sz="3600" spc="-25" dirty="0">
                <a:latin typeface="Times New Roman" panose="02020603050405020304" pitchFamily="18" charset="0"/>
                <a:cs typeface="Times New Roman" panose="02020603050405020304" pitchFamily="18" charset="0"/>
              </a:rPr>
              <a:t>a </a:t>
            </a:r>
            <a:r>
              <a:rPr sz="3600" spc="75" dirty="0">
                <a:latin typeface="Times New Roman" panose="02020603050405020304" pitchFamily="18" charset="0"/>
                <a:cs typeface="Times New Roman" panose="02020603050405020304" pitchFamily="18" charset="0"/>
              </a:rPr>
              <a:t>user-friendly </a:t>
            </a:r>
            <a:r>
              <a:rPr sz="3600" spc="125" dirty="0">
                <a:latin typeface="Times New Roman" panose="02020603050405020304" pitchFamily="18" charset="0"/>
                <a:cs typeface="Times New Roman" panose="02020603050405020304" pitchFamily="18" charset="0"/>
              </a:rPr>
              <a:t>platform </a:t>
            </a:r>
            <a:r>
              <a:rPr sz="3600" spc="110" dirty="0">
                <a:latin typeface="Times New Roman" panose="02020603050405020304" pitchFamily="18" charset="0"/>
                <a:cs typeface="Times New Roman" panose="02020603050405020304" pitchFamily="18" charset="0"/>
              </a:rPr>
              <a:t>that </a:t>
            </a:r>
            <a:r>
              <a:rPr sz="3600" spc="95" dirty="0">
                <a:latin typeface="Times New Roman" panose="02020603050405020304" pitchFamily="18" charset="0"/>
                <a:cs typeface="Times New Roman" panose="02020603050405020304" pitchFamily="18" charset="0"/>
              </a:rPr>
              <a:t>allows </a:t>
            </a:r>
            <a:r>
              <a:rPr sz="3600" spc="100" dirty="0">
                <a:latin typeface="Times New Roman" panose="02020603050405020304" pitchFamily="18" charset="0"/>
                <a:cs typeface="Times New Roman" panose="02020603050405020304" pitchFamily="18" charset="0"/>
              </a:rPr>
              <a:t> </a:t>
            </a:r>
            <a:r>
              <a:rPr sz="3600" spc="110" dirty="0">
                <a:latin typeface="Times New Roman" panose="02020603050405020304" pitchFamily="18" charset="0"/>
                <a:cs typeface="Times New Roman" panose="02020603050405020304" pitchFamily="18" charset="0"/>
              </a:rPr>
              <a:t>individuals </a:t>
            </a:r>
            <a:r>
              <a:rPr sz="3600" spc="95" dirty="0">
                <a:latin typeface="Times New Roman" panose="02020603050405020304" pitchFamily="18" charset="0"/>
                <a:cs typeface="Times New Roman" panose="02020603050405020304" pitchFamily="18" charset="0"/>
              </a:rPr>
              <a:t>to </a:t>
            </a:r>
            <a:r>
              <a:rPr sz="3600" spc="135" dirty="0">
                <a:latin typeface="Times New Roman" panose="02020603050405020304" pitchFamily="18" charset="0"/>
                <a:cs typeface="Times New Roman" panose="02020603050405020304" pitchFamily="18" charset="0"/>
              </a:rPr>
              <a:t>exchange </a:t>
            </a:r>
            <a:r>
              <a:rPr sz="3600" spc="110" dirty="0">
                <a:latin typeface="Times New Roman" panose="02020603050405020304" pitchFamily="18" charset="0"/>
                <a:cs typeface="Times New Roman" panose="02020603050405020304" pitchFamily="18" charset="0"/>
              </a:rPr>
              <a:t>messages </a:t>
            </a:r>
            <a:r>
              <a:rPr sz="3600" spc="30" dirty="0">
                <a:latin typeface="Times New Roman" panose="02020603050405020304" pitchFamily="18" charset="0"/>
                <a:cs typeface="Times New Roman" panose="02020603050405020304" pitchFamily="18" charset="0"/>
              </a:rPr>
              <a:t>privately, </a:t>
            </a:r>
            <a:r>
              <a:rPr sz="3600" spc="130" dirty="0">
                <a:latin typeface="Times New Roman" panose="02020603050405020304" pitchFamily="18" charset="0"/>
                <a:cs typeface="Times New Roman" panose="02020603050405020304" pitchFamily="18" charset="0"/>
              </a:rPr>
              <a:t>creating </a:t>
            </a:r>
            <a:r>
              <a:rPr sz="3600" spc="-25" dirty="0">
                <a:latin typeface="Times New Roman" panose="02020603050405020304" pitchFamily="18" charset="0"/>
                <a:cs typeface="Times New Roman" panose="02020603050405020304" pitchFamily="18" charset="0"/>
              </a:rPr>
              <a:t>a </a:t>
            </a:r>
            <a:r>
              <a:rPr sz="3600" spc="85" dirty="0">
                <a:latin typeface="Times New Roman" panose="02020603050405020304" pitchFamily="18" charset="0"/>
                <a:cs typeface="Times New Roman" panose="02020603050405020304" pitchFamily="18" charset="0"/>
              </a:rPr>
              <a:t>seamless </a:t>
            </a:r>
            <a:r>
              <a:rPr sz="3600" spc="145" dirty="0">
                <a:latin typeface="Times New Roman" panose="02020603050405020304" pitchFamily="18" charset="0"/>
                <a:cs typeface="Times New Roman" panose="02020603050405020304" pitchFamily="18" charset="0"/>
              </a:rPr>
              <a:t>and </a:t>
            </a:r>
            <a:r>
              <a:rPr sz="3600" spc="150" dirty="0">
                <a:latin typeface="Times New Roman" panose="02020603050405020304" pitchFamily="18" charset="0"/>
                <a:cs typeface="Times New Roman" panose="02020603050405020304" pitchFamily="18" charset="0"/>
              </a:rPr>
              <a:t> </a:t>
            </a:r>
            <a:r>
              <a:rPr sz="3600" spc="175" dirty="0">
                <a:latin typeface="Times New Roman" panose="02020603050405020304" pitchFamily="18" charset="0"/>
                <a:cs typeface="Times New Roman" panose="02020603050405020304" pitchFamily="18" charset="0"/>
              </a:rPr>
              <a:t>engaging</a:t>
            </a:r>
            <a:r>
              <a:rPr sz="3600" spc="-30"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conversation</a:t>
            </a:r>
            <a:r>
              <a:rPr sz="3600" spc="-25"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experience.This</a:t>
            </a:r>
            <a:r>
              <a:rPr sz="3600" spc="-25"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interface</a:t>
            </a:r>
            <a:r>
              <a:rPr sz="3600" spc="-25"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will</a:t>
            </a:r>
            <a:r>
              <a:rPr sz="3600" spc="-30" dirty="0">
                <a:latin typeface="Times New Roman" panose="02020603050405020304" pitchFamily="18" charset="0"/>
                <a:cs typeface="Times New Roman" panose="02020603050405020304" pitchFamily="18" charset="0"/>
              </a:rPr>
              <a:t> </a:t>
            </a:r>
            <a:r>
              <a:rPr sz="3600" spc="125" dirty="0">
                <a:latin typeface="Times New Roman" panose="02020603050405020304" pitchFamily="18" charset="0"/>
                <a:cs typeface="Times New Roman" panose="02020603050405020304" pitchFamily="18" charset="0"/>
              </a:rPr>
              <a:t>enable</a:t>
            </a:r>
            <a:r>
              <a:rPr sz="3600" spc="-25" dirty="0">
                <a:latin typeface="Times New Roman" panose="02020603050405020304" pitchFamily="18" charset="0"/>
                <a:cs typeface="Times New Roman" panose="02020603050405020304" pitchFamily="18" charset="0"/>
              </a:rPr>
              <a:t> </a:t>
            </a:r>
            <a:r>
              <a:rPr sz="3600" b="1" spc="95" dirty="0">
                <a:latin typeface="Times New Roman" panose="02020603050405020304" pitchFamily="18" charset="0"/>
                <a:cs typeface="Times New Roman" panose="02020603050405020304" pitchFamily="18" charset="0"/>
              </a:rPr>
              <a:t>friends</a:t>
            </a:r>
            <a:r>
              <a:rPr sz="3600" spc="-25" dirty="0">
                <a:latin typeface="Times New Roman" panose="02020603050405020304" pitchFamily="18" charset="0"/>
                <a:cs typeface="Times New Roman" panose="02020603050405020304" pitchFamily="18" charset="0"/>
              </a:rPr>
              <a:t> </a:t>
            </a:r>
            <a:r>
              <a:rPr sz="3600" spc="95" dirty="0">
                <a:latin typeface="Times New Roman" panose="02020603050405020304" pitchFamily="18" charset="0"/>
                <a:cs typeface="Times New Roman" panose="02020603050405020304" pitchFamily="18" charset="0"/>
              </a:rPr>
              <a:t>to </a:t>
            </a:r>
            <a:r>
              <a:rPr sz="3600" spc="-900" dirty="0">
                <a:latin typeface="Times New Roman" panose="02020603050405020304" pitchFamily="18" charset="0"/>
                <a:cs typeface="Times New Roman" panose="02020603050405020304" pitchFamily="18" charset="0"/>
              </a:rPr>
              <a:t> </a:t>
            </a:r>
            <a:r>
              <a:rPr sz="3600" spc="125" dirty="0">
                <a:latin typeface="Times New Roman" panose="02020603050405020304" pitchFamily="18" charset="0"/>
                <a:cs typeface="Times New Roman" panose="02020603050405020304" pitchFamily="18" charset="0"/>
              </a:rPr>
              <a:t>send </a:t>
            </a:r>
            <a:r>
              <a:rPr sz="3600" spc="60" dirty="0">
                <a:latin typeface="Times New Roman" panose="02020603050405020304" pitchFamily="18" charset="0"/>
                <a:cs typeface="Times New Roman" panose="02020603050405020304" pitchFamily="18" charset="0"/>
              </a:rPr>
              <a:t>text </a:t>
            </a:r>
            <a:r>
              <a:rPr sz="3600" spc="65" dirty="0">
                <a:latin typeface="Times New Roman" panose="02020603050405020304" pitchFamily="18" charset="0"/>
                <a:cs typeface="Times New Roman" panose="02020603050405020304" pitchFamily="18" charset="0"/>
              </a:rPr>
              <a:t>messages, </a:t>
            </a:r>
            <a:r>
              <a:rPr sz="3600" spc="70" dirty="0">
                <a:latin typeface="Times New Roman" panose="02020603050405020304" pitchFamily="18" charset="0"/>
                <a:cs typeface="Times New Roman" panose="02020603050405020304" pitchFamily="18" charset="0"/>
              </a:rPr>
              <a:t>images,</a:t>
            </a:r>
            <a:r>
              <a:rPr lang="en-US" sz="3600" spc="70" dirty="0">
                <a:latin typeface="Times New Roman" panose="02020603050405020304" pitchFamily="18" charset="0"/>
                <a:cs typeface="Times New Roman" panose="02020603050405020304" pitchFamily="18" charset="0"/>
              </a:rPr>
              <a:t> </a:t>
            </a:r>
            <a:r>
              <a:rPr sz="3600" spc="145" dirty="0">
                <a:latin typeface="Times New Roman" panose="02020603050405020304" pitchFamily="18" charset="0"/>
                <a:cs typeface="Times New Roman" panose="02020603050405020304" pitchFamily="18" charset="0"/>
              </a:rPr>
              <a:t>and </a:t>
            </a:r>
            <a:r>
              <a:rPr sz="3600" spc="135" dirty="0">
                <a:latin typeface="Times New Roman" panose="02020603050405020304" pitchFamily="18" charset="0"/>
                <a:cs typeface="Times New Roman" panose="02020603050405020304" pitchFamily="18" charset="0"/>
              </a:rPr>
              <a:t>more </a:t>
            </a:r>
            <a:r>
              <a:rPr sz="3600" spc="100" dirty="0">
                <a:latin typeface="Times New Roman" panose="02020603050405020304" pitchFamily="18" charset="0"/>
                <a:cs typeface="Times New Roman" panose="02020603050405020304" pitchFamily="18" charset="0"/>
              </a:rPr>
              <a:t>in </a:t>
            </a:r>
            <a:r>
              <a:rPr sz="3600" spc="50" dirty="0">
                <a:latin typeface="Times New Roman" panose="02020603050405020304" pitchFamily="18" charset="0"/>
                <a:cs typeface="Times New Roman" panose="02020603050405020304" pitchFamily="18" charset="0"/>
              </a:rPr>
              <a:t>real-time, </a:t>
            </a:r>
            <a:r>
              <a:rPr sz="3600" spc="110" dirty="0">
                <a:latin typeface="Times New Roman" panose="02020603050405020304" pitchFamily="18" charset="0"/>
                <a:cs typeface="Times New Roman" panose="02020603050405020304" pitchFamily="18" charset="0"/>
              </a:rPr>
              <a:t>fostering </a:t>
            </a:r>
            <a:r>
              <a:rPr sz="3600" spc="114" dirty="0">
                <a:latin typeface="Times New Roman" panose="02020603050405020304" pitchFamily="18" charset="0"/>
                <a:cs typeface="Times New Roman" panose="02020603050405020304" pitchFamily="18" charset="0"/>
              </a:rPr>
              <a:t> </a:t>
            </a:r>
            <a:r>
              <a:rPr sz="3600" spc="175" dirty="0">
                <a:latin typeface="Times New Roman" panose="02020603050405020304" pitchFamily="18" charset="0"/>
                <a:cs typeface="Times New Roman" panose="02020603050405020304" pitchFamily="18" charset="0"/>
              </a:rPr>
              <a:t>communication</a:t>
            </a:r>
            <a:r>
              <a:rPr sz="3600" spc="-40" dirty="0">
                <a:latin typeface="Times New Roman" panose="02020603050405020304" pitchFamily="18" charset="0"/>
                <a:cs typeface="Times New Roman" panose="02020603050405020304" pitchFamily="18" charset="0"/>
              </a:rPr>
              <a:t> </a:t>
            </a:r>
            <a:r>
              <a:rPr sz="3600" spc="145" dirty="0">
                <a:latin typeface="Times New Roman" panose="02020603050405020304" pitchFamily="18" charset="0"/>
                <a:cs typeface="Times New Roman" panose="02020603050405020304" pitchFamily="18" charset="0"/>
              </a:rPr>
              <a:t>and</a:t>
            </a:r>
            <a:r>
              <a:rPr sz="3600" spc="-35" dirty="0">
                <a:latin typeface="Times New Roman" panose="02020603050405020304" pitchFamily="18" charset="0"/>
                <a:cs typeface="Times New Roman" panose="02020603050405020304" pitchFamily="18" charset="0"/>
              </a:rPr>
              <a:t> </a:t>
            </a:r>
            <a:r>
              <a:rPr sz="3600" spc="150" dirty="0">
                <a:latin typeface="Times New Roman" panose="02020603050405020304" pitchFamily="18" charset="0"/>
                <a:cs typeface="Times New Roman" panose="02020603050405020304" pitchFamily="18" charset="0"/>
              </a:rPr>
              <a:t>strengthening</a:t>
            </a:r>
            <a:r>
              <a:rPr sz="3600" spc="-35" dirty="0">
                <a:latin typeface="Times New Roman" panose="02020603050405020304" pitchFamily="18" charset="0"/>
                <a:cs typeface="Times New Roman" panose="02020603050405020304" pitchFamily="18" charset="0"/>
              </a:rPr>
              <a:t> </a:t>
            </a:r>
            <a:r>
              <a:rPr sz="3600" spc="110" dirty="0">
                <a:latin typeface="Times New Roman" panose="02020603050405020304" pitchFamily="18" charset="0"/>
                <a:cs typeface="Times New Roman" panose="02020603050405020304" pitchFamily="18" charset="0"/>
              </a:rPr>
              <a:t>connections.</a:t>
            </a:r>
            <a:endParaRPr sz="3600" dirty="0">
              <a:latin typeface="Times New Roman" panose="02020603050405020304" pitchFamily="18" charset="0"/>
              <a:cs typeface="Times New Roman" panose="02020603050405020304" pitchFamily="18" charset="0"/>
            </a:endParaRPr>
          </a:p>
          <a:p>
            <a:pPr marL="469900" indent="-457200">
              <a:buFont typeface="Arial" panose="020B0604020202020204" pitchFamily="34" charset="0"/>
              <a:buChar char="•"/>
            </a:pPr>
            <a:r>
              <a:rPr sz="3600" spc="114" dirty="0">
                <a:latin typeface="Times New Roman" panose="02020603050405020304" pitchFamily="18" charset="0"/>
                <a:cs typeface="Times New Roman" panose="02020603050405020304" pitchFamily="18" charset="0"/>
              </a:rPr>
              <a:t>For</a:t>
            </a:r>
            <a:r>
              <a:rPr sz="3600" spc="-35" dirty="0">
                <a:latin typeface="Times New Roman" panose="02020603050405020304" pitchFamily="18" charset="0"/>
                <a:cs typeface="Times New Roman" panose="02020603050405020304" pitchFamily="18" charset="0"/>
              </a:rPr>
              <a:t> </a:t>
            </a:r>
            <a:r>
              <a:rPr sz="3600" spc="130" dirty="0">
                <a:latin typeface="Times New Roman" panose="02020603050405020304" pitchFamily="18" charset="0"/>
                <a:cs typeface="Times New Roman" panose="02020603050405020304" pitchFamily="18" charset="0"/>
              </a:rPr>
              <a:t>creating</a:t>
            </a:r>
            <a:r>
              <a:rPr sz="3600" spc="-3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a</a:t>
            </a:r>
            <a:r>
              <a:rPr sz="3600" spc="-35" dirty="0">
                <a:latin typeface="Times New Roman" panose="02020603050405020304" pitchFamily="18" charset="0"/>
                <a:cs typeface="Times New Roman" panose="02020603050405020304" pitchFamily="18" charset="0"/>
              </a:rPr>
              <a:t> </a:t>
            </a:r>
            <a:r>
              <a:rPr sz="3600" spc="100" dirty="0">
                <a:latin typeface="Times New Roman" panose="02020603050405020304" pitchFamily="18" charset="0"/>
                <a:cs typeface="Times New Roman" panose="02020603050405020304" pitchFamily="18" charset="0"/>
              </a:rPr>
              <a:t>one-to-one</a:t>
            </a:r>
            <a:r>
              <a:rPr sz="3600" spc="-35" dirty="0">
                <a:latin typeface="Times New Roman" panose="02020603050405020304" pitchFamily="18" charset="0"/>
                <a:cs typeface="Times New Roman" panose="02020603050405020304" pitchFamily="18" charset="0"/>
              </a:rPr>
              <a:t> </a:t>
            </a:r>
            <a:r>
              <a:rPr sz="3600" spc="130" dirty="0">
                <a:latin typeface="Times New Roman" panose="02020603050405020304" pitchFamily="18" charset="0"/>
                <a:cs typeface="Times New Roman" panose="02020603050405020304" pitchFamily="18" charset="0"/>
              </a:rPr>
              <a:t>chat</a:t>
            </a:r>
            <a:r>
              <a:rPr sz="3600" spc="-35" dirty="0">
                <a:latin typeface="Times New Roman" panose="02020603050405020304" pitchFamily="18" charset="0"/>
                <a:cs typeface="Times New Roman" panose="02020603050405020304" pitchFamily="18" charset="0"/>
              </a:rPr>
              <a:t> </a:t>
            </a:r>
            <a:r>
              <a:rPr sz="3600" spc="65" dirty="0">
                <a:latin typeface="Times New Roman" panose="02020603050405020304" pitchFamily="18" charset="0"/>
                <a:cs typeface="Times New Roman" panose="02020603050405020304" pitchFamily="18" charset="0"/>
              </a:rPr>
              <a:t>interface,</a:t>
            </a:r>
            <a:r>
              <a:rPr sz="3600" spc="-3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you</a:t>
            </a:r>
            <a:r>
              <a:rPr sz="3600" spc="-35"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will</a:t>
            </a:r>
            <a:r>
              <a:rPr sz="3600" spc="-35" dirty="0">
                <a:latin typeface="Times New Roman" panose="02020603050405020304" pitchFamily="18" charset="0"/>
                <a:cs typeface="Times New Roman" panose="02020603050405020304" pitchFamily="18" charset="0"/>
              </a:rPr>
              <a:t> </a:t>
            </a:r>
            <a:r>
              <a:rPr sz="3600" spc="150" dirty="0">
                <a:latin typeface="Times New Roman" panose="02020603050405020304" pitchFamily="18" charset="0"/>
                <a:cs typeface="Times New Roman" panose="02020603050405020304" pitchFamily="18" charset="0"/>
              </a:rPr>
              <a:t>need</a:t>
            </a:r>
            <a:r>
              <a:rPr sz="3600" spc="-35" dirty="0">
                <a:latin typeface="Times New Roman" panose="02020603050405020304" pitchFamily="18" charset="0"/>
                <a:cs typeface="Times New Roman" panose="02020603050405020304" pitchFamily="18" charset="0"/>
              </a:rPr>
              <a:t> </a:t>
            </a:r>
            <a:r>
              <a:rPr sz="3600" spc="125" dirty="0">
                <a:latin typeface="Times New Roman" panose="02020603050405020304" pitchFamily="18" charset="0"/>
                <a:cs typeface="Times New Roman" panose="02020603050405020304" pitchFamily="18" charset="0"/>
              </a:rPr>
              <a:t>the</a:t>
            </a:r>
            <a:r>
              <a:rPr sz="3600" spc="-35" dirty="0">
                <a:latin typeface="Times New Roman" panose="02020603050405020304" pitchFamily="18" charset="0"/>
                <a:cs typeface="Times New Roman" panose="02020603050405020304" pitchFamily="18" charset="0"/>
              </a:rPr>
              <a:t> </a:t>
            </a:r>
            <a:r>
              <a:rPr sz="3600" spc="140" dirty="0">
                <a:latin typeface="Times New Roman" panose="02020603050405020304" pitchFamily="18" charset="0"/>
                <a:cs typeface="Times New Roman" panose="02020603050405020304" pitchFamily="18" charset="0"/>
              </a:rPr>
              <a:t>following</a:t>
            </a:r>
            <a:r>
              <a:rPr lang="en-US" sz="3600" dirty="0">
                <a:latin typeface="Times New Roman" panose="02020603050405020304" pitchFamily="18" charset="0"/>
                <a:cs typeface="Times New Roman" panose="02020603050405020304" pitchFamily="18" charset="0"/>
              </a:rPr>
              <a:t> </a:t>
            </a:r>
            <a:r>
              <a:rPr sz="3600" spc="85" dirty="0">
                <a:latin typeface="Times New Roman" panose="02020603050405020304" pitchFamily="18" charset="0"/>
                <a:cs typeface="Times New Roman" panose="02020603050405020304" pitchFamily="18" charset="0"/>
              </a:rPr>
              <a:t>essential</a:t>
            </a:r>
            <a:r>
              <a:rPr lang="en-US" sz="3600" spc="-65"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components:</a:t>
            </a:r>
            <a:r>
              <a:rPr lang="en-US" sz="3600" spc="105" dirty="0">
                <a:latin typeface="Times New Roman" panose="02020603050405020304" pitchFamily="18" charset="0"/>
                <a:cs typeface="Times New Roman" panose="02020603050405020304" pitchFamily="18" charset="0"/>
              </a:rPr>
              <a:t> </a:t>
            </a:r>
            <a:r>
              <a:rPr sz="3600" spc="150" dirty="0">
                <a:latin typeface="Times New Roman" panose="02020603050405020304" pitchFamily="18" charset="0"/>
                <a:cs typeface="Times New Roman" panose="02020603050405020304" pitchFamily="18" charset="0"/>
              </a:rPr>
              <a:t>Android </a:t>
            </a:r>
            <a:r>
              <a:rPr sz="3600" spc="15" dirty="0">
                <a:latin typeface="Times New Roman" panose="02020603050405020304" pitchFamily="18" charset="0"/>
                <a:cs typeface="Times New Roman" panose="02020603050405020304" pitchFamily="18" charset="0"/>
              </a:rPr>
              <a:t>Studio</a:t>
            </a:r>
            <a:r>
              <a:rPr lang="en-US" sz="3600" spc="15" dirty="0">
                <a:latin typeface="Times New Roman" panose="02020603050405020304" pitchFamily="18" charset="0"/>
                <a:cs typeface="Times New Roman" panose="02020603050405020304" pitchFamily="18" charset="0"/>
              </a:rPr>
              <a:t>, </a:t>
            </a:r>
            <a:r>
              <a:rPr sz="3600" spc="55" dirty="0">
                <a:latin typeface="Times New Roman" panose="02020603050405020304" pitchFamily="18" charset="0"/>
                <a:cs typeface="Times New Roman" panose="02020603050405020304" pitchFamily="18" charset="0"/>
              </a:rPr>
              <a:t>Flutte</a:t>
            </a:r>
            <a:r>
              <a:rPr lang="en-US" sz="3600" spc="-40" dirty="0">
                <a:latin typeface="Times New Roman" panose="02020603050405020304" pitchFamily="18" charset="0"/>
                <a:cs typeface="Times New Roman" panose="02020603050405020304" pitchFamily="18" charset="0"/>
              </a:rPr>
              <a:t>r, </a:t>
            </a:r>
            <a:r>
              <a:rPr sz="3600" spc="95" dirty="0">
                <a:latin typeface="Times New Roman" panose="02020603050405020304" pitchFamily="18" charset="0"/>
                <a:cs typeface="Times New Roman" panose="02020603050405020304" pitchFamily="18" charset="0"/>
              </a:rPr>
              <a:t>Dar</a:t>
            </a:r>
            <a:r>
              <a:rPr lang="en-US" sz="3600" spc="95" dirty="0">
                <a:latin typeface="Times New Roman" panose="02020603050405020304" pitchFamily="18" charset="0"/>
                <a:cs typeface="Times New Roman" panose="02020603050405020304" pitchFamily="18" charset="0"/>
              </a:rPr>
              <a:t>t</a:t>
            </a:r>
            <a:r>
              <a:rPr lang="en-US" sz="3600"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Firebase</a:t>
            </a:r>
            <a:endParaRPr sz="3600" dirty="0">
              <a:latin typeface="Times New Roman" panose="02020603050405020304" pitchFamily="18" charset="0"/>
              <a:cs typeface="Times New Roman" panose="02020603050405020304" pitchFamily="18" charset="0"/>
            </a:endParaRPr>
          </a:p>
          <a:p>
            <a:pPr marL="469900" marR="256540" indent="-457200">
              <a:buFont typeface="Arial" panose="020B0604020202020204" pitchFamily="34" charset="0"/>
              <a:buChar char="•"/>
            </a:pPr>
            <a:r>
              <a:rPr sz="3600" spc="190" dirty="0">
                <a:latin typeface="Times New Roman" panose="02020603050405020304" pitchFamily="18" charset="0"/>
                <a:cs typeface="Times New Roman" panose="02020603050405020304" pitchFamily="18" charset="0"/>
              </a:rPr>
              <a:t>With </a:t>
            </a:r>
            <a:r>
              <a:rPr sz="3600" spc="125" dirty="0">
                <a:latin typeface="Times New Roman" panose="02020603050405020304" pitchFamily="18" charset="0"/>
                <a:cs typeface="Times New Roman" panose="02020603050405020304" pitchFamily="18" charset="0"/>
              </a:rPr>
              <a:t>Flutter </a:t>
            </a:r>
            <a:r>
              <a:rPr sz="3600" dirty="0">
                <a:latin typeface="Times New Roman" panose="02020603050405020304" pitchFamily="18" charset="0"/>
                <a:cs typeface="Times New Roman" panose="02020603050405020304" pitchFamily="18" charset="0"/>
              </a:rPr>
              <a:t>as </a:t>
            </a:r>
            <a:r>
              <a:rPr sz="3600" spc="125" dirty="0">
                <a:latin typeface="Times New Roman" panose="02020603050405020304" pitchFamily="18" charset="0"/>
                <a:cs typeface="Times New Roman" panose="02020603050405020304" pitchFamily="18" charset="0"/>
              </a:rPr>
              <a:t>the </a:t>
            </a:r>
            <a:r>
              <a:rPr sz="3600" spc="114" dirty="0">
                <a:latin typeface="Times New Roman" panose="02020603050405020304" pitchFamily="18" charset="0"/>
                <a:cs typeface="Times New Roman" panose="02020603050405020304" pitchFamily="18" charset="0"/>
              </a:rPr>
              <a:t>front-end </a:t>
            </a:r>
            <a:r>
              <a:rPr sz="3600" spc="85" dirty="0">
                <a:latin typeface="Times New Roman" panose="02020603050405020304" pitchFamily="18" charset="0"/>
                <a:cs typeface="Times New Roman" panose="02020603050405020304" pitchFamily="18" charset="0"/>
              </a:rPr>
              <a:t>framework, </a:t>
            </a:r>
            <a:r>
              <a:rPr sz="3600" spc="100" dirty="0">
                <a:latin typeface="Times New Roman" panose="02020603050405020304" pitchFamily="18" charset="0"/>
                <a:cs typeface="Times New Roman" panose="02020603050405020304" pitchFamily="18" charset="0"/>
              </a:rPr>
              <a:t>Dart </a:t>
            </a:r>
            <a:r>
              <a:rPr sz="3600" dirty="0">
                <a:latin typeface="Times New Roman" panose="02020603050405020304" pitchFamily="18" charset="0"/>
                <a:cs typeface="Times New Roman" panose="02020603050405020304" pitchFamily="18" charset="0"/>
              </a:rPr>
              <a:t>as </a:t>
            </a:r>
            <a:r>
              <a:rPr sz="3600" spc="125" dirty="0">
                <a:latin typeface="Times New Roman" panose="02020603050405020304" pitchFamily="18" charset="0"/>
                <a:cs typeface="Times New Roman" panose="02020603050405020304" pitchFamily="18" charset="0"/>
              </a:rPr>
              <a:t>the </a:t>
            </a:r>
            <a:r>
              <a:rPr sz="3600" spc="180" dirty="0">
                <a:latin typeface="Times New Roman" panose="02020603050405020304" pitchFamily="18" charset="0"/>
                <a:cs typeface="Times New Roman" panose="02020603050405020304" pitchFamily="18" charset="0"/>
              </a:rPr>
              <a:t>programming </a:t>
            </a:r>
            <a:r>
              <a:rPr sz="3600" spc="-900"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language,</a:t>
            </a:r>
            <a:r>
              <a:rPr sz="3600" spc="-30" dirty="0">
                <a:latin typeface="Times New Roman" panose="02020603050405020304" pitchFamily="18" charset="0"/>
                <a:cs typeface="Times New Roman" panose="02020603050405020304" pitchFamily="18" charset="0"/>
              </a:rPr>
              <a:t> </a:t>
            </a:r>
            <a:r>
              <a:rPr sz="3600" spc="150" dirty="0">
                <a:latin typeface="Times New Roman" panose="02020603050405020304" pitchFamily="18" charset="0"/>
                <a:cs typeface="Times New Roman" panose="02020603050405020304" pitchFamily="18" charset="0"/>
              </a:rPr>
              <a:t>and</a:t>
            </a:r>
            <a:r>
              <a:rPr sz="3600" spc="-25" dirty="0">
                <a:latin typeface="Times New Roman" panose="02020603050405020304" pitchFamily="18" charset="0"/>
                <a:cs typeface="Times New Roman" panose="02020603050405020304" pitchFamily="18" charset="0"/>
              </a:rPr>
              <a:t> </a:t>
            </a:r>
            <a:r>
              <a:rPr sz="3600" spc="110" dirty="0">
                <a:latin typeface="Times New Roman" panose="02020603050405020304" pitchFamily="18" charset="0"/>
                <a:cs typeface="Times New Roman" panose="02020603050405020304" pitchFamily="18" charset="0"/>
              </a:rPr>
              <a:t>Firebase</a:t>
            </a:r>
            <a:r>
              <a:rPr sz="3600" spc="-3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as</a:t>
            </a:r>
            <a:r>
              <a:rPr sz="3600" spc="-25" dirty="0">
                <a:latin typeface="Times New Roman" panose="02020603050405020304" pitchFamily="18" charset="0"/>
                <a:cs typeface="Times New Roman" panose="02020603050405020304" pitchFamily="18" charset="0"/>
              </a:rPr>
              <a:t> </a:t>
            </a:r>
            <a:r>
              <a:rPr sz="3600" spc="125" dirty="0">
                <a:latin typeface="Times New Roman" panose="02020603050405020304" pitchFamily="18" charset="0"/>
                <a:cs typeface="Times New Roman" panose="02020603050405020304" pitchFamily="18" charset="0"/>
              </a:rPr>
              <a:t>the</a:t>
            </a:r>
            <a:r>
              <a:rPr sz="3600" spc="-30" dirty="0">
                <a:latin typeface="Times New Roman" panose="02020603050405020304" pitchFamily="18" charset="0"/>
                <a:cs typeface="Times New Roman" panose="02020603050405020304" pitchFamily="18" charset="0"/>
              </a:rPr>
              <a:t> </a:t>
            </a:r>
            <a:r>
              <a:rPr sz="3600" spc="110" dirty="0">
                <a:latin typeface="Times New Roman" panose="02020603050405020304" pitchFamily="18" charset="0"/>
                <a:cs typeface="Times New Roman" panose="02020603050405020304" pitchFamily="18" charset="0"/>
              </a:rPr>
              <a:t>backend,</a:t>
            </a:r>
            <a:r>
              <a:rPr sz="3600" spc="-25" dirty="0">
                <a:latin typeface="Times New Roman" panose="02020603050405020304" pitchFamily="18" charset="0"/>
                <a:cs typeface="Times New Roman" panose="02020603050405020304" pitchFamily="18" charset="0"/>
              </a:rPr>
              <a:t> </a:t>
            </a:r>
            <a:r>
              <a:rPr sz="3600" spc="80" dirty="0">
                <a:latin typeface="Times New Roman" panose="02020603050405020304" pitchFamily="18" charset="0"/>
                <a:cs typeface="Times New Roman" panose="02020603050405020304" pitchFamily="18" charset="0"/>
              </a:rPr>
              <a:t>you</a:t>
            </a:r>
            <a:r>
              <a:rPr sz="3600" spc="-30" dirty="0">
                <a:latin typeface="Times New Roman" panose="02020603050405020304" pitchFamily="18" charset="0"/>
                <a:cs typeface="Times New Roman" panose="02020603050405020304" pitchFamily="18" charset="0"/>
              </a:rPr>
              <a:t> </a:t>
            </a:r>
            <a:r>
              <a:rPr sz="3600" spc="135" dirty="0">
                <a:latin typeface="Times New Roman" panose="02020603050405020304" pitchFamily="18" charset="0"/>
                <a:cs typeface="Times New Roman" panose="02020603050405020304" pitchFamily="18" charset="0"/>
              </a:rPr>
              <a:t>can</a:t>
            </a:r>
            <a:r>
              <a:rPr sz="3600" spc="-25" dirty="0">
                <a:latin typeface="Times New Roman" panose="02020603050405020304" pitchFamily="18" charset="0"/>
                <a:cs typeface="Times New Roman" panose="02020603050405020304" pitchFamily="18" charset="0"/>
              </a:rPr>
              <a:t> </a:t>
            </a:r>
            <a:r>
              <a:rPr sz="3600" spc="85" dirty="0">
                <a:latin typeface="Times New Roman" panose="02020603050405020304" pitchFamily="18" charset="0"/>
                <a:cs typeface="Times New Roman" panose="02020603050405020304" pitchFamily="18" charset="0"/>
              </a:rPr>
              <a:t>craft</a:t>
            </a:r>
            <a:r>
              <a:rPr sz="3600" spc="-30"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a </a:t>
            </a:r>
            <a:r>
              <a:rPr sz="3600" spc="150" dirty="0">
                <a:latin typeface="Times New Roman" panose="02020603050405020304" pitchFamily="18" charset="0"/>
                <a:cs typeface="Times New Roman" panose="02020603050405020304" pitchFamily="18" charset="0"/>
              </a:rPr>
              <a:t>dynamic</a:t>
            </a:r>
            <a:r>
              <a:rPr sz="3600" spc="-30" dirty="0">
                <a:latin typeface="Times New Roman" panose="02020603050405020304" pitchFamily="18" charset="0"/>
                <a:cs typeface="Times New Roman" panose="02020603050405020304" pitchFamily="18" charset="0"/>
              </a:rPr>
              <a:t> </a:t>
            </a:r>
            <a:r>
              <a:rPr sz="3600" spc="150" dirty="0">
                <a:latin typeface="Times New Roman" panose="02020603050405020304" pitchFamily="18" charset="0"/>
                <a:cs typeface="Times New Roman" panose="02020603050405020304" pitchFamily="18" charset="0"/>
              </a:rPr>
              <a:t>and </a:t>
            </a:r>
            <a:r>
              <a:rPr sz="3600" spc="-900" dirty="0">
                <a:latin typeface="Times New Roman" panose="02020603050405020304" pitchFamily="18" charset="0"/>
                <a:cs typeface="Times New Roman" panose="02020603050405020304" pitchFamily="18" charset="0"/>
              </a:rPr>
              <a:t> </a:t>
            </a:r>
            <a:r>
              <a:rPr sz="3600" spc="90" dirty="0">
                <a:latin typeface="Times New Roman" panose="02020603050405020304" pitchFamily="18" charset="0"/>
                <a:cs typeface="Times New Roman" panose="02020603050405020304" pitchFamily="18" charset="0"/>
              </a:rPr>
              <a:t>responsive</a:t>
            </a:r>
            <a:r>
              <a:rPr sz="3600" spc="-35" dirty="0">
                <a:latin typeface="Times New Roman" panose="02020603050405020304" pitchFamily="18" charset="0"/>
                <a:cs typeface="Times New Roman" panose="02020603050405020304" pitchFamily="18" charset="0"/>
              </a:rPr>
              <a:t> </a:t>
            </a:r>
            <a:r>
              <a:rPr sz="3600" spc="150" dirty="0">
                <a:latin typeface="Times New Roman" panose="02020603050405020304" pitchFamily="18" charset="0"/>
                <a:cs typeface="Times New Roman" panose="02020603050405020304" pitchFamily="18" charset="0"/>
              </a:rPr>
              <a:t>messaging</a:t>
            </a:r>
            <a:r>
              <a:rPr sz="3600" spc="-30" dirty="0">
                <a:latin typeface="Times New Roman" panose="02020603050405020304" pitchFamily="18" charset="0"/>
                <a:cs typeface="Times New Roman" panose="02020603050405020304" pitchFamily="18" charset="0"/>
              </a:rPr>
              <a:t> </a:t>
            </a:r>
            <a:r>
              <a:rPr sz="3600" spc="140" dirty="0">
                <a:latin typeface="Times New Roman" panose="02020603050405020304" pitchFamily="18" charset="0"/>
                <a:cs typeface="Times New Roman" panose="02020603050405020304" pitchFamily="18" charset="0"/>
              </a:rPr>
              <a:t>application</a:t>
            </a:r>
            <a:r>
              <a:rPr sz="3600" spc="-30" dirty="0">
                <a:latin typeface="Times New Roman" panose="02020603050405020304" pitchFamily="18" charset="0"/>
                <a:cs typeface="Times New Roman" panose="02020603050405020304" pitchFamily="18" charset="0"/>
              </a:rPr>
              <a:t> </a:t>
            </a:r>
            <a:r>
              <a:rPr sz="3600" spc="55" dirty="0">
                <a:latin typeface="Times New Roman" panose="02020603050405020304" pitchFamily="18" charset="0"/>
                <a:cs typeface="Times New Roman" panose="02020603050405020304" pitchFamily="18" charset="0"/>
              </a:rPr>
              <a:t>for</a:t>
            </a:r>
            <a:r>
              <a:rPr sz="3600" spc="-30"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Android</a:t>
            </a:r>
            <a:r>
              <a:rPr sz="3600" spc="-3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users.</a:t>
            </a:r>
            <a:endParaRPr lang="en-IN" sz="3600" spc="5" dirty="0">
              <a:latin typeface="Times New Roman" panose="02020603050405020304" pitchFamily="18" charset="0"/>
              <a:cs typeface="Times New Roman" panose="02020603050405020304" pitchFamily="18" charset="0"/>
            </a:endParaRPr>
          </a:p>
          <a:p>
            <a:pPr marL="584200" marR="256540" indent="-571500">
              <a:buFont typeface="Arial" panose="020B0604020202020204" pitchFamily="34" charset="0"/>
              <a:buChar char="•"/>
            </a:pPr>
            <a:r>
              <a:rPr lang="en-IN" sz="3600" spc="5" dirty="0">
                <a:latin typeface="Times New Roman" panose="02020603050405020304" pitchFamily="18" charset="0"/>
                <a:cs typeface="Times New Roman" panose="02020603050405020304" pitchFamily="18" charset="0"/>
              </a:rPr>
              <a:t>APPLICATIONS: </a:t>
            </a:r>
            <a:r>
              <a:rPr lang="en-IN" sz="4000" dirty="0">
                <a:latin typeface="Times New Roman" panose="02020603050405020304" pitchFamily="18" charset="0"/>
                <a:cs typeface="Times New Roman" panose="02020603050405020304" pitchFamily="18" charset="0"/>
              </a:rPr>
              <a:t>Social Networking Apps, Group Collaboration</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5995" y="0"/>
            <a:ext cx="9726295" cy="1122680"/>
          </a:xfrm>
          <a:prstGeom prst="rect">
            <a:avLst/>
          </a:prstGeom>
        </p:spPr>
        <p:txBody>
          <a:bodyPr vert="horz" wrap="square" lIns="0" tIns="12700" rIns="0" bIns="0" rtlCol="0">
            <a:spAutoFit/>
          </a:bodyPr>
          <a:lstStyle/>
          <a:p>
            <a:pPr marL="12700">
              <a:lnSpc>
                <a:spcPct val="100000"/>
              </a:lnSpc>
              <a:spcBef>
                <a:spcPts val="100"/>
              </a:spcBef>
            </a:pPr>
            <a:r>
              <a:rPr sz="7200" spc="495" dirty="0">
                <a:latin typeface="Verdana"/>
                <a:cs typeface="Verdana"/>
              </a:rPr>
              <a:t>Problem</a:t>
            </a:r>
            <a:r>
              <a:rPr sz="7200" spc="-130" dirty="0">
                <a:latin typeface="Verdana"/>
                <a:cs typeface="Verdana"/>
              </a:rPr>
              <a:t> </a:t>
            </a:r>
            <a:r>
              <a:rPr sz="7200" spc="325" dirty="0">
                <a:latin typeface="Verdana"/>
                <a:cs typeface="Verdana"/>
              </a:rPr>
              <a:t>Statement</a:t>
            </a:r>
            <a:endParaRPr sz="7200">
              <a:latin typeface="Verdana"/>
              <a:cs typeface="Verdana"/>
            </a:endParaRPr>
          </a:p>
        </p:txBody>
      </p:sp>
      <p:sp>
        <p:nvSpPr>
          <p:cNvPr id="4" name="object 4"/>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5" name="object 5"/>
          <p:cNvSpPr txBox="1">
            <a:spLocks noGrp="1"/>
          </p:cNvSpPr>
          <p:nvPr>
            <p:ph type="sldNum" sz="quarter" idx="7"/>
          </p:nvPr>
        </p:nvSpPr>
        <p:spPr>
          <a:prstGeom prst="rect">
            <a:avLst/>
          </a:prstGeom>
        </p:spPr>
        <p:txBody>
          <a:bodyPr vert="horz" wrap="square" lIns="0" tIns="2540" rIns="0" bIns="0" rtlCol="0">
            <a:spAutoFit/>
          </a:bodyPr>
          <a:lstStyle/>
          <a:p>
            <a:pPr marL="38735">
              <a:lnSpc>
                <a:spcPct val="100000"/>
              </a:lnSpc>
              <a:spcBef>
                <a:spcPts val="20"/>
              </a:spcBef>
            </a:pPr>
            <a:fld id="{81D60167-4931-47E6-BA6A-407CBD079E47}" type="slidenum">
              <a:rPr spc="-165" dirty="0">
                <a:latin typeface="Verdana"/>
                <a:cs typeface="Verdana"/>
              </a:rPr>
              <a:t>3</a:t>
            </a:fld>
            <a:endParaRPr spc="-165" dirty="0">
              <a:latin typeface="Verdana"/>
              <a:cs typeface="Verdana"/>
            </a:endParaRPr>
          </a:p>
        </p:txBody>
      </p:sp>
      <p:sp>
        <p:nvSpPr>
          <p:cNvPr id="3" name="object 3"/>
          <p:cNvSpPr txBox="1"/>
          <p:nvPr/>
        </p:nvSpPr>
        <p:spPr>
          <a:xfrm>
            <a:off x="1066801" y="2652128"/>
            <a:ext cx="15544800" cy="5219377"/>
          </a:xfrm>
          <a:prstGeom prst="rect">
            <a:avLst/>
          </a:prstGeom>
        </p:spPr>
        <p:txBody>
          <a:bodyPr vert="horz" wrap="square" lIns="0" tIns="33019" rIns="0" bIns="0" rtlCol="0">
            <a:spAutoFit/>
          </a:bodyPr>
          <a:lstStyle/>
          <a:p>
            <a:pPr marL="12700" marR="5080">
              <a:lnSpc>
                <a:spcPts val="3300"/>
              </a:lnSpc>
              <a:spcBef>
                <a:spcPts val="259"/>
              </a:spcBef>
              <a:tabLst>
                <a:tab pos="1960880" algn="l"/>
              </a:tabLst>
            </a:pPr>
            <a:r>
              <a:rPr lang="en-US" sz="2800" b="0" i="0" dirty="0">
                <a:solidFill>
                  <a:srgbClr val="374151"/>
                </a:solidFill>
                <a:effectLst/>
                <a:latin typeface="Söhne"/>
              </a:rPr>
              <a:t>In the context of a chatting interface with one-to-one chatting capabilities, there exists a significant issue related to user safety and security when messages containing URLs are exchanged. </a:t>
            </a:r>
          </a:p>
          <a:p>
            <a:pPr algn="l">
              <a:buFont typeface="+mj-lt"/>
              <a:buAutoNum type="arabicPeriod"/>
            </a:pPr>
            <a:r>
              <a:rPr lang="en-US" sz="2800" b="1" i="0" dirty="0">
                <a:solidFill>
                  <a:srgbClr val="374151"/>
                </a:solidFill>
                <a:effectLst/>
                <a:latin typeface="Söhne"/>
              </a:rPr>
              <a:t>URL Safety Concerns:</a:t>
            </a:r>
            <a:r>
              <a:rPr lang="en-US" sz="2800" b="0" i="0" dirty="0">
                <a:solidFill>
                  <a:srgbClr val="374151"/>
                </a:solidFill>
                <a:effectLst/>
                <a:latin typeface="Söhne"/>
              </a:rPr>
              <a:t> Users of the chatting interface have the ability to send and receive messages. However, there is currently no mechanism in place to assess the safety of URLs shared within these messages.</a:t>
            </a:r>
          </a:p>
          <a:p>
            <a:pPr algn="l">
              <a:buFont typeface="+mj-lt"/>
              <a:buAutoNum type="arabicPeriod"/>
            </a:pPr>
            <a:r>
              <a:rPr lang="en-US" sz="2800" b="1" i="0" dirty="0">
                <a:solidFill>
                  <a:srgbClr val="374151"/>
                </a:solidFill>
                <a:effectLst/>
                <a:latin typeface="Söhne"/>
              </a:rPr>
              <a:t>Risk of Malicious Content:</a:t>
            </a:r>
            <a:r>
              <a:rPr lang="en-US" sz="2800" b="0" i="0" dirty="0">
                <a:solidFill>
                  <a:srgbClr val="374151"/>
                </a:solidFill>
                <a:effectLst/>
                <a:latin typeface="Söhne"/>
              </a:rPr>
              <a:t> With the prevalence of phishing attacks and the dissemination of malicious URLs, the absence of URL safety checks poses a significant risk to users. There is no way to determine if a URL shared in a message leads to a potentially harmful or dangerous website.</a:t>
            </a:r>
          </a:p>
          <a:p>
            <a:pPr algn="l">
              <a:buFont typeface="+mj-lt"/>
              <a:buAutoNum type="arabicPeriod"/>
            </a:pPr>
            <a:r>
              <a:rPr lang="en-US" sz="2800" b="1" i="0" dirty="0">
                <a:solidFill>
                  <a:srgbClr val="374151"/>
                </a:solidFill>
                <a:effectLst/>
                <a:latin typeface="Söhne"/>
              </a:rPr>
              <a:t>User Vulnerability:</a:t>
            </a:r>
            <a:r>
              <a:rPr lang="en-US" sz="2800" b="0" i="0" dirty="0">
                <a:solidFill>
                  <a:srgbClr val="374151"/>
                </a:solidFill>
                <a:effectLst/>
                <a:latin typeface="Söhne"/>
              </a:rPr>
              <a:t> Users may unknowingly click on unsafe URLs shared by others, potentially compromising their privacy, security, or personal data. This vulnerability poses a direct threat to the user experience and their online safety.</a:t>
            </a:r>
          </a:p>
          <a:p>
            <a:pPr marL="12700" marR="5080">
              <a:lnSpc>
                <a:spcPts val="3300"/>
              </a:lnSpc>
              <a:spcBef>
                <a:spcPts val="259"/>
              </a:spcBef>
              <a:tabLst>
                <a:tab pos="1960880" algn="l"/>
              </a:tabLst>
            </a:pPr>
            <a:endParaRPr lang="en-US" sz="2800" spc="5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9268" y="0"/>
            <a:ext cx="8779510" cy="1122680"/>
          </a:xfrm>
          <a:prstGeom prst="rect">
            <a:avLst/>
          </a:prstGeom>
        </p:spPr>
        <p:txBody>
          <a:bodyPr vert="horz" wrap="square" lIns="0" tIns="12700" rIns="0" bIns="0" rtlCol="0">
            <a:spAutoFit/>
          </a:bodyPr>
          <a:lstStyle/>
          <a:p>
            <a:pPr marL="12700">
              <a:lnSpc>
                <a:spcPct val="100000"/>
              </a:lnSpc>
              <a:spcBef>
                <a:spcPts val="100"/>
              </a:spcBef>
            </a:pPr>
            <a:r>
              <a:rPr spc="430" dirty="0"/>
              <a:t>Proposed</a:t>
            </a:r>
            <a:r>
              <a:rPr spc="-145" dirty="0"/>
              <a:t> </a:t>
            </a:r>
            <a:r>
              <a:rPr spc="530" dirty="0"/>
              <a:t>Method</a:t>
            </a:r>
          </a:p>
        </p:txBody>
      </p:sp>
      <p:sp>
        <p:nvSpPr>
          <p:cNvPr id="3" name="object 3"/>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4" name="object 4"/>
          <p:cNvSpPr txBox="1">
            <a:spLocks noGrp="1"/>
          </p:cNvSpPr>
          <p:nvPr>
            <p:ph type="sldNum" sz="quarter" idx="7"/>
          </p:nvPr>
        </p:nvSpPr>
        <p:spPr>
          <a:prstGeom prst="rect">
            <a:avLst/>
          </a:prstGeom>
        </p:spPr>
        <p:txBody>
          <a:bodyPr vert="horz" wrap="square" lIns="0" tIns="33655" rIns="0" bIns="0" rtlCol="0">
            <a:spAutoFit/>
          </a:bodyPr>
          <a:lstStyle/>
          <a:p>
            <a:pPr marL="38100">
              <a:lnSpc>
                <a:spcPct val="100000"/>
              </a:lnSpc>
              <a:spcBef>
                <a:spcPts val="265"/>
              </a:spcBef>
            </a:pPr>
            <a:fld id="{81D60167-4931-47E6-BA6A-407CBD079E47}" type="slidenum">
              <a:rPr spc="-150" dirty="0"/>
              <a:t>4</a:t>
            </a:fld>
            <a:endParaRPr spc="-150" dirty="0"/>
          </a:p>
        </p:txBody>
      </p:sp>
      <p:sp>
        <p:nvSpPr>
          <p:cNvPr id="8" name="TextBox 7">
            <a:extLst>
              <a:ext uri="{FF2B5EF4-FFF2-40B4-BE49-F238E27FC236}">
                <a16:creationId xmlns:a16="http://schemas.microsoft.com/office/drawing/2014/main" id="{B6B98418-42EB-A561-84A2-B2E87C1C703D}"/>
              </a:ext>
            </a:extLst>
          </p:cNvPr>
          <p:cNvSpPr txBox="1"/>
          <p:nvPr/>
        </p:nvSpPr>
        <p:spPr>
          <a:xfrm>
            <a:off x="970215" y="1160780"/>
            <a:ext cx="16347572" cy="9694962"/>
          </a:xfrm>
          <a:prstGeom prst="rect">
            <a:avLst/>
          </a:prstGeom>
          <a:noFill/>
        </p:spPr>
        <p:txBody>
          <a:bodyPr wrap="square">
            <a:spAutoFit/>
          </a:bodyPr>
          <a:lstStyle/>
          <a:p>
            <a:r>
              <a:rPr lang="en-US" sz="2800" dirty="0"/>
              <a:t>Chatting Interface </a:t>
            </a:r>
          </a:p>
          <a:p>
            <a:pPr marL="457200" indent="-457200">
              <a:buFont typeface="Arial" panose="020B0604020202020204" pitchFamily="34" charset="0"/>
              <a:buChar char="•"/>
            </a:pPr>
            <a:r>
              <a:rPr lang="en-US" sz="2800" dirty="0"/>
              <a:t>Login Page: </a:t>
            </a:r>
          </a:p>
          <a:p>
            <a:r>
              <a:rPr lang="en-US" sz="2800" dirty="0"/>
              <a:t>Users can log in with their existing accounts. Requires email and password as Input. </a:t>
            </a:r>
          </a:p>
          <a:p>
            <a:r>
              <a:rPr lang="en-US" sz="2800" dirty="0"/>
              <a:t>Successful log in redirects to the home page.</a:t>
            </a:r>
          </a:p>
          <a:p>
            <a:r>
              <a:rPr lang="en-US" sz="2800" dirty="0"/>
              <a:t>Incorrect credentials display an error message</a:t>
            </a:r>
            <a:r>
              <a:rPr lang="en-US" dirty="0"/>
              <a:t>.</a:t>
            </a:r>
          </a:p>
          <a:p>
            <a:pPr marL="457200" indent="-457200">
              <a:buFont typeface="Arial" panose="020B0604020202020204" pitchFamily="34" charset="0"/>
              <a:buChar char="•"/>
            </a:pPr>
            <a:r>
              <a:rPr lang="en-US" sz="2800" dirty="0"/>
              <a:t>Sign-Up Page: </a:t>
            </a:r>
          </a:p>
          <a:p>
            <a:r>
              <a:rPr lang="en-US" sz="2800" dirty="0"/>
              <a:t>Users without accounts can create one using the Sign-Up </a:t>
            </a:r>
            <a:r>
              <a:rPr lang="en-US" sz="2800" dirty="0" err="1"/>
              <a:t>Page.Requires</a:t>
            </a:r>
            <a:r>
              <a:rPr lang="en-US" sz="2800" dirty="0"/>
              <a:t> email, username, and password input.</a:t>
            </a:r>
          </a:p>
          <a:p>
            <a:r>
              <a:rPr lang="en-US" sz="2800" dirty="0"/>
              <a:t>Data is stored in the database upon successful sign-up.</a:t>
            </a:r>
          </a:p>
          <a:p>
            <a:pPr marL="285750" indent="-285750">
              <a:buFont typeface="Arial" panose="020B0604020202020204" pitchFamily="34" charset="0"/>
              <a:buChar char="•"/>
            </a:pPr>
            <a:r>
              <a:rPr lang="en-US" sz="2800" dirty="0"/>
              <a:t>Home Page:</a:t>
            </a:r>
          </a:p>
          <a:p>
            <a:r>
              <a:rPr lang="en-US" sz="2800" dirty="0"/>
              <a:t>Users can engage in one-on-one chatting.</a:t>
            </a:r>
          </a:p>
          <a:p>
            <a:r>
              <a:rPr lang="en-US" sz="2800" dirty="0"/>
              <a:t>User A can send messages to User B.</a:t>
            </a:r>
          </a:p>
          <a:p>
            <a:r>
              <a:rPr lang="en-US" sz="2800" dirty="0"/>
              <a:t>User B can receive  message from User A and also  reply to messages.</a:t>
            </a:r>
          </a:p>
          <a:p>
            <a:pPr marL="457200" indent="-457200">
              <a:buFont typeface="Arial" panose="020B0604020202020204" pitchFamily="34" charset="0"/>
              <a:buChar char="•"/>
            </a:pPr>
            <a:r>
              <a:rPr lang="en-US" sz="2800" dirty="0"/>
              <a:t>URL Safety Check:</a:t>
            </a:r>
          </a:p>
          <a:p>
            <a:r>
              <a:rPr lang="en-US" sz="2800" dirty="0" err="1"/>
              <a:t>Url</a:t>
            </a:r>
            <a:r>
              <a:rPr lang="en-US" sz="2800" dirty="0"/>
              <a:t> and messages are separated </a:t>
            </a:r>
          </a:p>
          <a:p>
            <a:r>
              <a:rPr lang="en-US" sz="2800" dirty="0">
                <a:solidFill>
                  <a:schemeClr val="tx1">
                    <a:lumMod val="95000"/>
                    <a:lumOff val="5000"/>
                  </a:schemeClr>
                </a:solidFill>
                <a:latin typeface="+mj-lt"/>
              </a:rPr>
              <a:t>UR</a:t>
            </a:r>
            <a:r>
              <a:rPr lang="en-US" sz="2800" i="0" dirty="0">
                <a:solidFill>
                  <a:schemeClr val="tx1">
                    <a:lumMod val="95000"/>
                    <a:lumOff val="5000"/>
                  </a:schemeClr>
                </a:solidFill>
                <a:effectLst/>
                <a:latin typeface="+mj-lt"/>
              </a:rPr>
              <a:t>Ls are automatically detected and treated differently from other text in a message. This is typically done using a technique called regular expression matching, where a pattern is defined to identify URLs within a text string. The pattern is designed to match the structure of URLs, which usually start with "http://" or "https://" and are followed by one or more characters. </a:t>
            </a:r>
            <a:endParaRPr lang="en-IN" sz="2800" dirty="0">
              <a:solidFill>
                <a:schemeClr val="tx1">
                  <a:lumMod val="95000"/>
                  <a:lumOff val="5000"/>
                </a:schemeClr>
              </a:solidFill>
              <a:latin typeface="+mj-lt"/>
            </a:endParaRPr>
          </a:p>
          <a:p>
            <a:endParaRPr lang="en-US" sz="2800" dirty="0"/>
          </a:p>
          <a:p>
            <a:endParaRPr lang="en-US" sz="2800" dirty="0"/>
          </a:p>
          <a:p>
            <a:endParaRPr lang="en-US" sz="2800"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9268" y="0"/>
            <a:ext cx="8779510" cy="1122680"/>
          </a:xfrm>
          <a:prstGeom prst="rect">
            <a:avLst/>
          </a:prstGeom>
        </p:spPr>
        <p:txBody>
          <a:bodyPr vert="horz" wrap="square" lIns="0" tIns="12700" rIns="0" bIns="0" rtlCol="0">
            <a:spAutoFit/>
          </a:bodyPr>
          <a:lstStyle/>
          <a:p>
            <a:pPr marL="12700">
              <a:lnSpc>
                <a:spcPct val="100000"/>
              </a:lnSpc>
              <a:spcBef>
                <a:spcPts val="100"/>
              </a:spcBef>
            </a:pPr>
            <a:r>
              <a:rPr sz="7200" spc="430" dirty="0">
                <a:latin typeface="Verdana"/>
                <a:cs typeface="Verdana"/>
              </a:rPr>
              <a:t>Proposed</a:t>
            </a:r>
            <a:r>
              <a:rPr sz="7200" spc="-145" dirty="0">
                <a:latin typeface="Verdana"/>
                <a:cs typeface="Verdana"/>
              </a:rPr>
              <a:t> </a:t>
            </a:r>
            <a:r>
              <a:rPr sz="7200" spc="530" dirty="0">
                <a:latin typeface="Verdana"/>
                <a:cs typeface="Verdana"/>
              </a:rPr>
              <a:t>Method</a:t>
            </a:r>
            <a:endParaRPr sz="7200" dirty="0">
              <a:latin typeface="Verdana"/>
              <a:cs typeface="Verdana"/>
            </a:endParaRPr>
          </a:p>
        </p:txBody>
      </p:sp>
      <p:sp>
        <p:nvSpPr>
          <p:cNvPr id="4" name="object 4"/>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5" name="object 5"/>
          <p:cNvSpPr txBox="1">
            <a:spLocks noGrp="1"/>
          </p:cNvSpPr>
          <p:nvPr>
            <p:ph type="sldNum" sz="quarter" idx="7"/>
          </p:nvPr>
        </p:nvSpPr>
        <p:spPr>
          <a:prstGeom prst="rect">
            <a:avLst/>
          </a:prstGeom>
        </p:spPr>
        <p:txBody>
          <a:bodyPr vert="horz" wrap="square" lIns="0" tIns="33655" rIns="0" bIns="0" rtlCol="0">
            <a:spAutoFit/>
          </a:bodyPr>
          <a:lstStyle/>
          <a:p>
            <a:pPr marL="38100">
              <a:lnSpc>
                <a:spcPct val="100000"/>
              </a:lnSpc>
              <a:spcBef>
                <a:spcPts val="265"/>
              </a:spcBef>
            </a:pPr>
            <a:fld id="{81D60167-4931-47E6-BA6A-407CBD079E47}" type="slidenum">
              <a:rPr spc="-150" dirty="0"/>
              <a:t>5</a:t>
            </a:fld>
            <a:endParaRPr spc="-150" dirty="0"/>
          </a:p>
        </p:txBody>
      </p:sp>
      <p:sp>
        <p:nvSpPr>
          <p:cNvPr id="3" name="object 3"/>
          <p:cNvSpPr txBox="1"/>
          <p:nvPr/>
        </p:nvSpPr>
        <p:spPr>
          <a:xfrm>
            <a:off x="914400" y="1714500"/>
            <a:ext cx="16916400" cy="6488956"/>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US" sz="2800" dirty="0"/>
              <a:t>URLs in messages are sent to Google Safe Browser using API key.</a:t>
            </a:r>
          </a:p>
          <a:p>
            <a:pPr marL="457200" indent="-457200">
              <a:buFont typeface="Arial" panose="020B0604020202020204" pitchFamily="34" charset="0"/>
              <a:buChar char="•"/>
            </a:pPr>
            <a:r>
              <a:rPr lang="en-US" sz="2800" dirty="0"/>
              <a:t>Identifying malicious URLs is a complex task that often involves multiple strategies and technologies.</a:t>
            </a:r>
          </a:p>
          <a:p>
            <a:r>
              <a:rPr lang="en-US" sz="2800" dirty="0"/>
              <a:t>      Method used to determine if a URL is malicious: Use of URL Scanning Services: Various online services scan and                   analyze URLs to determine if they are associated with malicious content. Examples include Google's Safe Browsing API, </a:t>
            </a:r>
            <a:r>
              <a:rPr lang="en-US" sz="2800" dirty="0" err="1"/>
              <a:t>VirusTotal</a:t>
            </a:r>
            <a:r>
              <a:rPr lang="en-US" sz="2800" dirty="0"/>
              <a:t>, and others. We can submit a URL to these services via their API to check if it has been reported as malicious. </a:t>
            </a:r>
          </a:p>
          <a:p>
            <a:r>
              <a:rPr lang="en-US" sz="2800" dirty="0"/>
              <a:t>Example using Google Safe Browsing API (you need to have an API key):</a:t>
            </a:r>
          </a:p>
          <a:p>
            <a:pPr marL="457200" indent="-457200">
              <a:buFont typeface="Arial" panose="020B0604020202020204" pitchFamily="34" charset="0"/>
              <a:buChar char="•"/>
            </a:pPr>
            <a:r>
              <a:rPr lang="en-US" sz="2800" dirty="0"/>
              <a:t>If the URL is safe, the message is forwarded.</a:t>
            </a:r>
          </a:p>
          <a:p>
            <a:pPr marL="457200" indent="-457200">
              <a:buFont typeface="Arial" panose="020B0604020202020204" pitchFamily="34" charset="0"/>
              <a:buChar char="•"/>
            </a:pPr>
            <a:r>
              <a:rPr lang="en-US" sz="2800" dirty="0"/>
              <a:t>Safe URLs are stored in a database for reference.</a:t>
            </a:r>
          </a:p>
          <a:p>
            <a:pPr marL="457200" indent="-457200">
              <a:buFont typeface="Arial" panose="020B0604020202020204" pitchFamily="34" charset="0"/>
              <a:buChar char="•"/>
            </a:pPr>
            <a:r>
              <a:rPr lang="en-US" sz="2800" dirty="0"/>
              <a:t>If the URL is malicious, a pop-up warning is generated.</a:t>
            </a:r>
          </a:p>
          <a:p>
            <a:r>
              <a:rPr lang="en-US" sz="2800" dirty="0"/>
              <a:t>This structured format provides a clear overview of the features and functionality of your chatting interface, from user authentication and messaging to URL safety checks and pop-up warnings for malicious URLs.</a:t>
            </a:r>
          </a:p>
          <a:p>
            <a:endParaRPr lang="en-IN" sz="2800" dirty="0"/>
          </a:p>
          <a:p>
            <a:endParaRPr lang="en-US" sz="2800" dirty="0"/>
          </a:p>
          <a:p>
            <a:pPr marL="12700">
              <a:lnSpc>
                <a:spcPct val="100000"/>
              </a:lnSpc>
              <a:spcBef>
                <a:spcPts val="100"/>
              </a:spcBef>
            </a:pPr>
            <a:endParaRPr sz="28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8241" y="426240"/>
            <a:ext cx="9904730" cy="1122680"/>
          </a:xfrm>
          <a:prstGeom prst="rect">
            <a:avLst/>
          </a:prstGeom>
        </p:spPr>
        <p:txBody>
          <a:bodyPr vert="horz" wrap="square" lIns="0" tIns="12700" rIns="0" bIns="0" rtlCol="0">
            <a:spAutoFit/>
          </a:bodyPr>
          <a:lstStyle/>
          <a:p>
            <a:pPr marL="12700">
              <a:lnSpc>
                <a:spcPct val="100000"/>
              </a:lnSpc>
              <a:spcBef>
                <a:spcPts val="100"/>
              </a:spcBef>
            </a:pPr>
            <a:r>
              <a:rPr spc="-190" dirty="0">
                <a:latin typeface="Lucida Sans Unicode"/>
                <a:cs typeface="Lucida Sans Unicode"/>
              </a:rPr>
              <a:t>E</a:t>
            </a:r>
            <a:r>
              <a:rPr spc="-935" dirty="0">
                <a:latin typeface="Lucida Sans Unicode"/>
                <a:cs typeface="Lucida Sans Unicode"/>
              </a:rPr>
              <a:t>x</a:t>
            </a:r>
            <a:r>
              <a:rPr spc="-409" dirty="0">
                <a:latin typeface="Lucida Sans Unicode"/>
                <a:cs typeface="Lucida Sans Unicode"/>
              </a:rPr>
              <a:t>p</a:t>
            </a:r>
            <a:r>
              <a:rPr spc="-265" dirty="0">
                <a:latin typeface="Lucida Sans Unicode"/>
                <a:cs typeface="Lucida Sans Unicode"/>
              </a:rPr>
              <a:t>e</a:t>
            </a:r>
            <a:r>
              <a:rPr spc="-300" dirty="0">
                <a:latin typeface="Lucida Sans Unicode"/>
                <a:cs typeface="Lucida Sans Unicode"/>
              </a:rPr>
              <a:t>r</a:t>
            </a:r>
            <a:r>
              <a:rPr spc="-555" dirty="0">
                <a:latin typeface="Lucida Sans Unicode"/>
                <a:cs typeface="Lucida Sans Unicode"/>
              </a:rPr>
              <a:t>i</a:t>
            </a:r>
            <a:r>
              <a:rPr spc="-315" dirty="0">
                <a:latin typeface="Lucida Sans Unicode"/>
                <a:cs typeface="Lucida Sans Unicode"/>
              </a:rPr>
              <a:t>m</a:t>
            </a:r>
            <a:r>
              <a:rPr spc="-265" dirty="0">
                <a:latin typeface="Lucida Sans Unicode"/>
                <a:cs typeface="Lucida Sans Unicode"/>
              </a:rPr>
              <a:t>e</a:t>
            </a:r>
            <a:r>
              <a:rPr spc="-340" dirty="0">
                <a:latin typeface="Lucida Sans Unicode"/>
                <a:cs typeface="Lucida Sans Unicode"/>
              </a:rPr>
              <a:t>n</a:t>
            </a:r>
            <a:r>
              <a:rPr spc="-155" dirty="0">
                <a:latin typeface="Lucida Sans Unicode"/>
                <a:cs typeface="Lucida Sans Unicode"/>
              </a:rPr>
              <a:t>t</a:t>
            </a:r>
            <a:r>
              <a:rPr spc="-985" dirty="0">
                <a:latin typeface="Lucida Sans Unicode"/>
                <a:cs typeface="Lucida Sans Unicode"/>
              </a:rPr>
              <a:t> </a:t>
            </a:r>
            <a:r>
              <a:rPr spc="-190" dirty="0">
                <a:latin typeface="Lucida Sans Unicode"/>
                <a:cs typeface="Lucida Sans Unicode"/>
              </a:rPr>
              <a:t>E</a:t>
            </a:r>
            <a:r>
              <a:rPr spc="-340" dirty="0">
                <a:latin typeface="Lucida Sans Unicode"/>
                <a:cs typeface="Lucida Sans Unicode"/>
              </a:rPr>
              <a:t>n</a:t>
            </a:r>
            <a:r>
              <a:rPr spc="-409" dirty="0">
                <a:latin typeface="Lucida Sans Unicode"/>
                <a:cs typeface="Lucida Sans Unicode"/>
              </a:rPr>
              <a:t>v</a:t>
            </a:r>
            <a:r>
              <a:rPr spc="-555" dirty="0">
                <a:latin typeface="Lucida Sans Unicode"/>
                <a:cs typeface="Lucida Sans Unicode"/>
              </a:rPr>
              <a:t>i</a:t>
            </a:r>
            <a:r>
              <a:rPr spc="-300" dirty="0">
                <a:latin typeface="Lucida Sans Unicode"/>
                <a:cs typeface="Lucida Sans Unicode"/>
              </a:rPr>
              <a:t>r</a:t>
            </a:r>
            <a:r>
              <a:rPr spc="-365" dirty="0">
                <a:latin typeface="Lucida Sans Unicode"/>
                <a:cs typeface="Lucida Sans Unicode"/>
              </a:rPr>
              <a:t>o</a:t>
            </a:r>
            <a:r>
              <a:rPr spc="-340" dirty="0">
                <a:latin typeface="Lucida Sans Unicode"/>
                <a:cs typeface="Lucida Sans Unicode"/>
              </a:rPr>
              <a:t>n</a:t>
            </a:r>
            <a:r>
              <a:rPr spc="-315" dirty="0">
                <a:latin typeface="Lucida Sans Unicode"/>
                <a:cs typeface="Lucida Sans Unicode"/>
              </a:rPr>
              <a:t>m</a:t>
            </a:r>
            <a:r>
              <a:rPr spc="-265" dirty="0">
                <a:latin typeface="Lucida Sans Unicode"/>
                <a:cs typeface="Lucida Sans Unicode"/>
              </a:rPr>
              <a:t>e</a:t>
            </a:r>
            <a:r>
              <a:rPr spc="-340" dirty="0">
                <a:latin typeface="Lucida Sans Unicode"/>
                <a:cs typeface="Lucida Sans Unicode"/>
              </a:rPr>
              <a:t>n</a:t>
            </a:r>
            <a:r>
              <a:rPr spc="-155" dirty="0">
                <a:latin typeface="Lucida Sans Unicode"/>
                <a:cs typeface="Lucida Sans Unicode"/>
              </a:rPr>
              <a:t>t</a:t>
            </a:r>
          </a:p>
        </p:txBody>
      </p:sp>
      <p:sp>
        <p:nvSpPr>
          <p:cNvPr id="3" name="object 3"/>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4" name="object 4"/>
          <p:cNvSpPr txBox="1">
            <a:spLocks noGrp="1"/>
          </p:cNvSpPr>
          <p:nvPr>
            <p:ph type="sldNum" sz="quarter" idx="7"/>
          </p:nvPr>
        </p:nvSpPr>
        <p:spPr>
          <a:prstGeom prst="rect">
            <a:avLst/>
          </a:prstGeom>
        </p:spPr>
        <p:txBody>
          <a:bodyPr vert="horz" wrap="square" lIns="0" tIns="33655" rIns="0" bIns="0" rtlCol="0">
            <a:spAutoFit/>
          </a:bodyPr>
          <a:lstStyle/>
          <a:p>
            <a:pPr marL="38100">
              <a:lnSpc>
                <a:spcPct val="100000"/>
              </a:lnSpc>
              <a:spcBef>
                <a:spcPts val="265"/>
              </a:spcBef>
            </a:pPr>
            <a:fld id="{81D60167-4931-47E6-BA6A-407CBD079E47}" type="slidenum">
              <a:rPr spc="-150" dirty="0"/>
              <a:t>6</a:t>
            </a:fld>
            <a:endParaRPr spc="-150" dirty="0"/>
          </a:p>
        </p:txBody>
      </p:sp>
      <p:sp>
        <p:nvSpPr>
          <p:cNvPr id="5" name="TextBox 4">
            <a:extLst>
              <a:ext uri="{FF2B5EF4-FFF2-40B4-BE49-F238E27FC236}">
                <a16:creationId xmlns:a16="http://schemas.microsoft.com/office/drawing/2014/main" id="{70176BD6-1341-3C45-7379-370F535B722D}"/>
              </a:ext>
            </a:extLst>
          </p:cNvPr>
          <p:cNvSpPr txBox="1"/>
          <p:nvPr/>
        </p:nvSpPr>
        <p:spPr>
          <a:xfrm>
            <a:off x="2057400" y="2705100"/>
            <a:ext cx="11963400" cy="2031325"/>
          </a:xfrm>
          <a:prstGeom prst="rect">
            <a:avLst/>
          </a:prstGeom>
          <a:noFill/>
        </p:spPr>
        <p:txBody>
          <a:bodyPr wrap="square" rtlCol="0">
            <a:spAutoFit/>
          </a:bodyPr>
          <a:lstStyle/>
          <a:p>
            <a:pPr marL="285750" indent="-285750">
              <a:buFont typeface="Arial" panose="020B0604020202020204" pitchFamily="34" charset="0"/>
              <a:buChar char="•"/>
            </a:pPr>
            <a:r>
              <a:rPr lang="en-US" sz="3600" dirty="0"/>
              <a:t>Programming language using flutter.</a:t>
            </a:r>
          </a:p>
          <a:p>
            <a:pPr marL="285750" indent="-285750">
              <a:buFont typeface="Arial" panose="020B0604020202020204" pitchFamily="34" charset="0"/>
              <a:buChar char="•"/>
            </a:pPr>
            <a:r>
              <a:rPr lang="en-US" sz="3600" dirty="0"/>
              <a:t> Android Studio and firebase for code development.</a:t>
            </a:r>
          </a:p>
          <a:p>
            <a:pPr marL="285750" indent="-285750">
              <a:buFont typeface="Arial" panose="020B0604020202020204" pitchFamily="34" charset="0"/>
              <a:buChar char="•"/>
            </a:pPr>
            <a:r>
              <a:rPr lang="en-US" sz="3600" dirty="0"/>
              <a:t>Google safe Browser to check the URLs. </a:t>
            </a:r>
          </a:p>
          <a:p>
            <a:pPr marL="285750" indent="-285750">
              <a:buFont typeface="Arial" panose="020B0604020202020204" pitchFamily="34" charset="0"/>
              <a:buChar char="•"/>
            </a:pP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5275"/>
            <a:ext cx="10155555" cy="1122680"/>
          </a:xfrm>
          <a:prstGeom prst="rect">
            <a:avLst/>
          </a:prstGeom>
        </p:spPr>
        <p:txBody>
          <a:bodyPr vert="horz" wrap="square" lIns="0" tIns="12700" rIns="0" bIns="0" rtlCol="0">
            <a:spAutoFit/>
          </a:bodyPr>
          <a:lstStyle/>
          <a:p>
            <a:pPr marL="12700">
              <a:lnSpc>
                <a:spcPct val="100000"/>
              </a:lnSpc>
              <a:spcBef>
                <a:spcPts val="100"/>
              </a:spcBef>
            </a:pPr>
            <a:r>
              <a:rPr spc="-190" dirty="0">
                <a:latin typeface="Lucida Sans Unicode"/>
                <a:cs typeface="Lucida Sans Unicode"/>
              </a:rPr>
              <a:t>E</a:t>
            </a:r>
            <a:r>
              <a:rPr spc="-935" dirty="0">
                <a:latin typeface="Lucida Sans Unicode"/>
                <a:cs typeface="Lucida Sans Unicode"/>
              </a:rPr>
              <a:t>x</a:t>
            </a:r>
            <a:r>
              <a:rPr spc="-409" dirty="0">
                <a:latin typeface="Lucida Sans Unicode"/>
                <a:cs typeface="Lucida Sans Unicode"/>
              </a:rPr>
              <a:t>p</a:t>
            </a:r>
            <a:r>
              <a:rPr spc="-265" dirty="0">
                <a:latin typeface="Lucida Sans Unicode"/>
                <a:cs typeface="Lucida Sans Unicode"/>
              </a:rPr>
              <a:t>e</a:t>
            </a:r>
            <a:r>
              <a:rPr spc="-300" dirty="0">
                <a:latin typeface="Lucida Sans Unicode"/>
                <a:cs typeface="Lucida Sans Unicode"/>
              </a:rPr>
              <a:t>r</a:t>
            </a:r>
            <a:r>
              <a:rPr spc="-555" dirty="0">
                <a:latin typeface="Lucida Sans Unicode"/>
                <a:cs typeface="Lucida Sans Unicode"/>
              </a:rPr>
              <a:t>i</a:t>
            </a:r>
            <a:r>
              <a:rPr spc="-315" dirty="0">
                <a:latin typeface="Lucida Sans Unicode"/>
                <a:cs typeface="Lucida Sans Unicode"/>
              </a:rPr>
              <a:t>m</a:t>
            </a:r>
            <a:r>
              <a:rPr spc="-265" dirty="0">
                <a:latin typeface="Lucida Sans Unicode"/>
                <a:cs typeface="Lucida Sans Unicode"/>
              </a:rPr>
              <a:t>e</a:t>
            </a:r>
            <a:r>
              <a:rPr spc="-340" dirty="0">
                <a:latin typeface="Lucida Sans Unicode"/>
                <a:cs typeface="Lucida Sans Unicode"/>
              </a:rPr>
              <a:t>n</a:t>
            </a:r>
            <a:r>
              <a:rPr spc="-155" dirty="0">
                <a:latin typeface="Lucida Sans Unicode"/>
                <a:cs typeface="Lucida Sans Unicode"/>
              </a:rPr>
              <a:t>t</a:t>
            </a:r>
            <a:r>
              <a:rPr spc="-985" dirty="0">
                <a:latin typeface="Lucida Sans Unicode"/>
                <a:cs typeface="Lucida Sans Unicode"/>
              </a:rPr>
              <a:t> </a:t>
            </a:r>
            <a:r>
              <a:rPr spc="-220" dirty="0">
                <a:latin typeface="Lucida Sans Unicode"/>
                <a:cs typeface="Lucida Sans Unicode"/>
              </a:rPr>
              <a:t>S</a:t>
            </a:r>
            <a:r>
              <a:rPr spc="-555" dirty="0">
                <a:latin typeface="Lucida Sans Unicode"/>
                <a:cs typeface="Lucida Sans Unicode"/>
              </a:rPr>
              <a:t>c</a:t>
            </a:r>
            <a:r>
              <a:rPr spc="-300" dirty="0">
                <a:latin typeface="Lucida Sans Unicode"/>
                <a:cs typeface="Lucida Sans Unicode"/>
              </a:rPr>
              <a:t>r</a:t>
            </a:r>
            <a:r>
              <a:rPr spc="-265" dirty="0">
                <a:latin typeface="Lucida Sans Unicode"/>
                <a:cs typeface="Lucida Sans Unicode"/>
              </a:rPr>
              <a:t>ee</a:t>
            </a:r>
            <a:r>
              <a:rPr spc="-50" dirty="0">
                <a:latin typeface="Lucida Sans Unicode"/>
                <a:cs typeface="Lucida Sans Unicode"/>
              </a:rPr>
              <a:t>n</a:t>
            </a:r>
            <a:r>
              <a:rPr spc="-985" dirty="0">
                <a:latin typeface="Lucida Sans Unicode"/>
                <a:cs typeface="Lucida Sans Unicode"/>
              </a:rPr>
              <a:t> </a:t>
            </a:r>
            <a:r>
              <a:rPr spc="-530" dirty="0">
                <a:latin typeface="Lucida Sans Unicode"/>
                <a:cs typeface="Lucida Sans Unicode"/>
              </a:rPr>
              <a:t>s</a:t>
            </a:r>
            <a:r>
              <a:rPr spc="-340" dirty="0">
                <a:latin typeface="Lucida Sans Unicode"/>
                <a:cs typeface="Lucida Sans Unicode"/>
              </a:rPr>
              <a:t>h</a:t>
            </a:r>
            <a:r>
              <a:rPr spc="-365" dirty="0">
                <a:latin typeface="Lucida Sans Unicode"/>
                <a:cs typeface="Lucida Sans Unicode"/>
              </a:rPr>
              <a:t>o</a:t>
            </a:r>
            <a:r>
              <a:rPr spc="-300" dirty="0">
                <a:latin typeface="Lucida Sans Unicode"/>
                <a:cs typeface="Lucida Sans Unicode"/>
              </a:rPr>
              <a:t>r</a:t>
            </a:r>
            <a:r>
              <a:rPr spc="-445" dirty="0">
                <a:latin typeface="Lucida Sans Unicode"/>
                <a:cs typeface="Lucida Sans Unicode"/>
              </a:rPr>
              <a:t>t</a:t>
            </a:r>
            <a:r>
              <a:rPr spc="-240" dirty="0">
                <a:latin typeface="Lucida Sans Unicode"/>
                <a:cs typeface="Lucida Sans Unicode"/>
              </a:rPr>
              <a:t>s</a:t>
            </a:r>
          </a:p>
        </p:txBody>
      </p:sp>
      <p:sp>
        <p:nvSpPr>
          <p:cNvPr id="3" name="object 3"/>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4" name="object 4"/>
          <p:cNvSpPr txBox="1">
            <a:spLocks noGrp="1"/>
          </p:cNvSpPr>
          <p:nvPr>
            <p:ph type="sldNum" sz="quarter" idx="7"/>
          </p:nvPr>
        </p:nvSpPr>
        <p:spPr>
          <a:prstGeom prst="rect">
            <a:avLst/>
          </a:prstGeom>
        </p:spPr>
        <p:txBody>
          <a:bodyPr vert="horz" wrap="square" lIns="0" tIns="33655" rIns="0" bIns="0" rtlCol="0">
            <a:spAutoFit/>
          </a:bodyPr>
          <a:lstStyle/>
          <a:p>
            <a:pPr marL="38100">
              <a:lnSpc>
                <a:spcPct val="100000"/>
              </a:lnSpc>
              <a:spcBef>
                <a:spcPts val="265"/>
              </a:spcBef>
            </a:pPr>
            <a:fld id="{81D60167-4931-47E6-BA6A-407CBD079E47}" type="slidenum">
              <a:rPr spc="-150" dirty="0"/>
              <a:t>7</a:t>
            </a:fld>
            <a:endParaRPr spc="-150" dirty="0"/>
          </a:p>
        </p:txBody>
      </p:sp>
      <p:pic>
        <p:nvPicPr>
          <p:cNvPr id="6" name="Picture 5">
            <a:extLst>
              <a:ext uri="{FF2B5EF4-FFF2-40B4-BE49-F238E27FC236}">
                <a16:creationId xmlns:a16="http://schemas.microsoft.com/office/drawing/2014/main" id="{B8D98295-FBF4-E36B-E027-F5AD4E6B9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137955"/>
            <a:ext cx="7449517" cy="3352283"/>
          </a:xfrm>
          <a:prstGeom prst="rect">
            <a:avLst/>
          </a:prstGeom>
        </p:spPr>
      </p:pic>
      <p:pic>
        <p:nvPicPr>
          <p:cNvPr id="12" name="Picture 11">
            <a:extLst>
              <a:ext uri="{FF2B5EF4-FFF2-40B4-BE49-F238E27FC236}">
                <a16:creationId xmlns:a16="http://schemas.microsoft.com/office/drawing/2014/main" id="{56C7C11A-BB25-E413-73AF-1193934BB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48" y="1104617"/>
            <a:ext cx="8466667" cy="3385621"/>
          </a:xfrm>
          <a:prstGeom prst="rect">
            <a:avLst/>
          </a:prstGeom>
        </p:spPr>
      </p:pic>
      <p:pic>
        <p:nvPicPr>
          <p:cNvPr id="14" name="Picture 13">
            <a:extLst>
              <a:ext uri="{FF2B5EF4-FFF2-40B4-BE49-F238E27FC236}">
                <a16:creationId xmlns:a16="http://schemas.microsoft.com/office/drawing/2014/main" id="{BB96872F-5A3A-3226-87DE-A4AE406E6F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0881" y="4965665"/>
            <a:ext cx="9296400" cy="41833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B959-393F-336F-609D-99F27C8DE9D3}"/>
              </a:ext>
            </a:extLst>
          </p:cNvPr>
          <p:cNvSpPr>
            <a:spLocks noGrp="1"/>
          </p:cNvSpPr>
          <p:nvPr>
            <p:ph type="title"/>
          </p:nvPr>
        </p:nvSpPr>
        <p:spPr>
          <a:xfrm>
            <a:off x="914400" y="800100"/>
            <a:ext cx="10507593" cy="1122680"/>
          </a:xfrm>
        </p:spPr>
        <p:txBody>
          <a:bodyPr/>
          <a:lstStyle/>
          <a:p>
            <a:r>
              <a:rPr lang="en-IN" spc="-190" dirty="0">
                <a:latin typeface="Lucida Sans Unicode"/>
                <a:cs typeface="Lucida Sans Unicode"/>
              </a:rPr>
              <a:t>E</a:t>
            </a:r>
            <a:r>
              <a:rPr lang="en-IN" spc="-935" dirty="0">
                <a:latin typeface="Lucida Sans Unicode"/>
                <a:cs typeface="Lucida Sans Unicode"/>
              </a:rPr>
              <a:t>x</a:t>
            </a:r>
            <a:r>
              <a:rPr lang="en-IN" spc="-409" dirty="0">
                <a:latin typeface="Lucida Sans Unicode"/>
                <a:cs typeface="Lucida Sans Unicode"/>
              </a:rPr>
              <a:t>p</a:t>
            </a:r>
            <a:r>
              <a:rPr lang="en-IN" spc="-265" dirty="0">
                <a:latin typeface="Lucida Sans Unicode"/>
                <a:cs typeface="Lucida Sans Unicode"/>
              </a:rPr>
              <a:t>e</a:t>
            </a:r>
            <a:r>
              <a:rPr lang="en-IN" spc="-300" dirty="0">
                <a:latin typeface="Lucida Sans Unicode"/>
                <a:cs typeface="Lucida Sans Unicode"/>
              </a:rPr>
              <a:t>r</a:t>
            </a:r>
            <a:r>
              <a:rPr lang="en-IN" spc="-555" dirty="0">
                <a:latin typeface="Lucida Sans Unicode"/>
                <a:cs typeface="Lucida Sans Unicode"/>
              </a:rPr>
              <a:t>i</a:t>
            </a:r>
            <a:r>
              <a:rPr lang="en-IN" spc="-315" dirty="0">
                <a:latin typeface="Lucida Sans Unicode"/>
                <a:cs typeface="Lucida Sans Unicode"/>
              </a:rPr>
              <a:t>m</a:t>
            </a:r>
            <a:r>
              <a:rPr lang="en-IN" spc="-265" dirty="0">
                <a:latin typeface="Lucida Sans Unicode"/>
                <a:cs typeface="Lucida Sans Unicode"/>
              </a:rPr>
              <a:t>e</a:t>
            </a:r>
            <a:r>
              <a:rPr lang="en-IN" spc="-340" dirty="0">
                <a:latin typeface="Lucida Sans Unicode"/>
                <a:cs typeface="Lucida Sans Unicode"/>
              </a:rPr>
              <a:t>n</a:t>
            </a:r>
            <a:r>
              <a:rPr lang="en-IN" spc="-155" dirty="0">
                <a:latin typeface="Lucida Sans Unicode"/>
                <a:cs typeface="Lucida Sans Unicode"/>
              </a:rPr>
              <a:t>t</a:t>
            </a:r>
            <a:r>
              <a:rPr lang="en-IN" spc="-985" dirty="0">
                <a:latin typeface="Lucida Sans Unicode"/>
                <a:cs typeface="Lucida Sans Unicode"/>
              </a:rPr>
              <a:t> </a:t>
            </a:r>
            <a:r>
              <a:rPr lang="en-IN" spc="-220" dirty="0">
                <a:latin typeface="Lucida Sans Unicode"/>
                <a:cs typeface="Lucida Sans Unicode"/>
              </a:rPr>
              <a:t>S</a:t>
            </a:r>
            <a:r>
              <a:rPr lang="en-IN" spc="-555" dirty="0">
                <a:latin typeface="Lucida Sans Unicode"/>
                <a:cs typeface="Lucida Sans Unicode"/>
              </a:rPr>
              <a:t>c</a:t>
            </a:r>
            <a:r>
              <a:rPr lang="en-IN" spc="-300" dirty="0">
                <a:latin typeface="Lucida Sans Unicode"/>
                <a:cs typeface="Lucida Sans Unicode"/>
              </a:rPr>
              <a:t>r</a:t>
            </a:r>
            <a:r>
              <a:rPr lang="en-IN" spc="-265" dirty="0">
                <a:latin typeface="Lucida Sans Unicode"/>
                <a:cs typeface="Lucida Sans Unicode"/>
              </a:rPr>
              <a:t>ee</a:t>
            </a:r>
            <a:r>
              <a:rPr lang="en-IN" spc="-50" dirty="0">
                <a:latin typeface="Lucida Sans Unicode"/>
                <a:cs typeface="Lucida Sans Unicode"/>
              </a:rPr>
              <a:t>n</a:t>
            </a:r>
            <a:r>
              <a:rPr lang="en-IN" spc="-985" dirty="0">
                <a:latin typeface="Lucida Sans Unicode"/>
                <a:cs typeface="Lucida Sans Unicode"/>
              </a:rPr>
              <a:t> </a:t>
            </a:r>
            <a:r>
              <a:rPr lang="en-IN" spc="-530" dirty="0">
                <a:latin typeface="Lucida Sans Unicode"/>
                <a:cs typeface="Lucida Sans Unicode"/>
              </a:rPr>
              <a:t>s</a:t>
            </a:r>
            <a:r>
              <a:rPr lang="en-IN" spc="-340" dirty="0">
                <a:latin typeface="Lucida Sans Unicode"/>
                <a:cs typeface="Lucida Sans Unicode"/>
              </a:rPr>
              <a:t>h</a:t>
            </a:r>
            <a:r>
              <a:rPr lang="en-IN" spc="-365" dirty="0">
                <a:latin typeface="Lucida Sans Unicode"/>
                <a:cs typeface="Lucida Sans Unicode"/>
              </a:rPr>
              <a:t>o</a:t>
            </a:r>
            <a:r>
              <a:rPr lang="en-IN" spc="-300" dirty="0">
                <a:latin typeface="Lucida Sans Unicode"/>
                <a:cs typeface="Lucida Sans Unicode"/>
              </a:rPr>
              <a:t>r</a:t>
            </a:r>
            <a:r>
              <a:rPr lang="en-IN" spc="-445" dirty="0">
                <a:latin typeface="Lucida Sans Unicode"/>
                <a:cs typeface="Lucida Sans Unicode"/>
              </a:rPr>
              <a:t>t</a:t>
            </a:r>
            <a:r>
              <a:rPr lang="en-IN" spc="-240" dirty="0">
                <a:latin typeface="Lucida Sans Unicode"/>
                <a:cs typeface="Lucida Sans Unicode"/>
              </a:rPr>
              <a:t>s</a:t>
            </a:r>
            <a:endParaRPr lang="en-IN" dirty="0"/>
          </a:p>
        </p:txBody>
      </p:sp>
      <p:sp>
        <p:nvSpPr>
          <p:cNvPr id="3" name="Text Placeholder 2">
            <a:extLst>
              <a:ext uri="{FF2B5EF4-FFF2-40B4-BE49-F238E27FC236}">
                <a16:creationId xmlns:a16="http://schemas.microsoft.com/office/drawing/2014/main" id="{6D9ED6AA-8F93-B207-0DA2-5A333E4418CE}"/>
              </a:ext>
            </a:extLst>
          </p:cNvPr>
          <p:cNvSpPr>
            <a:spLocks noGrp="1"/>
          </p:cNvSpPr>
          <p:nvPr>
            <p:ph type="body" idx="1"/>
          </p:nvPr>
        </p:nvSpPr>
        <p:spPr>
          <a:xfrm>
            <a:off x="914400" y="1922780"/>
            <a:ext cx="16459200" cy="8173720"/>
          </a:xfrm>
        </p:spPr>
        <p:txBody>
          <a:bodyPr/>
          <a:lstStyle/>
          <a:p>
            <a:endParaRPr lang="en-IN" dirty="0"/>
          </a:p>
        </p:txBody>
      </p:sp>
      <p:pic>
        <p:nvPicPr>
          <p:cNvPr id="5" name="Picture 4">
            <a:extLst>
              <a:ext uri="{FF2B5EF4-FFF2-40B4-BE49-F238E27FC236}">
                <a16:creationId xmlns:a16="http://schemas.microsoft.com/office/drawing/2014/main" id="{D90B3955-34E7-000E-23A0-8F6EEC669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1922780"/>
            <a:ext cx="6781800" cy="3518059"/>
          </a:xfrm>
          <a:prstGeom prst="rect">
            <a:avLst/>
          </a:prstGeom>
        </p:spPr>
      </p:pic>
      <p:pic>
        <p:nvPicPr>
          <p:cNvPr id="7" name="Picture 6">
            <a:extLst>
              <a:ext uri="{FF2B5EF4-FFF2-40B4-BE49-F238E27FC236}">
                <a16:creationId xmlns:a16="http://schemas.microsoft.com/office/drawing/2014/main" id="{4A70B1ED-2957-78E4-F433-8C7CF28BF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029936"/>
            <a:ext cx="7696200" cy="3575209"/>
          </a:xfrm>
          <a:prstGeom prst="rect">
            <a:avLst/>
          </a:prstGeom>
        </p:spPr>
      </p:pic>
      <p:pic>
        <p:nvPicPr>
          <p:cNvPr id="15" name="Picture 14">
            <a:extLst>
              <a:ext uri="{FF2B5EF4-FFF2-40B4-BE49-F238E27FC236}">
                <a16:creationId xmlns:a16="http://schemas.microsoft.com/office/drawing/2014/main" id="{E3E19F69-36E5-6414-3C96-67DB25D17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5981700"/>
            <a:ext cx="7315200" cy="4114800"/>
          </a:xfrm>
          <a:prstGeom prst="rect">
            <a:avLst/>
          </a:prstGeom>
        </p:spPr>
      </p:pic>
    </p:spTree>
    <p:extLst>
      <p:ext uri="{BB962C8B-B14F-4D97-AF65-F5344CB8AC3E}">
        <p14:creationId xmlns:p14="http://schemas.microsoft.com/office/powerpoint/2010/main" val="333128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6947" y="15275"/>
            <a:ext cx="7622540" cy="1122680"/>
          </a:xfrm>
          <a:prstGeom prst="rect">
            <a:avLst/>
          </a:prstGeom>
        </p:spPr>
        <p:txBody>
          <a:bodyPr vert="horz" wrap="square" lIns="0" tIns="12700" rIns="0" bIns="0" rtlCol="0">
            <a:spAutoFit/>
          </a:bodyPr>
          <a:lstStyle/>
          <a:p>
            <a:pPr marL="12700">
              <a:lnSpc>
                <a:spcPct val="100000"/>
              </a:lnSpc>
              <a:spcBef>
                <a:spcPts val="100"/>
              </a:spcBef>
            </a:pPr>
            <a:r>
              <a:rPr spc="-190" dirty="0">
                <a:latin typeface="Lucida Sans Unicode"/>
                <a:cs typeface="Lucida Sans Unicode"/>
              </a:rPr>
              <a:t>E</a:t>
            </a:r>
            <a:r>
              <a:rPr spc="-935" dirty="0">
                <a:latin typeface="Lucida Sans Unicode"/>
                <a:cs typeface="Lucida Sans Unicode"/>
              </a:rPr>
              <a:t>x</a:t>
            </a:r>
            <a:r>
              <a:rPr spc="-409" dirty="0">
                <a:latin typeface="Lucida Sans Unicode"/>
                <a:cs typeface="Lucida Sans Unicode"/>
              </a:rPr>
              <a:t>p</a:t>
            </a:r>
            <a:r>
              <a:rPr spc="-265" dirty="0">
                <a:latin typeface="Lucida Sans Unicode"/>
                <a:cs typeface="Lucida Sans Unicode"/>
              </a:rPr>
              <a:t>e</a:t>
            </a:r>
            <a:r>
              <a:rPr spc="-300" dirty="0">
                <a:latin typeface="Lucida Sans Unicode"/>
                <a:cs typeface="Lucida Sans Unicode"/>
              </a:rPr>
              <a:t>r</a:t>
            </a:r>
            <a:r>
              <a:rPr spc="-555" dirty="0">
                <a:latin typeface="Lucida Sans Unicode"/>
                <a:cs typeface="Lucida Sans Unicode"/>
              </a:rPr>
              <a:t>i</a:t>
            </a:r>
            <a:r>
              <a:rPr spc="-315" dirty="0">
                <a:latin typeface="Lucida Sans Unicode"/>
                <a:cs typeface="Lucida Sans Unicode"/>
              </a:rPr>
              <a:t>m</a:t>
            </a:r>
            <a:r>
              <a:rPr spc="-265" dirty="0">
                <a:latin typeface="Lucida Sans Unicode"/>
                <a:cs typeface="Lucida Sans Unicode"/>
              </a:rPr>
              <a:t>e</a:t>
            </a:r>
            <a:r>
              <a:rPr spc="-340" dirty="0">
                <a:latin typeface="Lucida Sans Unicode"/>
                <a:cs typeface="Lucida Sans Unicode"/>
              </a:rPr>
              <a:t>n</a:t>
            </a:r>
            <a:r>
              <a:rPr spc="-155" dirty="0">
                <a:latin typeface="Lucida Sans Unicode"/>
                <a:cs typeface="Lucida Sans Unicode"/>
              </a:rPr>
              <a:t>t</a:t>
            </a:r>
            <a:r>
              <a:rPr spc="-985" dirty="0">
                <a:latin typeface="Lucida Sans Unicode"/>
                <a:cs typeface="Lucida Sans Unicode"/>
              </a:rPr>
              <a:t> </a:t>
            </a:r>
            <a:r>
              <a:rPr spc="-395" dirty="0">
                <a:latin typeface="Lucida Sans Unicode"/>
                <a:cs typeface="Lucida Sans Unicode"/>
              </a:rPr>
              <a:t>R</a:t>
            </a:r>
            <a:r>
              <a:rPr spc="-265" dirty="0">
                <a:latin typeface="Lucida Sans Unicode"/>
                <a:cs typeface="Lucida Sans Unicode"/>
              </a:rPr>
              <a:t>e</a:t>
            </a:r>
            <a:r>
              <a:rPr spc="-530" dirty="0">
                <a:latin typeface="Lucida Sans Unicode"/>
                <a:cs typeface="Lucida Sans Unicode"/>
              </a:rPr>
              <a:t>s</a:t>
            </a:r>
            <a:r>
              <a:rPr spc="-340" dirty="0">
                <a:latin typeface="Lucida Sans Unicode"/>
                <a:cs typeface="Lucida Sans Unicode"/>
              </a:rPr>
              <a:t>u</a:t>
            </a:r>
            <a:r>
              <a:rPr spc="-555" dirty="0">
                <a:latin typeface="Lucida Sans Unicode"/>
                <a:cs typeface="Lucida Sans Unicode"/>
              </a:rPr>
              <a:t>l</a:t>
            </a:r>
            <a:r>
              <a:rPr spc="-445" dirty="0">
                <a:latin typeface="Lucida Sans Unicode"/>
                <a:cs typeface="Lucida Sans Unicode"/>
              </a:rPr>
              <a:t>t</a:t>
            </a:r>
            <a:r>
              <a:rPr spc="-240" dirty="0">
                <a:latin typeface="Lucida Sans Unicode"/>
                <a:cs typeface="Lucida Sans Unicode"/>
              </a:rPr>
              <a:t>s</a:t>
            </a:r>
          </a:p>
        </p:txBody>
      </p:sp>
      <p:sp>
        <p:nvSpPr>
          <p:cNvPr id="3" name="object 3"/>
          <p:cNvSpPr txBox="1">
            <a:spLocks noGrp="1"/>
          </p:cNvSpPr>
          <p:nvPr>
            <p:ph type="ftr" sz="quarter" idx="5"/>
          </p:nvPr>
        </p:nvSpPr>
        <p:spPr>
          <a:prstGeom prst="rect">
            <a:avLst/>
          </a:prstGeom>
        </p:spPr>
        <p:txBody>
          <a:bodyPr vert="horz" wrap="square" lIns="0" tIns="48895" rIns="0" bIns="0" rtlCol="0">
            <a:spAutoFit/>
          </a:bodyPr>
          <a:lstStyle/>
          <a:p>
            <a:pPr marL="1719580" marR="5080" indent="-1707514">
              <a:lnSpc>
                <a:spcPts val="2850"/>
              </a:lnSpc>
              <a:spcBef>
                <a:spcPts val="385"/>
              </a:spcBef>
            </a:pPr>
            <a:r>
              <a:rPr spc="-150" dirty="0"/>
              <a:t>D</a:t>
            </a:r>
            <a:r>
              <a:rPr spc="-95" dirty="0"/>
              <a:t>e</a:t>
            </a:r>
            <a:r>
              <a:rPr spc="-140" dirty="0"/>
              <a:t>p</a:t>
            </a:r>
            <a:r>
              <a:rPr spc="-95" dirty="0"/>
              <a:t>a</a:t>
            </a:r>
            <a:r>
              <a:rPr spc="-105" dirty="0"/>
              <a:t>r</a:t>
            </a:r>
            <a:r>
              <a:rPr spc="-155" dirty="0"/>
              <a:t>t</a:t>
            </a:r>
            <a:r>
              <a:rPr spc="-110" dirty="0"/>
              <a:t>m</a:t>
            </a:r>
            <a:r>
              <a:rPr spc="-95" dirty="0"/>
              <a:t>e</a:t>
            </a:r>
            <a:r>
              <a:rPr spc="-120" dirty="0"/>
              <a:t>n</a:t>
            </a:r>
            <a:r>
              <a:rPr spc="-55" dirty="0"/>
              <a:t>t</a:t>
            </a:r>
            <a:r>
              <a:rPr spc="-330" dirty="0"/>
              <a:t> </a:t>
            </a:r>
            <a:r>
              <a:rPr spc="-125" dirty="0"/>
              <a:t>o</a:t>
            </a:r>
            <a:r>
              <a:rPr spc="-70" dirty="0"/>
              <a:t>f</a:t>
            </a:r>
            <a:r>
              <a:rPr spc="-330" dirty="0"/>
              <a:t> </a:t>
            </a:r>
            <a:r>
              <a:rPr spc="-250" dirty="0"/>
              <a:t>C</a:t>
            </a:r>
            <a:r>
              <a:rPr spc="-125" dirty="0"/>
              <a:t>o</a:t>
            </a:r>
            <a:r>
              <a:rPr spc="-110" dirty="0"/>
              <a:t>m</a:t>
            </a:r>
            <a:r>
              <a:rPr spc="-140" dirty="0"/>
              <a:t>p</a:t>
            </a:r>
            <a:r>
              <a:rPr spc="-120" dirty="0"/>
              <a:t>u</a:t>
            </a:r>
            <a:r>
              <a:rPr spc="-155" dirty="0"/>
              <a:t>t</a:t>
            </a:r>
            <a:r>
              <a:rPr spc="-95" dirty="0"/>
              <a:t>e</a:t>
            </a:r>
            <a:r>
              <a:rPr spc="-5" dirty="0"/>
              <a:t>r</a:t>
            </a:r>
            <a:r>
              <a:rPr spc="-330" dirty="0"/>
              <a:t> </a:t>
            </a:r>
            <a:r>
              <a:rPr spc="-80" dirty="0"/>
              <a:t>S</a:t>
            </a:r>
            <a:r>
              <a:rPr spc="-190" dirty="0"/>
              <a:t>ci</a:t>
            </a:r>
            <a:r>
              <a:rPr spc="-95" dirty="0"/>
              <a:t>e</a:t>
            </a:r>
            <a:r>
              <a:rPr spc="-120" dirty="0"/>
              <a:t>n</a:t>
            </a:r>
            <a:r>
              <a:rPr spc="-190" dirty="0"/>
              <a:t>c</a:t>
            </a:r>
            <a:r>
              <a:rPr spc="5" dirty="0"/>
              <a:t>e</a:t>
            </a:r>
            <a:r>
              <a:rPr spc="-330" dirty="0"/>
              <a:t> </a:t>
            </a:r>
            <a:r>
              <a:rPr spc="-95" dirty="0"/>
              <a:t>a</a:t>
            </a:r>
            <a:r>
              <a:rPr spc="-120" dirty="0"/>
              <a:t>n</a:t>
            </a:r>
            <a:r>
              <a:rPr spc="-30" dirty="0"/>
              <a:t>d  </a:t>
            </a:r>
            <a:r>
              <a:rPr spc="-140" dirty="0"/>
              <a:t>Engineering</a:t>
            </a:r>
          </a:p>
        </p:txBody>
      </p:sp>
      <p:sp>
        <p:nvSpPr>
          <p:cNvPr id="4" name="object 4"/>
          <p:cNvSpPr txBox="1">
            <a:spLocks noGrp="1"/>
          </p:cNvSpPr>
          <p:nvPr>
            <p:ph type="sldNum" sz="quarter" idx="7"/>
          </p:nvPr>
        </p:nvSpPr>
        <p:spPr>
          <a:prstGeom prst="rect">
            <a:avLst/>
          </a:prstGeom>
        </p:spPr>
        <p:txBody>
          <a:bodyPr vert="horz" wrap="square" lIns="0" tIns="33655" rIns="0" bIns="0" rtlCol="0">
            <a:spAutoFit/>
          </a:bodyPr>
          <a:lstStyle/>
          <a:p>
            <a:pPr marL="38100">
              <a:lnSpc>
                <a:spcPct val="100000"/>
              </a:lnSpc>
              <a:spcBef>
                <a:spcPts val="265"/>
              </a:spcBef>
            </a:pPr>
            <a:fld id="{81D60167-4931-47E6-BA6A-407CBD079E47}" type="slidenum">
              <a:rPr spc="-150" dirty="0"/>
              <a:t>9</a:t>
            </a:fld>
            <a:endParaRPr spc="-150" dirty="0"/>
          </a:p>
        </p:txBody>
      </p:sp>
      <p:pic>
        <p:nvPicPr>
          <p:cNvPr id="5" name="Picture 4">
            <a:extLst>
              <a:ext uri="{FF2B5EF4-FFF2-40B4-BE49-F238E27FC236}">
                <a16:creationId xmlns:a16="http://schemas.microsoft.com/office/drawing/2014/main" id="{3549D12B-06DA-6B4B-8059-A3A79278E29D}"/>
              </a:ext>
            </a:extLst>
          </p:cNvPr>
          <p:cNvPicPr>
            <a:picLocks noChangeAspect="1"/>
          </p:cNvPicPr>
          <p:nvPr/>
        </p:nvPicPr>
        <p:blipFill>
          <a:blip r:embed="rId2"/>
          <a:stretch>
            <a:fillRect/>
          </a:stretch>
        </p:blipFill>
        <p:spPr>
          <a:xfrm>
            <a:off x="1447800" y="2171700"/>
            <a:ext cx="6779340" cy="3523793"/>
          </a:xfrm>
          <a:prstGeom prst="rect">
            <a:avLst/>
          </a:prstGeom>
        </p:spPr>
      </p:pic>
      <p:pic>
        <p:nvPicPr>
          <p:cNvPr id="6" name="Picture 5">
            <a:extLst>
              <a:ext uri="{FF2B5EF4-FFF2-40B4-BE49-F238E27FC236}">
                <a16:creationId xmlns:a16="http://schemas.microsoft.com/office/drawing/2014/main" id="{D5D3BB01-2D7C-41FD-C1B2-13079636408F}"/>
              </a:ext>
            </a:extLst>
          </p:cNvPr>
          <p:cNvPicPr>
            <a:picLocks noChangeAspect="1"/>
          </p:cNvPicPr>
          <p:nvPr/>
        </p:nvPicPr>
        <p:blipFill>
          <a:blip r:embed="rId3"/>
          <a:stretch>
            <a:fillRect/>
          </a:stretch>
        </p:blipFill>
        <p:spPr>
          <a:xfrm>
            <a:off x="9829800" y="2176462"/>
            <a:ext cx="5867400" cy="4533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TotalTime>
  <Words>941</Words>
  <Application>Microsoft Office PowerPoint</Application>
  <PresentationFormat>Custom</PresentationFormat>
  <Paragraphs>84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MT</vt:lpstr>
      <vt:lpstr>Calibri</vt:lpstr>
      <vt:lpstr>Lucida Sans Unicode</vt:lpstr>
      <vt:lpstr>Söhne</vt:lpstr>
      <vt:lpstr>Times New Roman</vt:lpstr>
      <vt:lpstr>Verdana</vt:lpstr>
      <vt:lpstr>Office Theme</vt:lpstr>
      <vt:lpstr>CHATTING INTERFACE USING ANDROID</vt:lpstr>
      <vt:lpstr>Introduction</vt:lpstr>
      <vt:lpstr>PowerPoint Presentation</vt:lpstr>
      <vt:lpstr>Proposed Method</vt:lpstr>
      <vt:lpstr>PowerPoint Presentation</vt:lpstr>
      <vt:lpstr>Experiment Environment</vt:lpstr>
      <vt:lpstr>Experiment Screen shorts</vt:lpstr>
      <vt:lpstr>Experiment Screen shorts</vt:lpstr>
      <vt:lpstr>Experiment Results</vt:lpstr>
      <vt:lpstr>Finding</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Review-2.pptx</dc:title>
  <dc:creator>19-kanchukota SHRUTHI</dc:creator>
  <cp:keywords>DAFvnOr0jv0,BAFdd_-IOoY</cp:keywords>
  <cp:lastModifiedBy>Vaishnavi Kanchukota</cp:lastModifiedBy>
  <cp:revision>4</cp:revision>
  <dcterms:created xsi:type="dcterms:W3CDTF">2023-09-27T05:01:43Z</dcterms:created>
  <dcterms:modified xsi:type="dcterms:W3CDTF">2023-09-29T16:58:14Z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2023-09-27T00:00:00Z</vt:filetime>
  </property>
  <property fmtid="{D5CDD505-2E9C-101B-9397-08002B2CF9AE}" pid="3" name="Creator">
    <vt:lpwstr>Canva</vt:lpwstr>
  </property>
  <property fmtid="{D5CDD505-2E9C-101B-9397-08002B2CF9AE}" pid="4" name="LastSaved">
    <vt:filetime>2023-09-27T00:00:00Z</vt:filetime>
  </property>
</Properties>
</file>