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7" r:id="rId2"/>
    <p:sldId id="273" r:id="rId3"/>
    <p:sldId id="266" r:id="rId4"/>
    <p:sldId id="259" r:id="rId5"/>
    <p:sldId id="267" r:id="rId6"/>
    <p:sldId id="264" r:id="rId7"/>
    <p:sldId id="265" r:id="rId8"/>
    <p:sldId id="269" r:id="rId9"/>
    <p:sldId id="268" r:id="rId10"/>
    <p:sldId id="270" r:id="rId11"/>
    <p:sldId id="275" r:id="rId12"/>
    <p:sldId id="276" r:id="rId13"/>
    <p:sldId id="274" r:id="rId14"/>
    <p:sldId id="261" r:id="rId15"/>
    <p:sldId id="277" r:id="rId16"/>
    <p:sldId id="263" r:id="rId17"/>
    <p:sldId id="272" r:id="rId18"/>
    <p:sldId id="271" r:id="rId19"/>
  </p:sldIdLst>
  <p:sldSz cx="9144000" cy="5143500" type="screen16x9"/>
  <p:notesSz cx="6858000" cy="9144000"/>
  <p:embeddedFontLst>
    <p:embeddedFont>
      <p:font typeface="Bookman Old Style" panose="02050604050505020204" pitchFamily="18" charset="0"/>
      <p:regular r:id="rId21"/>
      <p:bold r:id="rId22"/>
      <p:italic r:id="rId23"/>
      <p:boldItalic r:id="rId24"/>
    </p:embeddedFont>
    <p:embeddedFont>
      <p:font typeface="Cambria Math" panose="02040503050406030204" pitchFamily="18" charset="0"/>
      <p:regular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7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633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848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126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1/28/2024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1/28/2024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1/28/2024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1/28/2024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1/28/2024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1/28/2024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1/28/2024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1/28/2024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267767" y="1950245"/>
            <a:ext cx="8190433" cy="2907506"/>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pPr>
              <a:lnSpc>
                <a:spcPct val="107000"/>
              </a:lnSpc>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Secure smart healthcare data with data Aggregation</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207142" y="2829411"/>
            <a:ext cx="3689871"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KANCHUKOTA SHRUTHI(20EG105419)</a:t>
            </a:r>
          </a:p>
          <a:p>
            <a:pPr marL="342900" indent="-342900">
              <a:buFont typeface="+mj-lt"/>
              <a:buAutoNum type="arabicPeriod"/>
            </a:pPr>
            <a:r>
              <a:rPr lang="en-US" dirty="0">
                <a:effectLst/>
                <a:latin typeface="Times New Roman" panose="02020603050405020304" pitchFamily="18" charset="0"/>
                <a:ea typeface="Cambria" panose="02040503050406030204" pitchFamily="18" charset="0"/>
                <a:cs typeface="Times New Roman" panose="02020603050405020304" pitchFamily="18" charset="0"/>
              </a:rPr>
              <a:t>PASUPULA SOWMYA</a:t>
            </a:r>
            <a:r>
              <a:rPr lang="en-US" dirty="0">
                <a:latin typeface="Times New Roman" panose="02020603050405020304" pitchFamily="18" charset="0"/>
                <a:cs typeface="Times New Roman" panose="02020603050405020304" pitchFamily="18" charset="0"/>
              </a:rPr>
              <a:t>(</a:t>
            </a:r>
            <a:r>
              <a:rPr lang="en-US"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20EG105441</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CH. YUVA SHRUTHIK</a:t>
            </a:r>
            <a:r>
              <a:rPr lang="en-US" dirty="0">
                <a:latin typeface="Times New Roman" panose="02020603050405020304" pitchFamily="18" charset="0"/>
                <a:cs typeface="Times New Roman" panose="02020603050405020304" pitchFamily="18" charset="0"/>
              </a:rPr>
              <a:t>(</a:t>
            </a:r>
            <a:r>
              <a:rPr lang="en-US"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20EG105734</a:t>
            </a:r>
            <a:r>
              <a:rPr lang="en-US" dirty="0">
                <a:latin typeface="Bookman Old Style" panose="02050604050505020204" pitchFamily="18" charset="0"/>
              </a:rPr>
              <a:t>)</a:t>
            </a:r>
          </a:p>
        </p:txBody>
      </p:sp>
      <p:sp>
        <p:nvSpPr>
          <p:cNvPr id="8" name="TextBox 7"/>
          <p:cNvSpPr txBox="1"/>
          <p:nvPr/>
        </p:nvSpPr>
        <p:spPr>
          <a:xfrm>
            <a:off x="5790672" y="2821332"/>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pPr algn="l" fontAlgn="base"/>
            <a:r>
              <a:rPr lang="en-IN" i="0" dirty="0">
                <a:solidFill>
                  <a:schemeClr val="tx1"/>
                </a:solidFill>
                <a:effectLst/>
                <a:latin typeface="urbanist"/>
              </a:rPr>
              <a:t>Mr. </a:t>
            </a:r>
            <a:r>
              <a:rPr lang="en-IN" i="0" dirty="0" err="1">
                <a:solidFill>
                  <a:schemeClr val="tx1"/>
                </a:solidFill>
                <a:effectLst/>
                <a:latin typeface="urbanist"/>
              </a:rPr>
              <a:t>Jayendra</a:t>
            </a:r>
            <a:r>
              <a:rPr lang="en-IN" i="0" dirty="0">
                <a:solidFill>
                  <a:schemeClr val="tx1"/>
                </a:solidFill>
                <a:effectLst/>
                <a:latin typeface="urbanist"/>
              </a:rPr>
              <a:t> Kumar</a:t>
            </a:r>
          </a:p>
          <a:p>
            <a:pPr algn="l" fontAlgn="base"/>
            <a:r>
              <a:rPr lang="en-IN" i="0" dirty="0">
                <a:solidFill>
                  <a:schemeClr val="tx1"/>
                </a:solidFill>
                <a:effectLst/>
                <a:latin typeface="urbanist"/>
              </a:rPr>
              <a:t>Assistant Professor</a:t>
            </a:r>
          </a:p>
        </p:txBody>
      </p:sp>
      <p:sp>
        <p:nvSpPr>
          <p:cNvPr id="4" name="Date Placeholder 3"/>
          <p:cNvSpPr>
            <a:spLocks noGrp="1"/>
          </p:cNvSpPr>
          <p:nvPr>
            <p:ph type="dt" idx="10"/>
          </p:nvPr>
        </p:nvSpPr>
        <p:spPr/>
        <p:txBody>
          <a:bodyPr/>
          <a:lstStyle/>
          <a:p>
            <a:fld id="{1BC53C58-4FC8-40FA-85FB-B704D218A008}" type="datetime1">
              <a:rPr lang="en-US" smtClean="0"/>
              <a:t>1/28/2024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64394" y="471488"/>
            <a:ext cx="6117431"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1137683" y="1173014"/>
            <a:ext cx="6655982" cy="276614"/>
          </a:xfrm>
          <a:prstGeom prst="rect">
            <a:avLst/>
          </a:prstGeom>
          <a:noFill/>
        </p:spPr>
        <p:txBody>
          <a:bodyPr wrap="square" rtlCol="0">
            <a:spAutoFit/>
          </a:bodyPr>
          <a:lstStyle/>
          <a:p>
            <a:pPr algn="just">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1/28/2024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CB3542DE-37F5-BE38-D5AD-A8ACC6922472}"/>
              </a:ext>
            </a:extLst>
          </p:cNvPr>
          <p:cNvSpPr txBox="1"/>
          <p:nvPr/>
        </p:nvSpPr>
        <p:spPr>
          <a:xfrm>
            <a:off x="400050" y="1643063"/>
            <a:ext cx="8101013" cy="2893100"/>
          </a:xfrm>
          <a:prstGeom prst="rect">
            <a:avLst/>
          </a:prstGeom>
          <a:noFill/>
        </p:spPr>
        <p:txBody>
          <a:bodyPr wrap="square" rtlCol="0">
            <a:spAutoFit/>
          </a:bodyPr>
          <a:lstStyle/>
          <a:p>
            <a:r>
              <a:rPr lang="en-US" dirty="0"/>
              <a:t>4.This encrypted file generate an cipher text file '</a:t>
            </a:r>
            <a:r>
              <a:rPr lang="en-US" dirty="0" err="1"/>
              <a:t>ctf</a:t>
            </a:r>
            <a:r>
              <a:rPr lang="en-US" dirty="0"/>
              <a:t>'</a:t>
            </a:r>
          </a:p>
          <a:p>
            <a:r>
              <a:rPr lang="en-US" dirty="0"/>
              <a:t>5.this file '</a:t>
            </a:r>
            <a:r>
              <a:rPr lang="en-US" dirty="0" err="1"/>
              <a:t>ctf</a:t>
            </a:r>
            <a:r>
              <a:rPr lang="en-US" dirty="0"/>
              <a:t>' is send to fog server </a:t>
            </a:r>
          </a:p>
          <a:p>
            <a:r>
              <a:rPr lang="en-US" dirty="0"/>
              <a:t>6.on User request for accessing the file the fog server will aggregate the keys and generate a single key </a:t>
            </a:r>
          </a:p>
          <a:p>
            <a:r>
              <a:rPr lang="en-US" dirty="0"/>
              <a:t>-that is aggregated key '</a:t>
            </a:r>
            <a:r>
              <a:rPr lang="en-US" dirty="0" err="1"/>
              <a:t>agk</a:t>
            </a:r>
            <a:r>
              <a:rPr lang="en-US" dirty="0"/>
              <a:t>' that is </a:t>
            </a:r>
            <a:r>
              <a:rPr lang="en-US" dirty="0" err="1"/>
              <a:t>agk</a:t>
            </a:r>
            <a:r>
              <a:rPr lang="en-US" dirty="0"/>
              <a:t>=</a:t>
            </a:r>
            <a:r>
              <a:rPr lang="en-US" dirty="0" err="1"/>
              <a:t>hrk+bpk+btk+bwk</a:t>
            </a:r>
            <a:endParaRPr lang="en-US" dirty="0"/>
          </a:p>
          <a:p>
            <a:r>
              <a:rPr lang="en-US" dirty="0"/>
              <a:t>7.time taken for</a:t>
            </a:r>
          </a:p>
          <a:p>
            <a:r>
              <a:rPr lang="en-US" dirty="0"/>
              <a:t>-fog server-t1(all parameters are send to user at one time t1)</a:t>
            </a:r>
          </a:p>
          <a:p>
            <a:r>
              <a:rPr lang="en-US" dirty="0"/>
              <a:t>-service server-t1,t2,t3(each parameter has each time of sending each key)</a:t>
            </a:r>
          </a:p>
          <a:p>
            <a:r>
              <a:rPr lang="en-US" dirty="0"/>
              <a:t>8.output</a:t>
            </a:r>
          </a:p>
          <a:p>
            <a:r>
              <a:rPr lang="en-US" dirty="0"/>
              <a:t>download time of key send to user on request is </a:t>
            </a:r>
          </a:p>
          <a:p>
            <a:r>
              <a:rPr lang="en-US" dirty="0"/>
              <a:t>fog server-single key all data is send to user at once that is </a:t>
            </a:r>
            <a:r>
              <a:rPr lang="en-US" dirty="0" err="1"/>
              <a:t>agk</a:t>
            </a:r>
            <a:r>
              <a:rPr lang="en-US" dirty="0"/>
              <a:t> </a:t>
            </a:r>
          </a:p>
          <a:p>
            <a:r>
              <a:rPr lang="en-US" dirty="0"/>
              <a:t>cloud-final calculated time  is t1,t2,t3=final count</a:t>
            </a:r>
          </a:p>
          <a:p>
            <a:endParaRPr lang="en-IN" dirty="0"/>
          </a:p>
        </p:txBody>
      </p:sp>
    </p:spTree>
    <p:extLst>
      <p:ext uri="{BB962C8B-B14F-4D97-AF65-F5344CB8AC3E}">
        <p14:creationId xmlns:p14="http://schemas.microsoft.com/office/powerpoint/2010/main" val="94979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Parameter</a:t>
            </a:r>
            <a:endParaRPr lang="en-US" sz="3600" dirty="0">
              <a:latin typeface="Bookman Old Style" panose="02050604050505020204" pitchFamily="18" charset="0"/>
            </a:endParaRPr>
          </a:p>
        </p:txBody>
      </p:sp>
      <p:sp>
        <p:nvSpPr>
          <p:cNvPr id="5" name="TextBox 4"/>
          <p:cNvSpPr txBox="1"/>
          <p:nvPr/>
        </p:nvSpPr>
        <p:spPr>
          <a:xfrm>
            <a:off x="1050131" y="627321"/>
            <a:ext cx="6743534" cy="2568139"/>
          </a:xfrm>
          <a:prstGeom prst="rect">
            <a:avLst/>
          </a:prstGeom>
          <a:noFill/>
        </p:spPr>
        <p:txBody>
          <a:bodyPr wrap="square" rtlCol="0">
            <a:spAutoFit/>
          </a:bodyPr>
          <a:lstStyle/>
          <a:p>
            <a:pPr algn="just">
              <a:lnSpc>
                <a:spcPct val="107000"/>
              </a:lnSpc>
              <a:spcAft>
                <a:spcPts val="800"/>
              </a:spcAft>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Time attribute access control: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real-time attribute is an attribute whose values depend on time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In our model, availability of a resource oat time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in environment for a subject s is determined based on the real-time attributes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attr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(x,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),x∈ {s, o, e},with values in a linearly ordered set of availability labels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L={`m=hi º`m−1º. . . º`1=lo}.2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availability label of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attr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(x,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)is called priority when x is a subject, congestion when x is an object, and criticality when x is the environment. Availability labels are dynamically determined based on user events, the context of the requested service and system events</a:t>
            </a:r>
            <a:endParaRPr lang="en-US" sz="12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1/28/2024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31836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00076" y="401757"/>
            <a:ext cx="6117431" cy="627321"/>
          </a:xfrm>
        </p:spPr>
        <p:txBody>
          <a:bodyPr/>
          <a:lstStyle/>
          <a:p>
            <a:r>
              <a:rPr lang="en-US" sz="3200" dirty="0">
                <a:latin typeface="Bookman Old Style" panose="02050604050505020204" pitchFamily="18" charset="0"/>
              </a:rPr>
              <a:t>Parameter</a:t>
            </a:r>
            <a:endParaRPr lang="en-US" sz="3600" dirty="0">
              <a:latin typeface="Bookman Old Style" panose="02050604050505020204" pitchFamily="18" charset="0"/>
            </a:endParaRPr>
          </a:p>
        </p:txBody>
      </p:sp>
      <p:sp>
        <p:nvSpPr>
          <p:cNvPr id="5" name="TextBox 4"/>
          <p:cNvSpPr txBox="1"/>
          <p:nvPr/>
        </p:nvSpPr>
        <p:spPr>
          <a:xfrm>
            <a:off x="1137683" y="1173014"/>
            <a:ext cx="6655982" cy="2245679"/>
          </a:xfrm>
          <a:prstGeom prst="rect">
            <a:avLst/>
          </a:prstGeom>
          <a:noFill/>
        </p:spPr>
        <p:txBody>
          <a:bodyPr wrap="square" rtlCol="0">
            <a:spAutoFit/>
          </a:bodyPr>
          <a:lstStyle/>
          <a:p>
            <a:pPr algn="just">
              <a:lnSpc>
                <a:spcPct val="107000"/>
              </a:lnSpc>
              <a:spcAft>
                <a:spcPts val="80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T</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ime taken to send the keys: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key generation algorithm will take as input a set of attributes S and output a key that identifies with that set. The algorithm first chooses a random r </a:t>
            </a:r>
            <a:r>
              <a:rPr lang="en-US" sz="12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Zp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then random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rj</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Zp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for each attribute j </a:t>
            </a:r>
            <a:r>
              <a:rPr lang="en-US" sz="12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 Then it computes the key as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SK = D = g (α+r)/β , </a:t>
            </a:r>
            <a:r>
              <a:rPr lang="en-US" sz="12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j </a:t>
            </a:r>
            <a:r>
              <a:rPr lang="en-US" sz="12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Dj</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g r · H(j)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rj</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 j = 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rj</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200" dirty="0"/>
              <a:t>download time of key send to user on request is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dirty="0"/>
              <a:t>-fog server-t1(all parameters are send to user at one time t1)</a:t>
            </a:r>
          </a:p>
          <a:p>
            <a:r>
              <a:rPr lang="en-US" sz="1200" dirty="0"/>
              <a:t>-service server-t1,t2,t3(each parameter has each time of sending each key </a:t>
            </a:r>
            <a:r>
              <a:rPr lang="en-US" sz="1200" dirty="0" err="1"/>
              <a:t>sk</a:t>
            </a:r>
            <a:r>
              <a:rPr lang="en-US" sz="1200" dirty="0"/>
              <a:t>)</a:t>
            </a:r>
          </a:p>
          <a:p>
            <a:pPr algn="just">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1/28/2024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83989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137683" y="1173014"/>
            <a:ext cx="6655982" cy="2950038"/>
          </a:xfrm>
          <a:prstGeom prst="rect">
            <a:avLst/>
          </a:prstGeom>
          <a:noFill/>
        </p:spPr>
        <p:txBody>
          <a:bodyPr wrap="square" rtlCol="0">
            <a:spAutoFit/>
          </a:bodyPr>
          <a:lstStyle/>
          <a:p>
            <a:pPr marL="228600">
              <a:lnSpc>
                <a:spcPct val="115000"/>
              </a:lnSpc>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Java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Html,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css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NetBeans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Back End			-	MySQL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952059923"/>
              </p:ext>
            </p:extLst>
          </p:nvPr>
        </p:nvGraphicFramePr>
        <p:xfrm>
          <a:off x="721519" y="617099"/>
          <a:ext cx="7011792" cy="4313626"/>
        </p:xfrm>
        <a:graphic>
          <a:graphicData uri="http://schemas.openxmlformats.org/drawingml/2006/table">
            <a:tbl>
              <a:tblPr firstRow="1" bandRow="1">
                <a:tableStyleId>{1D3205E1-8B83-452B-8570-0B3C4014EAE2}</a:tableStyleId>
              </a:tblPr>
              <a:tblGrid>
                <a:gridCol w="640080">
                  <a:extLst>
                    <a:ext uri="{9D8B030D-6E8A-4147-A177-3AD203B41FA5}">
                      <a16:colId xmlns:a16="http://schemas.microsoft.com/office/drawing/2014/main" val="20000"/>
                    </a:ext>
                  </a:extLst>
                </a:gridCol>
                <a:gridCol w="4353275">
                  <a:extLst>
                    <a:ext uri="{9D8B030D-6E8A-4147-A177-3AD203B41FA5}">
                      <a16:colId xmlns:a16="http://schemas.microsoft.com/office/drawing/2014/main" val="20001"/>
                    </a:ext>
                  </a:extLst>
                </a:gridCol>
                <a:gridCol w="2018437">
                  <a:extLst>
                    <a:ext uri="{9D8B030D-6E8A-4147-A177-3AD203B41FA5}">
                      <a16:colId xmlns:a16="http://schemas.microsoft.com/office/drawing/2014/main" val="20002"/>
                    </a:ext>
                  </a:extLst>
                </a:gridCol>
              </a:tblGrid>
              <a:tr h="690619">
                <a:tc>
                  <a:txBody>
                    <a:bodyPr/>
                    <a:lstStyle/>
                    <a:p>
                      <a:r>
                        <a:rPr lang="en-US" sz="1100" dirty="0" err="1"/>
                        <a:t>S.No</a:t>
                      </a:r>
                      <a:r>
                        <a:rPr lang="en-US" sz="1100" dirty="0"/>
                        <a:t> </a:t>
                      </a:r>
                    </a:p>
                  </a:txBody>
                  <a:tcPr/>
                </a:tc>
                <a:tc>
                  <a:txBody>
                    <a:bodyPr/>
                    <a:lstStyle/>
                    <a:p>
                      <a:r>
                        <a:rPr lang="en-US" sz="1100" dirty="0"/>
                        <a:t>Functionality</a:t>
                      </a:r>
                    </a:p>
                  </a:txBody>
                  <a:tcPr/>
                </a:tc>
                <a:tc>
                  <a:txBody>
                    <a:bodyPr/>
                    <a:lstStyle/>
                    <a:p>
                      <a:r>
                        <a:rPr lang="en-US" sz="1100" dirty="0"/>
                        <a:t>Status</a:t>
                      </a:r>
                    </a:p>
                    <a:p>
                      <a:r>
                        <a:rPr lang="en-US" sz="1100" dirty="0"/>
                        <a:t>(Completed /in-progress/Not</a:t>
                      </a:r>
                      <a:r>
                        <a:rPr lang="en-US" sz="1100" baseline="0" dirty="0"/>
                        <a:t> started)</a:t>
                      </a:r>
                      <a:endParaRPr lang="en-US" sz="1100" dirty="0"/>
                    </a:p>
                  </a:txBody>
                  <a:tcPr/>
                </a:tc>
                <a:extLst>
                  <a:ext uri="{0D108BD9-81ED-4DB2-BD59-A6C34878D82A}">
                    <a16:rowId xmlns:a16="http://schemas.microsoft.com/office/drawing/2014/main" val="10000"/>
                  </a:ext>
                </a:extLst>
              </a:tr>
              <a:tr h="885409">
                <a:tc>
                  <a:txBody>
                    <a:bodyPr/>
                    <a:lstStyle/>
                    <a:p>
                      <a:r>
                        <a:rPr lang="en-US" sz="1100" dirty="0"/>
                        <a:t>1</a:t>
                      </a:r>
                    </a:p>
                  </a:txBody>
                  <a:tcPr/>
                </a:tc>
                <a:tc>
                  <a:txBody>
                    <a:bodyPr/>
                    <a:lstStyle/>
                    <a:p>
                      <a:r>
                        <a:rPr lang="en-US" sz="1100" dirty="0"/>
                        <a:t>Patient-register, Login</a:t>
                      </a:r>
                    </a:p>
                    <a:p>
                      <a:r>
                        <a:rPr lang="en-US" sz="1100" dirty="0"/>
                        <a:t>Fog server-login</a:t>
                      </a:r>
                    </a:p>
                    <a:p>
                      <a:r>
                        <a:rPr lang="en-US" sz="1100" dirty="0"/>
                        <a:t>service server-login</a:t>
                      </a:r>
                    </a:p>
                    <a:p>
                      <a:r>
                        <a:rPr lang="en-US" sz="1100" dirty="0"/>
                        <a:t>User/Doctor-login pages</a:t>
                      </a:r>
                    </a:p>
                  </a:txBody>
                  <a:tcPr/>
                </a:tc>
                <a:tc>
                  <a:txBody>
                    <a:bodyPr/>
                    <a:lstStyle/>
                    <a:p>
                      <a:r>
                        <a:rPr lang="en-US" sz="1100" dirty="0"/>
                        <a:t>Completed</a:t>
                      </a:r>
                    </a:p>
                  </a:txBody>
                  <a:tcPr/>
                </a:tc>
                <a:extLst>
                  <a:ext uri="{0D108BD9-81ED-4DB2-BD59-A6C34878D82A}">
                    <a16:rowId xmlns:a16="http://schemas.microsoft.com/office/drawing/2014/main" val="10001"/>
                  </a:ext>
                </a:extLst>
              </a:tr>
              <a:tr h="690619">
                <a:tc>
                  <a:txBody>
                    <a:bodyPr/>
                    <a:lstStyle/>
                    <a:p>
                      <a:r>
                        <a:rPr lang="en-US" sz="1100" dirty="0"/>
                        <a:t>2</a:t>
                      </a:r>
                    </a:p>
                  </a:txBody>
                  <a:tcPr/>
                </a:tc>
                <a:tc>
                  <a:txBody>
                    <a:bodyPr/>
                    <a:lstStyle/>
                    <a:p>
                      <a:r>
                        <a:rPr lang="en-US" sz="1100" dirty="0"/>
                        <a:t>Patient-upload patient details and encrypt with AES algorithm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-view encrypted data</a:t>
                      </a:r>
                    </a:p>
                    <a:p>
                      <a:endParaRPr lang="en-US" sz="1100" dirty="0"/>
                    </a:p>
                  </a:txBody>
                  <a:tcPr/>
                </a:tc>
                <a:tc>
                  <a:txBody>
                    <a:bodyPr/>
                    <a:lstStyle/>
                    <a:p>
                      <a:r>
                        <a:rPr lang="en-US" sz="1100" dirty="0"/>
                        <a:t>Completed</a:t>
                      </a:r>
                    </a:p>
                  </a:txBody>
                  <a:tcPr/>
                </a:tc>
                <a:extLst>
                  <a:ext uri="{0D108BD9-81ED-4DB2-BD59-A6C34878D82A}">
                    <a16:rowId xmlns:a16="http://schemas.microsoft.com/office/drawing/2014/main" val="10002"/>
                  </a:ext>
                </a:extLst>
              </a:tr>
              <a:tr h="690619">
                <a:tc>
                  <a:txBody>
                    <a:bodyPr/>
                    <a:lstStyle/>
                    <a:p>
                      <a:r>
                        <a:rPr lang="en-US" sz="1100" dirty="0"/>
                        <a:t>3</a:t>
                      </a:r>
                    </a:p>
                  </a:txBody>
                  <a:tcPr/>
                </a:tc>
                <a:tc>
                  <a:txBody>
                    <a:bodyPr/>
                    <a:lstStyle/>
                    <a:p>
                      <a:r>
                        <a:rPr lang="en-US" sz="1100" dirty="0"/>
                        <a:t>Patient-Give time access control to download data</a:t>
                      </a:r>
                    </a:p>
                    <a:p>
                      <a:r>
                        <a:rPr lang="en-US" sz="1100" dirty="0"/>
                        <a:t>-send the encrypted data to fog server </a:t>
                      </a:r>
                    </a:p>
                  </a:txBody>
                  <a:tcPr/>
                </a:tc>
                <a:tc>
                  <a:txBody>
                    <a:bodyPr/>
                    <a:lstStyle/>
                    <a:p>
                      <a:r>
                        <a:rPr lang="en-US" sz="1100" dirty="0"/>
                        <a:t>In-progress</a:t>
                      </a:r>
                    </a:p>
                  </a:txBody>
                  <a:tcPr/>
                </a:tc>
                <a:extLst>
                  <a:ext uri="{0D108BD9-81ED-4DB2-BD59-A6C34878D82A}">
                    <a16:rowId xmlns:a16="http://schemas.microsoft.com/office/drawing/2014/main" val="881360901"/>
                  </a:ext>
                </a:extLst>
              </a:tr>
              <a:tr h="690619">
                <a:tc>
                  <a:txBody>
                    <a:bodyPr/>
                    <a:lstStyle/>
                    <a:p>
                      <a:r>
                        <a:rPr lang="en-US" sz="1100" dirty="0"/>
                        <a:t>3</a:t>
                      </a:r>
                    </a:p>
                  </a:txBody>
                  <a:tcPr/>
                </a:tc>
                <a:tc>
                  <a:txBody>
                    <a:bodyPr/>
                    <a:lstStyle/>
                    <a:p>
                      <a:r>
                        <a:rPr lang="en-US" sz="1100" dirty="0"/>
                        <a:t>Fog server- view encrypted patient data</a:t>
                      </a:r>
                    </a:p>
                    <a:p>
                      <a:r>
                        <a:rPr lang="en-US" sz="1100" dirty="0"/>
                        <a:t>-send to service server </a:t>
                      </a:r>
                    </a:p>
                    <a:p>
                      <a:r>
                        <a:rPr lang="en-US" sz="1100" dirty="0"/>
                        <a:t>-view request to send all keys to receiver ( all at a time )</a:t>
                      </a:r>
                    </a:p>
                    <a:p>
                      <a:r>
                        <a:rPr lang="en-US" sz="1100" dirty="0"/>
                        <a:t>-calculate time for sending all keys at a time </a:t>
                      </a:r>
                    </a:p>
                  </a:txBody>
                  <a:tcPr/>
                </a:tc>
                <a:tc>
                  <a:txBody>
                    <a:bodyPr/>
                    <a:lstStyle/>
                    <a:p>
                      <a:r>
                        <a:rPr lang="en-US" sz="1100" dirty="0"/>
                        <a:t>In-progress</a:t>
                      </a:r>
                    </a:p>
                  </a:txBody>
                  <a:tcPr/>
                </a:tc>
                <a:extLst>
                  <a:ext uri="{0D108BD9-81ED-4DB2-BD59-A6C34878D82A}">
                    <a16:rowId xmlns:a16="http://schemas.microsoft.com/office/drawing/2014/main" val="10003"/>
                  </a:ext>
                </a:extLst>
              </a:tr>
              <a:tr h="430899">
                <a:tc>
                  <a:txBody>
                    <a:bodyPr/>
                    <a:lstStyle/>
                    <a:p>
                      <a:r>
                        <a:rPr lang="en-US" sz="1100" dirty="0"/>
                        <a:t>4</a:t>
                      </a:r>
                    </a:p>
                  </a:txBody>
                  <a:tcPr/>
                </a:tc>
                <a:tc>
                  <a:txBody>
                    <a:bodyPr/>
                    <a:lstStyle/>
                    <a:p>
                      <a:r>
                        <a:rPr lang="en-US" sz="1100" dirty="0"/>
                        <a:t>service server-view encrypted data</a:t>
                      </a:r>
                    </a:p>
                    <a:p>
                      <a:r>
                        <a:rPr lang="en-US" sz="1100" dirty="0"/>
                        <a:t>-view request and send keys to patient ( one by one )</a:t>
                      </a:r>
                    </a:p>
                    <a:p>
                      <a:r>
                        <a:rPr lang="en-US" sz="1100" dirty="0"/>
                        <a:t>-calculate time to send all keys</a:t>
                      </a:r>
                    </a:p>
                  </a:txBody>
                  <a:tcPr/>
                </a:tc>
                <a:tc>
                  <a:txBody>
                    <a:bodyPr/>
                    <a:lstStyle/>
                    <a:p>
                      <a:r>
                        <a:rPr lang="en-US" sz="1100" dirty="0"/>
                        <a:t>Not</a:t>
                      </a:r>
                      <a:r>
                        <a:rPr lang="en-US" sz="1100" baseline="0" dirty="0"/>
                        <a:t> started</a:t>
                      </a:r>
                      <a:endParaRPr lang="en-US" sz="1100" dirty="0"/>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1/28/2024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864505075"/>
              </p:ext>
            </p:extLst>
          </p:nvPr>
        </p:nvGraphicFramePr>
        <p:xfrm>
          <a:off x="728662" y="1438426"/>
          <a:ext cx="7011792" cy="2266647"/>
        </p:xfrm>
        <a:graphic>
          <a:graphicData uri="http://schemas.openxmlformats.org/drawingml/2006/table">
            <a:tbl>
              <a:tblPr firstRow="1" bandRow="1">
                <a:tableStyleId>{1D3205E1-8B83-452B-8570-0B3C4014EAE2}</a:tableStyleId>
              </a:tblPr>
              <a:tblGrid>
                <a:gridCol w="640080">
                  <a:extLst>
                    <a:ext uri="{9D8B030D-6E8A-4147-A177-3AD203B41FA5}">
                      <a16:colId xmlns:a16="http://schemas.microsoft.com/office/drawing/2014/main" val="20000"/>
                    </a:ext>
                  </a:extLst>
                </a:gridCol>
                <a:gridCol w="4353275">
                  <a:extLst>
                    <a:ext uri="{9D8B030D-6E8A-4147-A177-3AD203B41FA5}">
                      <a16:colId xmlns:a16="http://schemas.microsoft.com/office/drawing/2014/main" val="20001"/>
                    </a:ext>
                  </a:extLst>
                </a:gridCol>
                <a:gridCol w="2018437">
                  <a:extLst>
                    <a:ext uri="{9D8B030D-6E8A-4147-A177-3AD203B41FA5}">
                      <a16:colId xmlns:a16="http://schemas.microsoft.com/office/drawing/2014/main" val="20002"/>
                    </a:ext>
                  </a:extLst>
                </a:gridCol>
              </a:tblGrid>
              <a:tr h="690619">
                <a:tc>
                  <a:txBody>
                    <a:bodyPr/>
                    <a:lstStyle/>
                    <a:p>
                      <a:r>
                        <a:rPr lang="en-US" sz="1100" dirty="0" err="1"/>
                        <a:t>S.No</a:t>
                      </a:r>
                      <a:r>
                        <a:rPr lang="en-US" sz="1100" dirty="0"/>
                        <a:t> </a:t>
                      </a:r>
                    </a:p>
                  </a:txBody>
                  <a:tcPr/>
                </a:tc>
                <a:tc>
                  <a:txBody>
                    <a:bodyPr/>
                    <a:lstStyle/>
                    <a:p>
                      <a:r>
                        <a:rPr lang="en-US" sz="1100" dirty="0"/>
                        <a:t>Functionality</a:t>
                      </a:r>
                    </a:p>
                  </a:txBody>
                  <a:tcPr/>
                </a:tc>
                <a:tc>
                  <a:txBody>
                    <a:bodyPr/>
                    <a:lstStyle/>
                    <a:p>
                      <a:r>
                        <a:rPr lang="en-US" sz="1100" dirty="0"/>
                        <a:t>Status</a:t>
                      </a:r>
                    </a:p>
                    <a:p>
                      <a:r>
                        <a:rPr lang="en-US" sz="1100" dirty="0"/>
                        <a:t>(Completed /in-progress/Not</a:t>
                      </a:r>
                      <a:r>
                        <a:rPr lang="en-US" sz="1100" baseline="0" dirty="0"/>
                        <a:t> started)</a:t>
                      </a:r>
                      <a:endParaRPr lang="en-US" sz="1100" dirty="0"/>
                    </a:p>
                  </a:txBody>
                  <a:tcPr/>
                </a:tc>
                <a:extLst>
                  <a:ext uri="{0D108BD9-81ED-4DB2-BD59-A6C34878D82A}">
                    <a16:rowId xmlns:a16="http://schemas.microsoft.com/office/drawing/2014/main" val="10000"/>
                  </a:ext>
                </a:extLst>
              </a:tr>
              <a:tr h="885409">
                <a:tc>
                  <a:txBody>
                    <a:bodyPr/>
                    <a:lstStyle/>
                    <a:p>
                      <a:r>
                        <a:rPr lang="en-US" sz="1100" dirty="0"/>
                        <a:t>5</a:t>
                      </a:r>
                    </a:p>
                  </a:txBody>
                  <a:tcPr/>
                </a:tc>
                <a:tc>
                  <a:txBody>
                    <a:bodyPr/>
                    <a:lstStyle/>
                    <a:p>
                      <a:r>
                        <a:rPr lang="en-US" sz="1100" dirty="0"/>
                        <a:t>Receiver-view encrypted data</a:t>
                      </a:r>
                    </a:p>
                    <a:p>
                      <a:r>
                        <a:rPr lang="en-US" sz="1100" dirty="0"/>
                        <a:t>-request patient data to fog and cloud</a:t>
                      </a:r>
                    </a:p>
                    <a:p>
                      <a:r>
                        <a:rPr lang="en-US" sz="1100" dirty="0"/>
                        <a:t>-get keys and decrypt  if time attribute is matched </a:t>
                      </a:r>
                    </a:p>
                    <a:p>
                      <a:r>
                        <a:rPr lang="en-US" sz="1100" dirty="0"/>
                        <a:t>-view time difference from fog and cloud</a:t>
                      </a:r>
                    </a:p>
                  </a:txBody>
                  <a:tcPr/>
                </a:tc>
                <a:tc>
                  <a:txBody>
                    <a:bodyPr/>
                    <a:lstStyle/>
                    <a:p>
                      <a:r>
                        <a:rPr lang="en-US" sz="1100" dirty="0"/>
                        <a:t>Not</a:t>
                      </a:r>
                      <a:r>
                        <a:rPr lang="en-US" sz="1100" baseline="0" dirty="0"/>
                        <a:t> started</a:t>
                      </a:r>
                      <a:endParaRPr lang="en-US" sz="1100" dirty="0"/>
                    </a:p>
                  </a:txBody>
                  <a:tcPr/>
                </a:tc>
                <a:extLst>
                  <a:ext uri="{0D108BD9-81ED-4DB2-BD59-A6C34878D82A}">
                    <a16:rowId xmlns:a16="http://schemas.microsoft.com/office/drawing/2014/main" val="10001"/>
                  </a:ext>
                </a:extLst>
              </a:tr>
              <a:tr h="690619">
                <a:tc>
                  <a:txBody>
                    <a:bodyPr/>
                    <a:lstStyle/>
                    <a:p>
                      <a:r>
                        <a:rPr lang="en-US" sz="1100" dirty="0"/>
                        <a:t>6</a:t>
                      </a:r>
                    </a:p>
                  </a:txBody>
                  <a:tcPr/>
                </a:tc>
                <a:tc>
                  <a:txBody>
                    <a:bodyPr/>
                    <a:lstStyle/>
                    <a:p>
                      <a:r>
                        <a:rPr lang="en-US" sz="1100" dirty="0"/>
                        <a:t>Displayed output</a:t>
                      </a:r>
                    </a:p>
                  </a:txBody>
                  <a:tcPr/>
                </a:tc>
                <a:tc>
                  <a:txBody>
                    <a:bodyPr/>
                    <a:lstStyle/>
                    <a:p>
                      <a:r>
                        <a:rPr lang="en-US" sz="1100" dirty="0"/>
                        <a:t>Not</a:t>
                      </a:r>
                      <a:r>
                        <a:rPr lang="en-US" sz="1100" baseline="0" dirty="0"/>
                        <a:t> started</a:t>
                      </a:r>
                      <a:endParaRPr lang="en-US" sz="1100" dirty="0"/>
                    </a:p>
                  </a:txBody>
                  <a:tcPr/>
                </a:tc>
                <a:extLst>
                  <a:ext uri="{0D108BD9-81ED-4DB2-BD59-A6C34878D82A}">
                    <a16:rowId xmlns:a16="http://schemas.microsoft.com/office/drawing/2014/main" val="10002"/>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1/28/2024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88904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ABFF403A-D2EB-44AC-A1F1-91E6CAD131EC}"/>
              </a:ext>
            </a:extLst>
          </p:cNvPr>
          <p:cNvSpPr txBox="1"/>
          <p:nvPr/>
        </p:nvSpPr>
        <p:spPr>
          <a:xfrm>
            <a:off x="800986" y="829340"/>
            <a:ext cx="6776484" cy="1173655"/>
          </a:xfrm>
          <a:prstGeom prst="rect">
            <a:avLst/>
          </a:prstGeom>
          <a:noFill/>
        </p:spPr>
        <p:txBody>
          <a:bodyPr wrap="square">
            <a:spAutoFit/>
          </a:bodyPr>
          <a:lstStyle/>
          <a:p>
            <a:pPr marL="171450" marR="619760" lvl="0" indent="-171450">
              <a:lnSpc>
                <a:spcPct val="110000"/>
              </a:lnSpc>
              <a:spcBef>
                <a:spcPts val="765"/>
              </a:spcBef>
              <a:spcAft>
                <a:spcPts val="0"/>
              </a:spcAft>
              <a:buFont typeface="Arial" panose="020B0604020202020204" pitchFamily="34" charset="0"/>
              <a:buChar char="•"/>
              <a:tabLst>
                <a:tab pos="304165" algn="l"/>
              </a:tabLst>
            </a:pPr>
            <a:r>
              <a:rPr lang="en-US" sz="1200" spc="-35" dirty="0">
                <a:effectLst/>
                <a:latin typeface="Calibri" panose="020F0502020204030204" pitchFamily="34" charset="0"/>
                <a:ea typeface="Calibri" panose="020F0502020204030204" pitchFamily="34" charset="0"/>
              </a:rPr>
              <a:t>Alex</a:t>
            </a:r>
            <a:r>
              <a:rPr lang="en-US" sz="1200" spc="-15"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Adim</a:t>
            </a:r>
            <a:r>
              <a:rPr lang="en-US" sz="1200" spc="-5"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Obinikpo</a:t>
            </a:r>
            <a:r>
              <a:rPr lang="en-US" sz="1200" spc="2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and</a:t>
            </a:r>
            <a:r>
              <a:rPr lang="en-US" sz="1200" spc="-20"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Burak</a:t>
            </a:r>
            <a:r>
              <a:rPr lang="en-US" sz="1200" spc="-10"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Kantarci</a:t>
            </a:r>
            <a:r>
              <a:rPr lang="en-US" sz="1200" spc="23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“Big</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Sensed</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Data</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Meets</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Deep</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Learning</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for</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Smarter</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Health</a:t>
            </a:r>
            <a:r>
              <a:rPr lang="en-US" sz="1200" spc="-23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Care</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in</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Smart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Cities”</a:t>
            </a:r>
            <a:r>
              <a:rPr lang="en-US" sz="1200" spc="-3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20</a:t>
            </a:r>
            <a:r>
              <a:rPr lang="en-US" sz="1200" spc="-2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,November</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,2017;doi:10.3390/jsan6040026Q.</a:t>
            </a:r>
          </a:p>
          <a:p>
            <a:pPr marL="171450" marR="619760" lvl="0" indent="-171450">
              <a:lnSpc>
                <a:spcPct val="110000"/>
              </a:lnSpc>
              <a:spcBef>
                <a:spcPts val="765"/>
              </a:spcBef>
              <a:spcAft>
                <a:spcPts val="0"/>
              </a:spcAft>
              <a:buFont typeface="Arial" panose="020B0604020202020204" pitchFamily="34" charset="0"/>
              <a:buChar char="•"/>
              <a:tabLst>
                <a:tab pos="304165" algn="l"/>
              </a:tabLst>
            </a:pPr>
            <a:r>
              <a:rPr lang="en-US" sz="1200" spc="-35" dirty="0">
                <a:effectLst/>
                <a:latin typeface="Calibri" panose="020F0502020204030204" pitchFamily="34" charset="0"/>
                <a:ea typeface="Calibri" panose="020F0502020204030204" pitchFamily="34" charset="0"/>
              </a:rPr>
              <a:t> Cai,</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H.</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Wang,</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Z. Li,</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and</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X. Liu,</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survey on</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multimodal</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data-driven</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smart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healthcare</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systems:</a:t>
            </a:r>
            <a:endParaRPr lang="en-IN" sz="1200" spc="-35" dirty="0">
              <a:effectLst/>
              <a:latin typeface="Calibri" panose="020F0502020204030204" pitchFamily="34" charset="0"/>
              <a:ea typeface="Calibri" panose="020F0502020204030204" pitchFamily="34" charset="0"/>
            </a:endParaRPr>
          </a:p>
          <a:p>
            <a:pPr marL="313055"/>
            <a:r>
              <a:rPr lang="en-US" sz="1200" dirty="0">
                <a:effectLst/>
                <a:latin typeface="Calibri" panose="020F0502020204030204" pitchFamily="34" charset="0"/>
                <a:ea typeface="Calibri" panose="020F0502020204030204" pitchFamily="34" charset="0"/>
              </a:rPr>
              <a:t>Approaches</a:t>
            </a:r>
            <a:r>
              <a:rPr lang="en-US" sz="1200" spc="-15"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and</a:t>
            </a:r>
            <a:r>
              <a:rPr lang="en-US" sz="1200" spc="-25"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applications,”</a:t>
            </a:r>
            <a:r>
              <a:rPr lang="en-US" sz="1200" spc="-25"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IEEE</a:t>
            </a:r>
            <a:r>
              <a:rPr lang="en-US" sz="1200" spc="-35"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Access,</a:t>
            </a:r>
            <a:r>
              <a:rPr lang="en-US" sz="1200" spc="-25"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vol.</a:t>
            </a:r>
            <a:r>
              <a:rPr lang="en-US" sz="1200" spc="-15"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7,</a:t>
            </a:r>
            <a:r>
              <a:rPr lang="en-US" sz="1200" spc="-30"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pp.</a:t>
            </a:r>
            <a:r>
              <a:rPr lang="en-US" sz="1200" spc="10"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133583–133599,</a:t>
            </a:r>
            <a:r>
              <a:rPr lang="en-US" sz="1200" spc="-10" dirty="0">
                <a:effectLst/>
                <a:latin typeface="Calibri" panose="020F0502020204030204" pitchFamily="34" charset="0"/>
                <a:ea typeface="Calibri" panose="020F0502020204030204" pitchFamily="34" charset="0"/>
              </a:rPr>
              <a:t> </a:t>
            </a:r>
            <a:r>
              <a:rPr lang="en-US" sz="1200" dirty="0">
                <a:effectLst/>
                <a:latin typeface="Calibri" panose="020F0502020204030204" pitchFamily="34" charset="0"/>
                <a:ea typeface="Calibri" panose="020F0502020204030204" pitchFamily="34" charset="0"/>
              </a:rPr>
              <a:t>2019</a:t>
            </a:r>
          </a:p>
          <a:p>
            <a:pPr marL="313055" lvl="1"/>
            <a:endParaRPr lang="en-US" sz="12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391FCEEF-62A2-7DEA-6C90-550733F7211B}"/>
              </a:ext>
            </a:extLst>
          </p:cNvPr>
          <p:cNvSpPr txBox="1"/>
          <p:nvPr/>
        </p:nvSpPr>
        <p:spPr>
          <a:xfrm>
            <a:off x="800986" y="1923558"/>
            <a:ext cx="6164169" cy="2856495"/>
          </a:xfrm>
          <a:prstGeom prst="rect">
            <a:avLst/>
          </a:prstGeom>
          <a:noFill/>
        </p:spPr>
        <p:txBody>
          <a:bodyPr wrap="square" rtlCol="0">
            <a:spAutoFit/>
          </a:bodyPr>
          <a:lstStyle/>
          <a:p>
            <a:pPr marL="285750" marR="977900" lvl="0" indent="-285750">
              <a:lnSpc>
                <a:spcPct val="108000"/>
              </a:lnSpc>
              <a:spcBef>
                <a:spcPts val="890"/>
              </a:spcBef>
              <a:spcAft>
                <a:spcPts val="0"/>
              </a:spcAft>
              <a:buFont typeface="Arial" panose="020B0604020202020204" pitchFamily="34" charset="0"/>
              <a:buChar char="•"/>
              <a:tabLst>
                <a:tab pos="313690" algn="l"/>
              </a:tabLst>
            </a:pPr>
            <a:r>
              <a:rPr lang="en-US" sz="1200" spc="-35" dirty="0">
                <a:effectLst/>
                <a:latin typeface="Calibri" panose="020F0502020204030204" pitchFamily="34" charset="0"/>
                <a:ea typeface="Calibri" panose="020F0502020204030204" pitchFamily="34" charset="0"/>
              </a:rPr>
              <a:t>R.</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Saha</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et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al.,</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“Internet-of-Things</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framework</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for</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oxygen</a:t>
            </a:r>
            <a:r>
              <a:rPr lang="en-US" sz="1200" spc="-2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saturation</a:t>
            </a:r>
            <a:r>
              <a:rPr lang="en-US" sz="1200" spc="-2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monitoring</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in</a:t>
            </a:r>
            <a:r>
              <a:rPr lang="en-US" sz="1200" spc="-2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COVID-19</a:t>
            </a:r>
            <a:r>
              <a:rPr lang="en-US" sz="1200" spc="-23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environment,”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IEEE</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Internet</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of</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Things</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J.,</a:t>
            </a:r>
            <a:r>
              <a:rPr lang="en-US" sz="1200" spc="-3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vol.</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9,</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no.</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5,</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pp.</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3631–3641, Mar.</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2022.</a:t>
            </a:r>
            <a:endParaRPr lang="en-IN" sz="1200" spc="-35" dirty="0">
              <a:effectLst/>
              <a:latin typeface="Calibri" panose="020F0502020204030204" pitchFamily="34" charset="0"/>
              <a:ea typeface="Calibri" panose="020F0502020204030204" pitchFamily="34" charset="0"/>
            </a:endParaRPr>
          </a:p>
          <a:p>
            <a:pPr marL="285750" marR="554990" lvl="0" indent="-285750">
              <a:lnSpc>
                <a:spcPct val="108000"/>
              </a:lnSpc>
              <a:spcBef>
                <a:spcPts val="770"/>
              </a:spcBef>
              <a:spcAft>
                <a:spcPts val="0"/>
              </a:spcAft>
              <a:buFont typeface="Arial" panose="020B0604020202020204" pitchFamily="34" charset="0"/>
              <a:buChar char="•"/>
              <a:tabLst>
                <a:tab pos="313690" algn="l"/>
              </a:tabLst>
            </a:pPr>
            <a:r>
              <a:rPr lang="en-US" sz="1200" spc="-35" dirty="0">
                <a:effectLst/>
                <a:latin typeface="Calibri" panose="020F0502020204030204" pitchFamily="34" charset="0"/>
                <a:ea typeface="Calibri" panose="020F0502020204030204" pitchFamily="34" charset="0"/>
              </a:rPr>
              <a:t>N.</a:t>
            </a:r>
            <a:r>
              <a:rPr lang="en-US" sz="1200" spc="-10"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Mohammadzadeh</a:t>
            </a:r>
            <a:r>
              <a:rPr lang="en-US" sz="1200" spc="-35" dirty="0">
                <a:effectLst/>
                <a:latin typeface="Calibri" panose="020F0502020204030204" pitchFamily="34" charset="0"/>
                <a:ea typeface="Calibri" panose="020F0502020204030204" pitchFamily="34" charset="0"/>
              </a:rPr>
              <a: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M.</a:t>
            </a:r>
            <a:r>
              <a:rPr lang="en-US" sz="1200" spc="-5"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Gholamzadeh</a:t>
            </a:r>
            <a:r>
              <a:rPr lang="en-US" sz="1200" spc="-35" dirty="0">
                <a:effectLst/>
                <a:latin typeface="Calibri" panose="020F0502020204030204" pitchFamily="34" charset="0"/>
                <a:ea typeface="Calibri" panose="020F0502020204030204" pitchFamily="34" charset="0"/>
              </a:rPr>
              <a: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a:t>
            </a:r>
            <a:r>
              <a:rPr lang="en-US" sz="1200" spc="-5"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Saeedi</a:t>
            </a:r>
            <a:r>
              <a:rPr lang="en-US" sz="1200" spc="-35" dirty="0">
                <a:effectLst/>
                <a:latin typeface="Calibri" panose="020F0502020204030204" pitchFamily="34" charset="0"/>
                <a:ea typeface="Calibri" panose="020F0502020204030204" pitchFamily="34" charset="0"/>
              </a:rPr>
              <a: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and</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a:t>
            </a:r>
            <a:r>
              <a:rPr lang="en-US" sz="1200" spc="-10"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Rezayi</a:t>
            </a:r>
            <a:r>
              <a:rPr lang="en-US" sz="1200" spc="-35" dirty="0">
                <a:effectLst/>
                <a:latin typeface="Calibri" panose="020F0502020204030204" pitchFamily="34" charset="0"/>
                <a:ea typeface="Calibri" panose="020F0502020204030204" pitchFamily="34" charset="0"/>
              </a:rPr>
              <a: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“The</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application</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of</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wearable</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smart</a:t>
            </a:r>
            <a:r>
              <a:rPr lang="en-US" sz="1200" spc="-23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sensors for monitoring the vital signs of patients in epidemics: A systematic literature review,” J.</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Ambient</a:t>
            </a:r>
            <a:r>
              <a:rPr lang="en-US" sz="1200" spc="-25"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Intell</a:t>
            </a:r>
            <a:r>
              <a:rPr lang="en-US" sz="1200" spc="-35" dirty="0">
                <a:effectLst/>
                <a:latin typeface="Calibri" panose="020F0502020204030204" pitchFamily="34" charset="0"/>
                <a:ea typeface="Calibri" panose="020F0502020204030204" pitchFamily="34" charset="0"/>
              </a:rPr>
              <a:t>.</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Humanized</a:t>
            </a:r>
            <a:r>
              <a:rPr lang="en-US" sz="1200" spc="-10"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Comput</a:t>
            </a:r>
            <a:r>
              <a:rPr lang="en-US" sz="1200" spc="-35" dirty="0">
                <a:effectLst/>
                <a:latin typeface="Calibri" panose="020F0502020204030204" pitchFamily="34" charset="0"/>
                <a:ea typeface="Calibri" panose="020F0502020204030204" pitchFamily="34" charset="0"/>
              </a:rPr>
              <a: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vol.</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1,</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2020,</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Art.</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no.</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1.</a:t>
            </a:r>
            <a:endParaRPr lang="en-IN" sz="1200" spc="-35" dirty="0">
              <a:effectLst/>
              <a:latin typeface="Calibri" panose="020F0502020204030204" pitchFamily="34" charset="0"/>
              <a:ea typeface="Calibri" panose="020F0502020204030204" pitchFamily="34" charset="0"/>
            </a:endParaRPr>
          </a:p>
          <a:p>
            <a:pPr marL="285750" marR="989965" lvl="0" indent="-285750">
              <a:lnSpc>
                <a:spcPct val="175000"/>
              </a:lnSpc>
              <a:spcBef>
                <a:spcPts val="745"/>
              </a:spcBef>
              <a:spcAft>
                <a:spcPts val="0"/>
              </a:spcAft>
              <a:buFont typeface="Arial" panose="020B0604020202020204" pitchFamily="34" charset="0"/>
              <a:buChar char="•"/>
              <a:tabLst>
                <a:tab pos="313690" algn="l"/>
              </a:tabLst>
            </a:pPr>
            <a:r>
              <a:rPr lang="en-US" sz="1200" spc="-35" dirty="0">
                <a:effectLst/>
                <a:latin typeface="Calibri" panose="020F0502020204030204" pitchFamily="34" charset="0"/>
                <a:ea typeface="Calibri" panose="020F0502020204030204" pitchFamily="34" charset="0"/>
              </a:rPr>
              <a:t>Z.</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Ahmadi,</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M.</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H.</a:t>
            </a:r>
            <a:r>
              <a:rPr lang="en-US" sz="1200" spc="-5"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Kashani</a:t>
            </a:r>
            <a:r>
              <a:rPr lang="en-US" sz="1200" spc="-35" dirty="0">
                <a:effectLst/>
                <a:latin typeface="Calibri" panose="020F0502020204030204" pitchFamily="34" charset="0"/>
                <a:ea typeface="Calibri" panose="020F0502020204030204" pitchFamily="34" charset="0"/>
              </a:rPr>
              <a: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M.</a:t>
            </a:r>
            <a:r>
              <a:rPr lang="en-US" sz="1200" spc="-5"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Nikravan</a:t>
            </a:r>
            <a:r>
              <a:rPr lang="en-US" sz="1200" spc="-35" dirty="0">
                <a:effectLst/>
                <a:latin typeface="Calibri" panose="020F0502020204030204" pitchFamily="34" charset="0"/>
                <a:ea typeface="Calibri" panose="020F0502020204030204" pitchFamily="34" charset="0"/>
              </a:rPr>
              <a: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and</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E.</a:t>
            </a:r>
            <a:r>
              <a:rPr lang="en-US" sz="1200" spc="-5" dirty="0">
                <a:effectLst/>
                <a:latin typeface="Calibri" panose="020F0502020204030204" pitchFamily="34" charset="0"/>
                <a:ea typeface="Calibri" panose="020F0502020204030204" pitchFamily="34" charset="0"/>
              </a:rPr>
              <a:t> </a:t>
            </a:r>
            <a:r>
              <a:rPr lang="en-US" sz="1200" spc="-35" dirty="0" err="1">
                <a:effectLst/>
                <a:latin typeface="Calibri" panose="020F0502020204030204" pitchFamily="34" charset="0"/>
                <a:ea typeface="Calibri" panose="020F0502020204030204" pitchFamily="34" charset="0"/>
              </a:rPr>
              <a:t>Mahdipour</a:t>
            </a:r>
            <a:r>
              <a:rPr lang="en-US" sz="1200" spc="-35" dirty="0">
                <a:effectLst/>
                <a:latin typeface="Calibri" panose="020F0502020204030204" pitchFamily="34" charset="0"/>
                <a:ea typeface="Calibri" panose="020F0502020204030204" pitchFamily="34" charset="0"/>
              </a:rPr>
              <a:t>,</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“Fog-based</a:t>
            </a:r>
            <a:r>
              <a:rPr lang="en-US" sz="1200" spc="-2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healthcare</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systems:</a:t>
            </a:r>
            <a:r>
              <a:rPr lang="en-US" sz="1200" spc="-2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a:t>
            </a:r>
            <a:r>
              <a:rPr lang="en-US" sz="1200" spc="-23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systematic</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review,”</a:t>
            </a:r>
            <a:r>
              <a:rPr lang="en-US" sz="1200" spc="-2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Multimedia</a:t>
            </a:r>
            <a:r>
              <a:rPr lang="en-US" sz="1200" spc="-1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Tools</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Appl.,</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vol.</a:t>
            </a:r>
            <a:r>
              <a:rPr lang="en-US" sz="1200" spc="-10"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80,</a:t>
            </a:r>
            <a:r>
              <a:rPr lang="en-US" sz="1200" spc="-2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pp.</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36361–36400,</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Dec.</a:t>
            </a:r>
            <a:r>
              <a:rPr lang="en-US" sz="1200" spc="-5" dirty="0">
                <a:effectLst/>
                <a:latin typeface="Calibri" panose="020F0502020204030204" pitchFamily="34" charset="0"/>
                <a:ea typeface="Calibri" panose="020F0502020204030204" pitchFamily="34" charset="0"/>
              </a:rPr>
              <a:t> </a:t>
            </a:r>
            <a:r>
              <a:rPr lang="en-US" sz="1200" spc="-35" dirty="0">
                <a:effectLst/>
                <a:latin typeface="Calibri" panose="020F0502020204030204" pitchFamily="34" charset="0"/>
                <a:ea typeface="Calibri" panose="020F0502020204030204" pitchFamily="34" charset="0"/>
              </a:rPr>
              <a:t>2021</a:t>
            </a:r>
            <a:endParaRPr lang="en-IN" sz="1200" spc="-35"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0410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1/28/2024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221456" y="828960"/>
            <a:ext cx="8308182" cy="3143938"/>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evolution of digital technology  has brought in a new way of doing things in the healthcare sector, commonly referred to as smart healthcare. This contemporary approach to health management integrates various forms of health data, including patient records, vital statistics, and real-time health monitoring, to enhance the efficacy and personalization of medical care. The promise of smart healthcare systems lies in their ability to process vast quantities of data. </a:t>
            </a:r>
          </a:p>
          <a:p>
            <a:pPr marL="285750" indent="-285750" algn="just">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the collection and processing of health data present two major challenges for smart healthcare systems. First, the constant influx of data into the centralized healthcare server overwhelms the server with computation and traffic. Second, the data collection may lead to the disclosure of users’ sensitive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2ED4AAE9-922D-48E2-DC1C-C49392D1ACAD}"/>
              </a:ext>
            </a:extLst>
          </p:cNvPr>
          <p:cNvPicPr>
            <a:picLocks noChangeAspect="1"/>
          </p:cNvPicPr>
          <p:nvPr/>
        </p:nvPicPr>
        <p:blipFill>
          <a:blip r:embed="rId3"/>
          <a:stretch>
            <a:fillRect/>
          </a:stretch>
        </p:blipFill>
        <p:spPr>
          <a:xfrm>
            <a:off x="822653" y="1042300"/>
            <a:ext cx="7115175" cy="3151358"/>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75849" y="0"/>
            <a:ext cx="6117431" cy="627321"/>
          </a:xfrm>
        </p:spPr>
        <p:txBody>
          <a:bodyPr/>
          <a:lstStyle/>
          <a:p>
            <a:r>
              <a:rPr lang="en-US" sz="3600" dirty="0"/>
              <a:t>Literature </a:t>
            </a:r>
          </a:p>
        </p:txBody>
      </p:sp>
      <p:sp>
        <p:nvSpPr>
          <p:cNvPr id="4" name="Date Placeholder 3"/>
          <p:cNvSpPr>
            <a:spLocks noGrp="1"/>
          </p:cNvSpPr>
          <p:nvPr>
            <p:ph type="dt" idx="10"/>
          </p:nvPr>
        </p:nvSpPr>
        <p:spPr/>
        <p:txBody>
          <a:bodyPr/>
          <a:lstStyle/>
          <a:p>
            <a:fld id="{937E6CE2-A279-4DF4-AD7B-FFB9CCAEAB64}" type="datetime1">
              <a:rPr lang="en-US" smtClean="0"/>
              <a:t>1/28/2024</a:t>
            </a:fld>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graphicFrame>
        <p:nvGraphicFramePr>
          <p:cNvPr id="12" name="Table 11">
            <a:extLst>
              <a:ext uri="{FF2B5EF4-FFF2-40B4-BE49-F238E27FC236}">
                <a16:creationId xmlns:a16="http://schemas.microsoft.com/office/drawing/2014/main" id="{47307452-16DF-8910-2E85-3DE18E90276A}"/>
              </a:ext>
            </a:extLst>
          </p:cNvPr>
          <p:cNvGraphicFramePr>
            <a:graphicFrameLocks noGrp="1"/>
          </p:cNvGraphicFramePr>
          <p:nvPr>
            <p:extLst>
              <p:ext uri="{D42A27DB-BD31-4B8C-83A1-F6EECF244321}">
                <p14:modId xmlns:p14="http://schemas.microsoft.com/office/powerpoint/2010/main" val="3261024144"/>
              </p:ext>
            </p:extLst>
          </p:nvPr>
        </p:nvGraphicFramePr>
        <p:xfrm>
          <a:off x="435769" y="712112"/>
          <a:ext cx="8395810" cy="4256128"/>
        </p:xfrm>
        <a:graphic>
          <a:graphicData uri="http://schemas.openxmlformats.org/drawingml/2006/table">
            <a:tbl>
              <a:tblPr/>
              <a:tblGrid>
                <a:gridCol w="1069932">
                  <a:extLst>
                    <a:ext uri="{9D8B030D-6E8A-4147-A177-3AD203B41FA5}">
                      <a16:colId xmlns:a16="http://schemas.microsoft.com/office/drawing/2014/main" val="437477258"/>
                    </a:ext>
                  </a:extLst>
                </a:gridCol>
                <a:gridCol w="1523078">
                  <a:extLst>
                    <a:ext uri="{9D8B030D-6E8A-4147-A177-3AD203B41FA5}">
                      <a16:colId xmlns:a16="http://schemas.microsoft.com/office/drawing/2014/main" val="3925258227"/>
                    </a:ext>
                  </a:extLst>
                </a:gridCol>
                <a:gridCol w="1850353">
                  <a:extLst>
                    <a:ext uri="{9D8B030D-6E8A-4147-A177-3AD203B41FA5}">
                      <a16:colId xmlns:a16="http://schemas.microsoft.com/office/drawing/2014/main" val="118372695"/>
                    </a:ext>
                  </a:extLst>
                </a:gridCol>
                <a:gridCol w="1711888">
                  <a:extLst>
                    <a:ext uri="{9D8B030D-6E8A-4147-A177-3AD203B41FA5}">
                      <a16:colId xmlns:a16="http://schemas.microsoft.com/office/drawing/2014/main" val="3957132188"/>
                    </a:ext>
                  </a:extLst>
                </a:gridCol>
                <a:gridCol w="2240559">
                  <a:extLst>
                    <a:ext uri="{9D8B030D-6E8A-4147-A177-3AD203B41FA5}">
                      <a16:colId xmlns:a16="http://schemas.microsoft.com/office/drawing/2014/main" val="3248702472"/>
                    </a:ext>
                  </a:extLst>
                </a:gridCol>
              </a:tblGrid>
              <a:tr h="155180">
                <a:tc>
                  <a:txBody>
                    <a:bodyPr/>
                    <a:lstStyle/>
                    <a:p>
                      <a:pPr marL="215900" rtl="0" fontAlgn="t">
                        <a:spcBef>
                          <a:spcPts val="1200"/>
                        </a:spcBef>
                        <a:spcAft>
                          <a:spcPts val="1200"/>
                        </a:spcAft>
                      </a:pPr>
                      <a:r>
                        <a:rPr lang="en-IN" sz="800" b="0" i="0" u="none" strike="noStrike" dirty="0" err="1">
                          <a:solidFill>
                            <a:srgbClr val="000000"/>
                          </a:solidFill>
                          <a:effectLst/>
                          <a:latin typeface="Arial" panose="020B0604020202020204" pitchFamily="34" charset="0"/>
                        </a:rPr>
                        <a:t>Sl.No</a:t>
                      </a:r>
                      <a:endParaRPr lang="en-IN"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15900" rtl="0" fontAlgn="t">
                        <a:spcBef>
                          <a:spcPts val="1200"/>
                        </a:spcBef>
                        <a:spcAft>
                          <a:spcPts val="1200"/>
                        </a:spcAft>
                      </a:pPr>
                      <a:r>
                        <a:rPr lang="en-IN" sz="800" b="0" i="0" u="none" strike="noStrike">
                          <a:solidFill>
                            <a:srgbClr val="000000"/>
                          </a:solidFill>
                          <a:effectLst/>
                          <a:latin typeface="Arial" panose="020B0604020202020204" pitchFamily="34" charset="0"/>
                        </a:rPr>
                        <a:t>Author</a:t>
                      </a:r>
                      <a:endParaRPr lang="en-IN"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139700" rtl="0" fontAlgn="t">
                        <a:spcBef>
                          <a:spcPts val="1200"/>
                        </a:spcBef>
                        <a:spcAft>
                          <a:spcPts val="1200"/>
                        </a:spcAft>
                      </a:pPr>
                      <a:r>
                        <a:rPr lang="en-IN" sz="800" b="0" i="0" u="none" strike="noStrike">
                          <a:solidFill>
                            <a:srgbClr val="000000"/>
                          </a:solidFill>
                          <a:effectLst/>
                          <a:latin typeface="Arial" panose="020B0604020202020204" pitchFamily="34" charset="0"/>
                        </a:rPr>
                        <a:t>Strategies</a:t>
                      </a:r>
                      <a:endParaRPr lang="en-IN"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03200" rtl="0" fontAlgn="t">
                        <a:spcBef>
                          <a:spcPts val="1200"/>
                        </a:spcBef>
                        <a:spcAft>
                          <a:spcPts val="1200"/>
                        </a:spcAft>
                      </a:pPr>
                      <a:r>
                        <a:rPr lang="en-IN" sz="800" b="0" i="0" u="none" strike="noStrike">
                          <a:solidFill>
                            <a:srgbClr val="000000"/>
                          </a:solidFill>
                          <a:effectLst/>
                          <a:latin typeface="Arial" panose="020B0604020202020204" pitchFamily="34" charset="0"/>
                        </a:rPr>
                        <a:t>Advantages</a:t>
                      </a:r>
                      <a:endParaRPr lang="en-IN"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03200" rtl="0" fontAlgn="t">
                        <a:spcBef>
                          <a:spcPts val="1200"/>
                        </a:spcBef>
                        <a:spcAft>
                          <a:spcPts val="1200"/>
                        </a:spcAft>
                      </a:pPr>
                      <a:r>
                        <a:rPr lang="en-IN" sz="800" b="0" i="0" u="none" strike="noStrike">
                          <a:solidFill>
                            <a:srgbClr val="000000"/>
                          </a:solidFill>
                          <a:effectLst/>
                          <a:latin typeface="Arial" panose="020B0604020202020204" pitchFamily="34" charset="0"/>
                        </a:rPr>
                        <a:t>Disadvantages</a:t>
                      </a:r>
                      <a:endParaRPr lang="en-IN"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1968199"/>
                  </a:ext>
                </a:extLst>
              </a:tr>
              <a:tr h="1361617">
                <a:tc>
                  <a:txBody>
                    <a:bodyPr/>
                    <a:lstStyle/>
                    <a:p>
                      <a:pPr marL="215900" rtl="0" fontAlgn="t">
                        <a:spcBef>
                          <a:spcPts val="1200"/>
                        </a:spcBef>
                        <a:spcAft>
                          <a:spcPts val="1200"/>
                        </a:spcAft>
                      </a:pPr>
                      <a:r>
                        <a:rPr lang="en-IN" sz="800" b="0" i="0" u="none" strike="noStrike" dirty="0">
                          <a:solidFill>
                            <a:srgbClr val="0D0D0D"/>
                          </a:solidFill>
                          <a:effectLst/>
                          <a:latin typeface="Arial" panose="020B0604020202020204" pitchFamily="34" charset="0"/>
                        </a:rPr>
                        <a:t>1.</a:t>
                      </a:r>
                      <a:endParaRPr lang="en-IN"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15900" marR="165100" rtl="0" fontAlgn="t">
                        <a:spcBef>
                          <a:spcPts val="0"/>
                        </a:spcBef>
                        <a:spcAft>
                          <a:spcPts val="0"/>
                        </a:spcAft>
                      </a:pPr>
                      <a:r>
                        <a:rPr lang="en-IN" sz="800" b="0" i="0" u="none" strike="noStrike">
                          <a:solidFill>
                            <a:srgbClr val="0D0D0D"/>
                          </a:solidFill>
                          <a:effectLst/>
                          <a:latin typeface="Arial" panose="020B0604020202020204" pitchFamily="34" charset="0"/>
                        </a:rPr>
                        <a:t>Alex   Adim Obinikpo and Burak Kantarci</a:t>
                      </a:r>
                      <a:endParaRPr lang="en-IN"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139700" marR="127000" rtl="0" fontAlgn="t">
                        <a:spcBef>
                          <a:spcPts val="0"/>
                        </a:spcBef>
                        <a:spcAft>
                          <a:spcPts val="0"/>
                        </a:spcAft>
                      </a:pPr>
                      <a:r>
                        <a:rPr lang="en-US" sz="800" b="0" i="0" u="none" strike="noStrike">
                          <a:solidFill>
                            <a:srgbClr val="0D0D0D"/>
                          </a:solidFill>
                          <a:effectLst/>
                          <a:latin typeface="Arial" panose="020B0604020202020204" pitchFamily="34" charset="0"/>
                        </a:rPr>
                        <a:t>The use   of  various   deep learning models like Convolutional Neural Networks (CNNs),Recurrent Neural Networks (RNNs), and their variants  for</a:t>
                      </a:r>
                      <a:endParaRPr lang="en-US" sz="900">
                        <a:effectLst/>
                      </a:endParaRPr>
                    </a:p>
                    <a:p>
                      <a:pPr marL="139700" marR="127000" rtl="0" fontAlgn="t">
                        <a:spcBef>
                          <a:spcPts val="0"/>
                        </a:spcBef>
                        <a:spcAft>
                          <a:spcPts val="0"/>
                        </a:spcAft>
                      </a:pPr>
                      <a:r>
                        <a:rPr lang="en-US" sz="800" b="0" i="0" u="none" strike="noStrike">
                          <a:solidFill>
                            <a:srgbClr val="0D0D0D"/>
                          </a:solidFill>
                          <a:effectLst/>
                          <a:latin typeface="Arial" panose="020B0604020202020204" pitchFamily="34" charset="0"/>
                        </a:rPr>
                        <a:t>analysing                     big sensed data.</a:t>
                      </a:r>
                      <a:endParaRPr lang="en-US"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ase">
                        <a:spcBef>
                          <a:spcPts val="1200"/>
                        </a:spcBef>
                        <a:spcAft>
                          <a:spcPts val="1200"/>
                        </a:spcAft>
                      </a:pPr>
                      <a:r>
                        <a:rPr lang="en-US" sz="800" b="0" i="0" u="none" strike="noStrike" dirty="0">
                          <a:solidFill>
                            <a:srgbClr val="0D0D0D"/>
                          </a:solidFill>
                          <a:effectLst/>
                          <a:latin typeface="Arial" panose="020B0604020202020204" pitchFamily="34" charset="0"/>
                        </a:rPr>
                        <a:t>-Ability to process large volumes of data efficiently.</a:t>
                      </a:r>
                      <a:endParaRPr lang="en-US" sz="800" b="1" i="0" u="none" strike="noStrike" dirty="0">
                        <a:solidFill>
                          <a:srgbClr val="000000"/>
                        </a:solidFill>
                        <a:effectLst/>
                        <a:latin typeface="Arial" panose="020B0604020202020204" pitchFamily="34" charset="0"/>
                      </a:endParaRPr>
                    </a:p>
                    <a:p>
                      <a:pPr rtl="0" fontAlgn="base">
                        <a:spcBef>
                          <a:spcPts val="1200"/>
                        </a:spcBef>
                        <a:spcAft>
                          <a:spcPts val="1200"/>
                        </a:spcAft>
                      </a:pPr>
                      <a:r>
                        <a:rPr lang="en-US" sz="800" b="0" i="0" u="none" strike="noStrike" dirty="0">
                          <a:solidFill>
                            <a:srgbClr val="0D0D0D"/>
                          </a:solidFill>
                          <a:effectLst/>
                          <a:latin typeface="Arial" panose="020B0604020202020204" pitchFamily="34" charset="0"/>
                        </a:rPr>
                        <a:t>-Enhanced accuracy in disease diagnosis      and prediction.</a:t>
                      </a:r>
                      <a:endParaRPr lang="en-US"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R="381000" rtl="0" fontAlgn="t">
                        <a:spcBef>
                          <a:spcPts val="0"/>
                        </a:spcBef>
                        <a:spcAft>
                          <a:spcPts val="0"/>
                        </a:spcAft>
                      </a:pPr>
                      <a:r>
                        <a:rPr lang="en-US" sz="800" b="0" i="0" u="none" strike="noStrike">
                          <a:solidFill>
                            <a:srgbClr val="0D0D0D"/>
                          </a:solidFill>
                          <a:effectLst/>
                          <a:latin typeface="Arial" panose="020B0604020202020204" pitchFamily="34" charset="0"/>
                        </a:rPr>
                        <a:t>-High computational requirements and associated costs.</a:t>
                      </a:r>
                      <a:endParaRPr lang="en-US" sz="900">
                        <a:effectLst/>
                      </a:endParaRPr>
                    </a:p>
                    <a:p>
                      <a:pPr marR="381000" rtl="0" fontAlgn="t">
                        <a:spcBef>
                          <a:spcPts val="0"/>
                        </a:spcBef>
                        <a:spcAft>
                          <a:spcPts val="0"/>
                        </a:spcAft>
                      </a:pPr>
                      <a:r>
                        <a:rPr lang="en-US" sz="800" b="0" i="0" u="none" strike="noStrike">
                          <a:solidFill>
                            <a:srgbClr val="0D0D0D"/>
                          </a:solidFill>
                          <a:effectLst/>
                          <a:latin typeface="Arial" panose="020B0604020202020204" pitchFamily="34" charset="0"/>
                        </a:rPr>
                        <a:t>-Need for large, diverse datasets        to train  models effectively.</a:t>
                      </a:r>
                      <a:endParaRPr lang="en-US"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1529602"/>
                  </a:ext>
                </a:extLst>
              </a:tr>
              <a:tr h="634517">
                <a:tc>
                  <a:txBody>
                    <a:bodyPr/>
                    <a:lstStyle/>
                    <a:p>
                      <a:pPr marL="215900" rtl="0" fontAlgn="t">
                        <a:spcBef>
                          <a:spcPts val="1200"/>
                        </a:spcBef>
                        <a:spcAft>
                          <a:spcPts val="1200"/>
                        </a:spcAft>
                      </a:pPr>
                      <a:r>
                        <a:rPr lang="en-IN" sz="800" b="0" i="0" u="none" strike="noStrike" dirty="0">
                          <a:solidFill>
                            <a:srgbClr val="0D0D0D"/>
                          </a:solidFill>
                          <a:effectLst/>
                          <a:latin typeface="Arial" panose="020B0604020202020204" pitchFamily="34" charset="0"/>
                        </a:rPr>
                        <a:t>2.</a:t>
                      </a:r>
                      <a:endParaRPr lang="en-IN"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15900" marR="152400" algn="just" rtl="0" fontAlgn="t">
                        <a:spcBef>
                          <a:spcPts val="0"/>
                        </a:spcBef>
                        <a:spcAft>
                          <a:spcPts val="0"/>
                        </a:spcAft>
                      </a:pPr>
                      <a:r>
                        <a:rPr lang="en-IN" sz="800" b="0" i="0" u="none" strike="noStrike" dirty="0">
                          <a:solidFill>
                            <a:srgbClr val="0D0D0D"/>
                          </a:solidFill>
                          <a:effectLst/>
                          <a:latin typeface="Arial" panose="020B0604020202020204" pitchFamily="34" charset="0"/>
                        </a:rPr>
                        <a:t>QIONG CAI, HAO WANG, ZHENMIN LI ,AND XIAO LIU</a:t>
                      </a:r>
                      <a:endParaRPr lang="en-IN"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139700" marR="381000" rtl="0" fontAlgn="t">
                        <a:spcBef>
                          <a:spcPts val="1200"/>
                        </a:spcBef>
                        <a:spcAft>
                          <a:spcPts val="1200"/>
                        </a:spcAft>
                      </a:pPr>
                      <a:r>
                        <a:rPr lang="en-US" sz="800" b="0" i="0" u="none" strike="noStrike">
                          <a:solidFill>
                            <a:srgbClr val="0D0D0D"/>
                          </a:solidFill>
                          <a:effectLst/>
                          <a:latin typeface="Arial" panose="020B0604020202020204" pitchFamily="34" charset="0"/>
                        </a:rPr>
                        <a:t>The integration and analysis of multimodal data  using data-driven approaches.</a:t>
                      </a:r>
                      <a:endParaRPr lang="en-US"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R="139700" rtl="0" fontAlgn="t">
                        <a:spcBef>
                          <a:spcPts val="0"/>
                        </a:spcBef>
                        <a:spcAft>
                          <a:spcPts val="0"/>
                        </a:spcAft>
                      </a:pPr>
                      <a:r>
                        <a:rPr lang="en-US" sz="800" b="0" i="0" u="none" strike="noStrike">
                          <a:solidFill>
                            <a:srgbClr val="0D0D0D"/>
                          </a:solidFill>
                          <a:effectLst/>
                          <a:latin typeface="Arial" panose="020B0604020202020204" pitchFamily="34" charset="0"/>
                        </a:rPr>
                        <a:t>-Enhanced diagnostic accuracy   through comprehensive data analysis.</a:t>
                      </a:r>
                      <a:endParaRPr lang="en-US"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spcBef>
                          <a:spcPts val="1200"/>
                        </a:spcBef>
                        <a:spcAft>
                          <a:spcPts val="1200"/>
                        </a:spcAft>
                      </a:pPr>
                      <a:r>
                        <a:rPr lang="en-US" sz="800" b="0" i="0" u="none" strike="noStrike" dirty="0">
                          <a:solidFill>
                            <a:srgbClr val="0D0D0D"/>
                          </a:solidFill>
                          <a:effectLst/>
                          <a:latin typeface="Arial" panose="020B0604020202020204" pitchFamily="34" charset="0"/>
                        </a:rPr>
                        <a:t>-Complexity in integrating and processing diverse                data types.</a:t>
                      </a:r>
                      <a:endParaRPr lang="en-US"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4768648"/>
                  </a:ext>
                </a:extLst>
              </a:tr>
              <a:tr h="1013260">
                <a:tc>
                  <a:txBody>
                    <a:bodyPr/>
                    <a:lstStyle/>
                    <a:p>
                      <a:pPr marL="215900" rtl="0" fontAlgn="t">
                        <a:spcBef>
                          <a:spcPts val="1200"/>
                        </a:spcBef>
                        <a:spcAft>
                          <a:spcPts val="1200"/>
                        </a:spcAft>
                      </a:pPr>
                      <a:r>
                        <a:rPr lang="en-IN" sz="800" b="0" i="0" u="none" strike="noStrike" dirty="0">
                          <a:solidFill>
                            <a:srgbClr val="0D0D0D"/>
                          </a:solidFill>
                          <a:effectLst/>
                          <a:latin typeface="Arial" panose="020B0604020202020204" pitchFamily="34" charset="0"/>
                        </a:rPr>
                        <a:t>3.</a:t>
                      </a:r>
                      <a:endParaRPr lang="en-IN"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15900" rtl="0" fontAlgn="t">
                        <a:spcBef>
                          <a:spcPts val="1200"/>
                        </a:spcBef>
                        <a:spcAft>
                          <a:spcPts val="1200"/>
                        </a:spcAft>
                      </a:pPr>
                      <a:r>
                        <a:rPr lang="en-IN" sz="800" b="0" i="0" u="none" strike="noStrike">
                          <a:solidFill>
                            <a:srgbClr val="0D0D0D"/>
                          </a:solidFill>
                          <a:effectLst/>
                          <a:latin typeface="Arial" panose="020B0604020202020204" pitchFamily="34" charset="0"/>
                        </a:rPr>
                        <a:t>R. Saha et al.</a:t>
                      </a:r>
                      <a:endParaRPr lang="en-IN"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139700" rtl="0" fontAlgn="t">
                        <a:spcBef>
                          <a:spcPts val="0"/>
                        </a:spcBef>
                        <a:spcAft>
                          <a:spcPts val="0"/>
                        </a:spcAft>
                      </a:pPr>
                      <a:r>
                        <a:rPr lang="en-US" sz="800" b="1" i="0" u="none" strike="noStrike">
                          <a:solidFill>
                            <a:srgbClr val="000000"/>
                          </a:solidFill>
                          <a:effectLst/>
                          <a:latin typeface="Arial" panose="020B0604020202020204" pitchFamily="34" charset="0"/>
                        </a:rPr>
                        <a:t> </a:t>
                      </a:r>
                      <a:endParaRPr lang="en-US" sz="900">
                        <a:effectLst/>
                      </a:endParaRPr>
                    </a:p>
                    <a:p>
                      <a:pPr marL="139700" rtl="0" fontAlgn="t">
                        <a:spcBef>
                          <a:spcPts val="0"/>
                        </a:spcBef>
                        <a:spcAft>
                          <a:spcPts val="0"/>
                        </a:spcAft>
                      </a:pPr>
                      <a:r>
                        <a:rPr lang="en-US" sz="800" b="0" i="0" u="none" strike="noStrike">
                          <a:solidFill>
                            <a:srgbClr val="0D0D0D"/>
                          </a:solidFill>
                          <a:effectLst/>
                          <a:latin typeface="Arial" panose="020B0604020202020204" pitchFamily="34" charset="0"/>
                        </a:rPr>
                        <a:t>Novel IoT framework for monitoring oxygen saturation in COVID- 19 patients.</a:t>
                      </a:r>
                      <a:endParaRPr lang="en-US"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R="50800" rtl="0" fontAlgn="t">
                        <a:spcBef>
                          <a:spcPts val="0"/>
                        </a:spcBef>
                        <a:spcAft>
                          <a:spcPts val="0"/>
                        </a:spcAft>
                      </a:pPr>
                      <a:r>
                        <a:rPr lang="en-US" sz="800" b="0" i="0" u="none" strike="noStrike">
                          <a:solidFill>
                            <a:srgbClr val="0D0D0D"/>
                          </a:solidFill>
                          <a:effectLst/>
                          <a:latin typeface="Arial" panose="020B0604020202020204" pitchFamily="34" charset="0"/>
                        </a:rPr>
                        <a:t>-Real-time monitoring and early detection of severe COVID-19</a:t>
                      </a:r>
                      <a:endParaRPr lang="en-US" sz="900">
                        <a:effectLst/>
                      </a:endParaRPr>
                    </a:p>
                    <a:p>
                      <a:pPr marR="50800" rtl="0" fontAlgn="t">
                        <a:spcBef>
                          <a:spcPts val="0"/>
                        </a:spcBef>
                        <a:spcAft>
                          <a:spcPts val="0"/>
                        </a:spcAft>
                      </a:pPr>
                      <a:r>
                        <a:rPr lang="en-US" sz="800" b="0" i="0" u="none" strike="noStrike">
                          <a:solidFill>
                            <a:srgbClr val="0D0D0D"/>
                          </a:solidFill>
                          <a:effectLst/>
                          <a:latin typeface="Arial" panose="020B0604020202020204" pitchFamily="34" charset="0"/>
                        </a:rPr>
                        <a:t>Symptoms.</a:t>
                      </a:r>
                      <a:endParaRPr lang="en-US" sz="900">
                        <a:effectLst/>
                      </a:endParaRPr>
                    </a:p>
                    <a:p>
                      <a:pPr marR="50800" rtl="0" fontAlgn="t">
                        <a:spcBef>
                          <a:spcPts val="0"/>
                        </a:spcBef>
                        <a:spcAft>
                          <a:spcPts val="0"/>
                        </a:spcAft>
                      </a:pPr>
                      <a:r>
                        <a:rPr lang="en-US" sz="800" b="0" i="0" u="none" strike="noStrike">
                          <a:solidFill>
                            <a:srgbClr val="0D0D0D"/>
                          </a:solidFill>
                          <a:effectLst/>
                          <a:latin typeface="Arial" panose="020B0604020202020204" pitchFamily="34" charset="0"/>
                        </a:rPr>
                        <a:t>-Improved patient management                 and healthcare response.</a:t>
                      </a:r>
                      <a:endParaRPr lang="en-US"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R="76200" rtl="0" fontAlgn="t">
                        <a:spcBef>
                          <a:spcPts val="0"/>
                        </a:spcBef>
                        <a:spcAft>
                          <a:spcPts val="0"/>
                        </a:spcAft>
                      </a:pPr>
                      <a:r>
                        <a:rPr lang="en-US" sz="800" b="0" i="0" u="none" strike="noStrike">
                          <a:solidFill>
                            <a:srgbClr val="0D0D0D"/>
                          </a:solidFill>
                          <a:effectLst/>
                          <a:latin typeface="Arial" panose="020B0604020202020204" pitchFamily="34" charset="0"/>
                        </a:rPr>
                        <a:t>-Enhanced data security and patient privacy  through blockchain integration.</a:t>
                      </a:r>
                      <a:endParaRPr lang="en-US" sz="900">
                        <a:effectLst/>
                      </a:endParaRPr>
                    </a:p>
                    <a:p>
                      <a:pPr marR="76200" rtl="0" fontAlgn="t">
                        <a:spcBef>
                          <a:spcPts val="0"/>
                        </a:spcBef>
                        <a:spcAft>
                          <a:spcPts val="0"/>
                        </a:spcAft>
                      </a:pPr>
                      <a:r>
                        <a:rPr lang="en-US" sz="800" b="0" i="0" u="none" strike="noStrike">
                          <a:solidFill>
                            <a:srgbClr val="0D0D0D"/>
                          </a:solidFill>
                          <a:effectLst/>
                          <a:latin typeface="Arial" panose="020B0604020202020204" pitchFamily="34" charset="0"/>
                        </a:rPr>
                        <a:t>-Potential challenges in the deployment and maintenance of IoT devices.</a:t>
                      </a:r>
                      <a:endParaRPr lang="en-US" sz="900">
                        <a:effectLst/>
                      </a:endParaRPr>
                    </a:p>
                    <a:p>
                      <a:pPr marL="139700" rtl="0" fontAlgn="t">
                        <a:spcBef>
                          <a:spcPts val="1200"/>
                        </a:spcBef>
                        <a:spcAft>
                          <a:spcPts val="1200"/>
                        </a:spcAft>
                      </a:pPr>
                      <a:r>
                        <a:rPr lang="en-US" sz="800" b="0" i="0" u="none" strike="noStrike">
                          <a:solidFill>
                            <a:srgbClr val="0D0D0D"/>
                          </a:solidFill>
                          <a:effectLst/>
                          <a:latin typeface="Arial" panose="020B0604020202020204" pitchFamily="34" charset="0"/>
                        </a:rPr>
                        <a:t>.</a:t>
                      </a:r>
                      <a:endParaRPr lang="en-US" sz="90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4668909"/>
                  </a:ext>
                </a:extLst>
              </a:tr>
              <a:tr h="1091554">
                <a:tc>
                  <a:txBody>
                    <a:bodyPr/>
                    <a:lstStyle/>
                    <a:p>
                      <a:pPr marL="215900" rtl="0" fontAlgn="t">
                        <a:spcBef>
                          <a:spcPts val="1200"/>
                        </a:spcBef>
                        <a:spcAft>
                          <a:spcPts val="1200"/>
                        </a:spcAft>
                      </a:pPr>
                      <a:r>
                        <a:rPr lang="en-IN" sz="800" b="0" i="0" u="none" strike="noStrike" dirty="0">
                          <a:solidFill>
                            <a:srgbClr val="0D0D0D"/>
                          </a:solidFill>
                          <a:effectLst/>
                          <a:latin typeface="Arial" panose="020B0604020202020204" pitchFamily="34" charset="0"/>
                        </a:rPr>
                        <a:t>4.</a:t>
                      </a:r>
                      <a:endParaRPr lang="en-IN"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15900" marR="292100" rtl="0" fontAlgn="t">
                        <a:spcBef>
                          <a:spcPts val="0"/>
                        </a:spcBef>
                        <a:spcAft>
                          <a:spcPts val="0"/>
                        </a:spcAft>
                      </a:pPr>
                      <a:r>
                        <a:rPr lang="en-IN" sz="800" b="0" i="0" u="none" strike="noStrike" dirty="0" err="1">
                          <a:solidFill>
                            <a:srgbClr val="0D0D0D"/>
                          </a:solidFill>
                          <a:effectLst/>
                          <a:latin typeface="Arial" panose="020B0604020202020204" pitchFamily="34" charset="0"/>
                        </a:rPr>
                        <a:t>N.Mohamm</a:t>
                      </a:r>
                      <a:r>
                        <a:rPr lang="en-IN" sz="800" b="0" i="0" u="none" strike="noStrike" dirty="0">
                          <a:solidFill>
                            <a:srgbClr val="0D0D0D"/>
                          </a:solidFill>
                          <a:effectLst/>
                          <a:latin typeface="Arial" panose="020B0604020202020204" pitchFamily="34" charset="0"/>
                        </a:rPr>
                        <a:t> </a:t>
                      </a:r>
                      <a:r>
                        <a:rPr lang="en-IN" sz="800" b="0" i="0" u="none" strike="noStrike" dirty="0" err="1">
                          <a:solidFill>
                            <a:srgbClr val="0D0D0D"/>
                          </a:solidFill>
                          <a:effectLst/>
                          <a:latin typeface="Arial" panose="020B0604020202020204" pitchFamily="34" charset="0"/>
                        </a:rPr>
                        <a:t>adzadeh</a:t>
                      </a:r>
                      <a:endParaRPr lang="en-IN"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139700" marR="177800" rtl="0" fontAlgn="t">
                        <a:spcBef>
                          <a:spcPts val="1200"/>
                        </a:spcBef>
                        <a:spcAft>
                          <a:spcPts val="1200"/>
                        </a:spcAft>
                      </a:pPr>
                      <a:r>
                        <a:rPr lang="en-US" sz="800" b="0" i="0" u="none" strike="noStrike" dirty="0">
                          <a:solidFill>
                            <a:srgbClr val="0D0D0D"/>
                          </a:solidFill>
                          <a:effectLst/>
                          <a:latin typeface="Arial" panose="020B0604020202020204" pitchFamily="34" charset="0"/>
                        </a:rPr>
                        <a:t>This underscores wearable sensors'     pivotal role in monitoring vital     signs and disease </a:t>
                      </a:r>
                      <a:r>
                        <a:rPr lang="en-US" sz="800" b="0" i="0" u="none" strike="noStrike" dirty="0" err="1">
                          <a:solidFill>
                            <a:srgbClr val="0D0D0D"/>
                          </a:solidFill>
                          <a:effectLst/>
                          <a:latin typeface="Arial" panose="020B0604020202020204" pitchFamily="34" charset="0"/>
                        </a:rPr>
                        <a:t>progression,especially</a:t>
                      </a:r>
                      <a:r>
                        <a:rPr lang="en-US" sz="800" b="0" i="0" u="none" strike="noStrike" dirty="0">
                          <a:solidFill>
                            <a:srgbClr val="0D0D0D"/>
                          </a:solidFill>
                          <a:effectLst/>
                          <a:latin typeface="Arial" panose="020B0604020202020204" pitchFamily="34" charset="0"/>
                        </a:rPr>
                        <a:t> in epidemic control.</a:t>
                      </a:r>
                      <a:endParaRPr lang="en-US"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R="50800" rtl="0" fontAlgn="t">
                        <a:spcBef>
                          <a:spcPts val="0"/>
                        </a:spcBef>
                        <a:spcAft>
                          <a:spcPts val="0"/>
                        </a:spcAft>
                      </a:pPr>
                      <a:r>
                        <a:rPr lang="en-US" sz="800" b="0" i="0" u="none" strike="noStrike" dirty="0">
                          <a:solidFill>
                            <a:srgbClr val="0D0D0D"/>
                          </a:solidFill>
                          <a:effectLst/>
                          <a:latin typeface="Arial" panose="020B0604020202020204" pitchFamily="34" charset="0"/>
                        </a:rPr>
                        <a:t>-</a:t>
                      </a:r>
                      <a:r>
                        <a:rPr lang="en-US" sz="700" b="0" i="0" u="none" strike="noStrike" dirty="0">
                          <a:solidFill>
                            <a:srgbClr val="0D0D0D"/>
                          </a:solidFill>
                          <a:effectLst/>
                          <a:latin typeface="Arial" panose="020B0604020202020204" pitchFamily="34" charset="0"/>
                        </a:rPr>
                        <a:t>    </a:t>
                      </a:r>
                      <a:r>
                        <a:rPr lang="en-US" sz="800" b="0" i="0" u="none" strike="noStrike" dirty="0">
                          <a:solidFill>
                            <a:srgbClr val="0D0D0D"/>
                          </a:solidFill>
                          <a:effectLst/>
                          <a:latin typeface="Arial" panose="020B0604020202020204" pitchFamily="34" charset="0"/>
                        </a:rPr>
                        <a:t>Wearable Sensor Significance</a:t>
                      </a:r>
                      <a:endParaRPr lang="en-US" sz="900" dirty="0">
                        <a:effectLst/>
                      </a:endParaRPr>
                    </a:p>
                    <a:p>
                      <a:pPr marR="50800" rtl="0" fontAlgn="t">
                        <a:spcBef>
                          <a:spcPts val="0"/>
                        </a:spcBef>
                        <a:spcAft>
                          <a:spcPts val="0"/>
                        </a:spcAft>
                      </a:pPr>
                      <a:r>
                        <a:rPr lang="en-US" sz="800" b="0" i="0" u="none" strike="noStrike" dirty="0">
                          <a:solidFill>
                            <a:srgbClr val="0D0D0D"/>
                          </a:solidFill>
                          <a:effectLst/>
                          <a:latin typeface="Arial" panose="020B0604020202020204" pitchFamily="34" charset="0"/>
                        </a:rPr>
                        <a:t>-</a:t>
                      </a:r>
                      <a:r>
                        <a:rPr lang="en-US" sz="700" b="0" i="0" u="none" strike="noStrike" dirty="0">
                          <a:solidFill>
                            <a:srgbClr val="0D0D0D"/>
                          </a:solidFill>
                          <a:effectLst/>
                          <a:latin typeface="Arial" panose="020B0604020202020204" pitchFamily="34" charset="0"/>
                        </a:rPr>
                        <a:t>  </a:t>
                      </a:r>
                      <a:r>
                        <a:rPr lang="en-US" sz="800" b="0" i="0" u="none" strike="noStrike" dirty="0">
                          <a:solidFill>
                            <a:srgbClr val="0D0D0D"/>
                          </a:solidFill>
                          <a:effectLst/>
                          <a:latin typeface="Arial" panose="020B0604020202020204" pitchFamily="34" charset="0"/>
                        </a:rPr>
                        <a:t>Need for Extensive Research</a:t>
                      </a:r>
                      <a:endParaRPr lang="en-US" sz="900" dirty="0">
                        <a:effectLst/>
                      </a:endParaRPr>
                    </a:p>
                    <a:p>
                      <a:pPr rtl="0" fontAlgn="t">
                        <a:spcBef>
                          <a:spcPts val="0"/>
                        </a:spcBef>
                        <a:spcAft>
                          <a:spcPts val="0"/>
                        </a:spcAft>
                      </a:pPr>
                      <a:r>
                        <a:rPr lang="en-US" sz="800" b="0" i="0" u="none" strike="noStrike" dirty="0">
                          <a:solidFill>
                            <a:srgbClr val="0D0D0D"/>
                          </a:solidFill>
                          <a:effectLst/>
                          <a:latin typeface="Arial" panose="020B0604020202020204" pitchFamily="34" charset="0"/>
                        </a:rPr>
                        <a:t>-</a:t>
                      </a:r>
                      <a:r>
                        <a:rPr lang="en-US" sz="700" b="0" i="0" u="none" strike="noStrike" dirty="0">
                          <a:solidFill>
                            <a:srgbClr val="0D0D0D"/>
                          </a:solidFill>
                          <a:effectLst/>
                          <a:latin typeface="Arial" panose="020B0604020202020204" pitchFamily="34" charset="0"/>
                        </a:rPr>
                        <a:t>  </a:t>
                      </a:r>
                      <a:r>
                        <a:rPr lang="en-US" sz="800" b="0" i="0" u="none" strike="noStrike" dirty="0">
                          <a:solidFill>
                            <a:srgbClr val="0D0D0D"/>
                          </a:solidFill>
                          <a:effectLst/>
                          <a:latin typeface="Arial" panose="020B0604020202020204" pitchFamily="34" charset="0"/>
                        </a:rPr>
                        <a:t>Ethical Compliance</a:t>
                      </a:r>
                      <a:endParaRPr lang="en-US" sz="900" dirty="0">
                        <a:effectLst/>
                      </a:endParaRPr>
                    </a:p>
                    <a:p>
                      <a:pPr marR="355600" rtl="0" fontAlgn="t">
                        <a:spcBef>
                          <a:spcPts val="0"/>
                        </a:spcBef>
                        <a:spcAft>
                          <a:spcPts val="0"/>
                        </a:spcAft>
                      </a:pPr>
                      <a:r>
                        <a:rPr lang="en-US" sz="800" b="0" i="0" u="none" strike="noStrike" dirty="0">
                          <a:solidFill>
                            <a:srgbClr val="0D0D0D"/>
                          </a:solidFill>
                          <a:effectLst/>
                          <a:latin typeface="Arial" panose="020B0604020202020204" pitchFamily="34" charset="0"/>
                        </a:rPr>
                        <a:t>-Technological Advancements</a:t>
                      </a:r>
                      <a:endParaRPr lang="en-US"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R="101600" rtl="0" fontAlgn="t">
                        <a:spcBef>
                          <a:spcPts val="0"/>
                        </a:spcBef>
                        <a:spcAft>
                          <a:spcPts val="0"/>
                        </a:spcAft>
                      </a:pPr>
                      <a:r>
                        <a:rPr lang="en-US" sz="800" b="0" i="0" u="none" strike="noStrike" dirty="0">
                          <a:solidFill>
                            <a:srgbClr val="0D0D0D"/>
                          </a:solidFill>
                          <a:effectLst/>
                          <a:latin typeface="Arial" panose="020B0604020202020204" pitchFamily="34" charset="0"/>
                        </a:rPr>
                        <a:t>-Data security risks, interoperability issues,       potential patient      resistance, and variability      in sensor       accuracy, posing challenges to</a:t>
                      </a:r>
                      <a:endParaRPr lang="en-US" sz="900" dirty="0">
                        <a:effectLst/>
                      </a:endParaRPr>
                    </a:p>
                    <a:p>
                      <a:pPr marR="330200" rtl="0" fontAlgn="t">
                        <a:spcBef>
                          <a:spcPts val="0"/>
                        </a:spcBef>
                        <a:spcAft>
                          <a:spcPts val="0"/>
                        </a:spcAft>
                      </a:pPr>
                      <a:r>
                        <a:rPr lang="en-US" sz="800" b="0" i="0" u="none" strike="noStrike" dirty="0">
                          <a:solidFill>
                            <a:srgbClr val="0D0D0D"/>
                          </a:solidFill>
                          <a:effectLst/>
                          <a:latin typeface="Arial" panose="020B0604020202020204" pitchFamily="34" charset="0"/>
                        </a:rPr>
                        <a:t>effective implementation .</a:t>
                      </a:r>
                      <a:endParaRPr lang="en-US" sz="900" dirty="0">
                        <a:effectLst/>
                      </a:endParaRPr>
                    </a:p>
                  </a:txBody>
                  <a:tcPr marL="29092" marR="29092" marT="14546" marB="14546">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3319141"/>
                  </a:ext>
                </a:extLst>
              </a:tr>
            </a:tbl>
          </a:graphicData>
        </a:graphic>
      </p:graphicFrame>
      <p:sp>
        <p:nvSpPr>
          <p:cNvPr id="13" name="Rectangle 3">
            <a:extLst>
              <a:ext uri="{FF2B5EF4-FFF2-40B4-BE49-F238E27FC236}">
                <a16:creationId xmlns:a16="http://schemas.microsoft.com/office/drawing/2014/main" id="{BB9F23F2-506B-57D2-895C-1298E7ED74CB}"/>
              </a:ext>
            </a:extLst>
          </p:cNvPr>
          <p:cNvSpPr>
            <a:spLocks noChangeArrowheads="1"/>
          </p:cNvSpPr>
          <p:nvPr/>
        </p:nvSpPr>
        <p:spPr bwMode="auto">
          <a:xfrm>
            <a:off x="-11738040" y="-1306977"/>
            <a:ext cx="249630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Literature(cont..)</a:t>
            </a:r>
            <a:br>
              <a:rPr lang="en-US" sz="3600" dirty="0"/>
            </a:br>
            <a:r>
              <a:rPr lang="en-US" sz="1800" dirty="0">
                <a:latin typeface="Bookman Old Style" panose="02050604050505020204" pitchFamily="18" charset="0"/>
              </a:rPr>
              <a:t>selected strategy:</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1068396646"/>
              </p:ext>
            </p:extLst>
          </p:nvPr>
        </p:nvGraphicFramePr>
        <p:xfrm>
          <a:off x="1183759" y="1007583"/>
          <a:ext cx="6096000" cy="3081974"/>
        </p:xfrm>
        <a:graphic>
          <a:graphicData uri="http://schemas.openxmlformats.org/drawingml/2006/table">
            <a:tbl>
              <a:tblPr firstRow="1" bandRow="1">
                <a:tableStyleId>{1D3205E1-8B83-452B-8570-0B3C4014EAE2}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900" dirty="0">
                          <a:latin typeface="Times New Roman" panose="02020603050405020304" pitchFamily="18" charset="0"/>
                          <a:cs typeface="Times New Roman" panose="02020603050405020304" pitchFamily="18" charset="0"/>
                        </a:rPr>
                        <a:t>Author(s)</a:t>
                      </a:r>
                    </a:p>
                  </a:txBody>
                  <a:tcPr/>
                </a:tc>
                <a:tc>
                  <a:txBody>
                    <a:bodyPr/>
                    <a:lstStyle/>
                    <a:p>
                      <a:r>
                        <a:rPr lang="en-US" sz="900" dirty="0">
                          <a:latin typeface="Times New Roman" panose="02020603050405020304" pitchFamily="18" charset="0"/>
                          <a:cs typeface="Times New Roman" panose="02020603050405020304" pitchFamily="18" charset="0"/>
                        </a:rPr>
                        <a:t>Method</a:t>
                      </a:r>
                    </a:p>
                  </a:txBody>
                  <a:tcPr/>
                </a:tc>
                <a:tc>
                  <a:txBody>
                    <a:bodyPr/>
                    <a:lstStyle/>
                    <a:p>
                      <a:r>
                        <a:rPr lang="en-US" sz="900" dirty="0">
                          <a:latin typeface="Times New Roman" panose="02020603050405020304" pitchFamily="18" charset="0"/>
                          <a:cs typeface="Times New Roman" panose="02020603050405020304" pitchFamily="18" charset="0"/>
                        </a:rPr>
                        <a:t>Advantages</a:t>
                      </a:r>
                    </a:p>
                  </a:txBody>
                  <a:tcPr/>
                </a:tc>
                <a:tc>
                  <a:txBody>
                    <a:bodyPr/>
                    <a:lstStyle/>
                    <a:p>
                      <a:r>
                        <a:rPr lang="en-US" sz="9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370840">
                <a:tc>
                  <a:txBody>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Y. Liu, W. Guo, C. I. Fan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practical privacy preserving data aggregation (3PDA) scheme for smart grid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computation cost and communication overhead are reduced in order to promote the practicability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single user's privacy is not protected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 Shen, M. Zhang, and J. Shen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“Fault-tolerant privacy preserving data aggregation for smart grid,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solution still works functionally even if up to n−k SMs fail;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Aggregation accuracy is less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Y. Liu, W. Guo, C. I. Fan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Efficient privacy-preserving cube-data aggregation scheme for smart grids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propose a batch verification scheme in multi-dimensional data to reduce authentication 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data concerning user's consumption might reveal sensitive information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1/28/2024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457200" y="1323551"/>
            <a:ext cx="8072437" cy="2747483"/>
          </a:xfrm>
          <a:prstGeom prst="rect">
            <a:avLst/>
          </a:prstGeom>
          <a:noFill/>
        </p:spPr>
        <p:txBody>
          <a:bodyPr wrap="square" rtlCol="0">
            <a:spAutoFit/>
          </a:bodyPr>
          <a:lstStyle/>
          <a:p>
            <a:pPr>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smart healthcare systems, the extensive collection of multidimensional health data</a:t>
            </a:r>
            <a:r>
              <a:rPr lang="en-US" sz="1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raises severe privacy concerns. The challenge lies in safeguarding the privacy of sensitive health information while maintaining the utility of the data for healthcare purposes. </a:t>
            </a:r>
            <a:r>
              <a:rPr lang="en-US" sz="1600" dirty="0">
                <a:latin typeface="Times New Roman" panose="02020603050405020304" pitchFamily="18" charset="0"/>
                <a:ea typeface="Calibri" panose="020F0502020204030204" pitchFamily="34" charset="0"/>
                <a:cs typeface="Times New Roman" panose="02020603050405020304" pitchFamily="18" charset="0"/>
              </a:rPr>
              <a:t>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 collection and processing of health data present two major challenges for smart healthcare systems. First, the constant influx of data into the centralized healthcare server overwhelms the server with computation and traffic. Second, the data collection may lead to the disclosure of users’ sensitive information.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28663" y="336027"/>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1331022" y="1201264"/>
            <a:ext cx="6655982" cy="1000274"/>
          </a:xfrm>
          <a:prstGeom prst="rect">
            <a:avLst/>
          </a:prstGeom>
          <a:noFill/>
        </p:spPr>
        <p:txBody>
          <a:bodyPr wrap="square" rtlCol="0">
            <a:spAutoFit/>
          </a:bodyPr>
          <a:lstStyle/>
          <a:p>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Existing method uses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Paillier</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cryptosystem which is time taking and for data aggregation data in added in to single message which is not easy to decrypt and show data as different parameters</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graphicFrame>
        <p:nvGraphicFramePr>
          <p:cNvPr id="6" name="Table 5">
            <a:extLst>
              <a:ext uri="{FF2B5EF4-FFF2-40B4-BE49-F238E27FC236}">
                <a16:creationId xmlns:a16="http://schemas.microsoft.com/office/drawing/2014/main" id="{5A15BE6B-8E52-4739-07B7-3138EB0E4DEC}"/>
              </a:ext>
            </a:extLst>
          </p:cNvPr>
          <p:cNvGraphicFramePr>
            <a:graphicFrameLocks noGrp="1"/>
          </p:cNvGraphicFramePr>
          <p:nvPr/>
        </p:nvGraphicFramePr>
        <p:xfrm>
          <a:off x="1603375" y="2283236"/>
          <a:ext cx="5937250" cy="1226632"/>
        </p:xfrm>
        <a:graphic>
          <a:graphicData uri="http://schemas.openxmlformats.org/drawingml/2006/table">
            <a:tbl>
              <a:tblPr firstRow="1" firstCol="1" bandRow="1">
                <a:tableStyleId>{1D3205E1-8B83-452B-8570-0B3C4014EAE2}</a:tableStyleId>
              </a:tblPr>
              <a:tblGrid>
                <a:gridCol w="1978660">
                  <a:extLst>
                    <a:ext uri="{9D8B030D-6E8A-4147-A177-3AD203B41FA5}">
                      <a16:colId xmlns:a16="http://schemas.microsoft.com/office/drawing/2014/main" val="795334169"/>
                    </a:ext>
                  </a:extLst>
                </a:gridCol>
                <a:gridCol w="1979295">
                  <a:extLst>
                    <a:ext uri="{9D8B030D-6E8A-4147-A177-3AD203B41FA5}">
                      <a16:colId xmlns:a16="http://schemas.microsoft.com/office/drawing/2014/main" val="3942797105"/>
                    </a:ext>
                  </a:extLst>
                </a:gridCol>
                <a:gridCol w="1979295">
                  <a:extLst>
                    <a:ext uri="{9D8B030D-6E8A-4147-A177-3AD203B41FA5}">
                      <a16:colId xmlns:a16="http://schemas.microsoft.com/office/drawing/2014/main" val="3420983768"/>
                    </a:ext>
                  </a:extLst>
                </a:gridCol>
              </a:tblGrid>
              <a:tr h="0">
                <a:tc>
                  <a:txBody>
                    <a:bodyPr/>
                    <a:lstStyle/>
                    <a:p>
                      <a:pPr>
                        <a:lnSpc>
                          <a:spcPct val="107000"/>
                        </a:lnSpc>
                        <a:spcAft>
                          <a:spcPts val="800"/>
                        </a:spcAft>
                        <a:tabLst>
                          <a:tab pos="1710690" algn="l"/>
                        </a:tabLst>
                      </a:pPr>
                      <a:r>
                        <a:rPr lang="en-US" sz="1200">
                          <a:effectLst/>
                        </a:rPr>
                        <a:t>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Total message and keys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5296468"/>
                  </a:ext>
                </a:extLst>
              </a:tr>
              <a:tr h="0">
                <a:tc>
                  <a:txBody>
                    <a:bodyPr/>
                    <a:lstStyle/>
                    <a:p>
                      <a:pPr>
                        <a:lnSpc>
                          <a:spcPct val="107000"/>
                        </a:lnSpc>
                        <a:spcAft>
                          <a:spcPts val="800"/>
                        </a:spcAft>
                        <a:tabLst>
                          <a:tab pos="1710690" algn="l"/>
                        </a:tabLst>
                      </a:pPr>
                      <a:r>
                        <a:rPr lang="en-US" sz="1200">
                          <a:effectLst/>
                        </a:rPr>
                        <a:t>Patient parameter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key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0174585"/>
                  </a:ext>
                </a:extLst>
              </a:tr>
              <a:tr h="0">
                <a:tc>
                  <a:txBody>
                    <a:bodyPr/>
                    <a:lstStyle/>
                    <a:p>
                      <a:pPr>
                        <a:lnSpc>
                          <a:spcPct val="107000"/>
                        </a:lnSpc>
                        <a:spcAft>
                          <a:spcPts val="800"/>
                        </a:spcAft>
                        <a:tabLst>
                          <a:tab pos="1710690" algn="l"/>
                        </a:tabLst>
                      </a:pPr>
                      <a:r>
                        <a:rPr lang="en-US" sz="1200">
                          <a:effectLst/>
                        </a:rPr>
                        <a:t>Patient parameter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key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5230771"/>
                  </a:ext>
                </a:extLst>
              </a:tr>
              <a:tr h="0">
                <a:tc>
                  <a:txBody>
                    <a:bodyPr/>
                    <a:lstStyle/>
                    <a:p>
                      <a:pPr>
                        <a:lnSpc>
                          <a:spcPct val="107000"/>
                        </a:lnSpc>
                        <a:spcAft>
                          <a:spcPts val="800"/>
                        </a:spcAft>
                        <a:tabLst>
                          <a:tab pos="1710690" algn="l"/>
                        </a:tabLst>
                      </a:pPr>
                      <a:r>
                        <a:rPr lang="en-US" sz="1200">
                          <a:effectLst/>
                        </a:rPr>
                        <a:t>Patient parameter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key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7121306"/>
                  </a:ext>
                </a:extLst>
              </a:tr>
              <a:tr h="0">
                <a:tc>
                  <a:txBody>
                    <a:bodyPr/>
                    <a:lstStyle/>
                    <a:p>
                      <a:pPr>
                        <a:lnSpc>
                          <a:spcPct val="107000"/>
                        </a:lnSpc>
                        <a:spcAft>
                          <a:spcPts val="800"/>
                        </a:spcAft>
                        <a:tabLst>
                          <a:tab pos="1710690" algn="l"/>
                        </a:tabLst>
                      </a:pPr>
                      <a:r>
                        <a:rPr lang="en-US" sz="1200">
                          <a:effectLst/>
                        </a:rPr>
                        <a:t>Aggregate all parameters p1+p2+p3 =P4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a:effectLst/>
                        </a:rPr>
                        <a:t>For three keys</a:t>
                      </a:r>
                      <a:endParaRPr lang="en-IN" sz="1100">
                        <a:effectLst/>
                      </a:endParaRPr>
                    </a:p>
                    <a:p>
                      <a:pPr>
                        <a:lnSpc>
                          <a:spcPct val="107000"/>
                        </a:lnSpc>
                        <a:spcAft>
                          <a:spcPts val="800"/>
                        </a:spcAft>
                        <a:tabLst>
                          <a:tab pos="1710690" algn="l"/>
                        </a:tabLst>
                      </a:pPr>
                      <a:r>
                        <a:rPr lang="en-US" sz="1200">
                          <a:effectLst/>
                        </a:rPr>
                        <a:t>K1+k2+k3 = k4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710690" algn="l"/>
                        </a:tabLst>
                      </a:pPr>
                      <a:r>
                        <a:rPr lang="en-US" sz="1200" dirty="0">
                          <a:effectLst/>
                        </a:rPr>
                        <a:t> Final data: P4</a:t>
                      </a:r>
                      <a:endParaRPr lang="en-IN" sz="1100" dirty="0">
                        <a:effectLst/>
                      </a:endParaRPr>
                    </a:p>
                    <a:p>
                      <a:pPr>
                        <a:lnSpc>
                          <a:spcPct val="107000"/>
                        </a:lnSpc>
                        <a:spcAft>
                          <a:spcPts val="800"/>
                        </a:spcAft>
                        <a:tabLst>
                          <a:tab pos="1710690" algn="l"/>
                        </a:tabLst>
                      </a:pPr>
                      <a:r>
                        <a:rPr lang="en-US" sz="1200" dirty="0">
                          <a:effectLst/>
                        </a:rPr>
                        <a:t> Final Key: k4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4810021"/>
                  </a:ext>
                </a:extLst>
              </a:tr>
            </a:tbl>
          </a:graphicData>
        </a:graphic>
      </p:graphicFrame>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1595919" y="1061961"/>
            <a:ext cx="6605328" cy="2478843"/>
          </a:xfrm>
          <a:prstGeom prst="rect">
            <a:avLst/>
          </a:prstGeom>
          <a:noFill/>
          <a:ln>
            <a:noFill/>
          </a:ln>
        </p:spPr>
        <p:txBody>
          <a:bodyPr spcFirstLastPara="1" wrap="square" lIns="91425" tIns="45700" rIns="91425" bIns="45700" anchor="t" anchorCtr="0">
            <a:spAutoFit/>
          </a:bodyPr>
          <a:lstStyle/>
          <a:p>
            <a:pPr>
              <a:lnSpc>
                <a:spcPct val="107000"/>
              </a:lnSpc>
              <a:spcAft>
                <a:spcPts val="800"/>
              </a:spcAft>
              <a:tabLst>
                <a:tab pos="171069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overcome the challenge of data aggregation and data security, we introduce the fog-based frame into healthcare systems along with time access control. </a:t>
            </a:r>
          </a:p>
          <a:p>
            <a:pPr>
              <a:lnSpc>
                <a:spcPct val="107000"/>
              </a:lnSpc>
              <a:spcAft>
                <a:spcPts val="800"/>
              </a:spcAft>
              <a:tabLst>
                <a:tab pos="171069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 fog-based frame, fog nodes are widely distributed near data terminals, collect data directly from terminals, and preprocess the data before reporting to the server, thereby greatly reducing the burden on the server. </a:t>
            </a:r>
          </a:p>
          <a:p>
            <a:pPr>
              <a:lnSpc>
                <a:spcPct val="107000"/>
              </a:lnSpc>
              <a:spcAft>
                <a:spcPts val="800"/>
              </a:spcAft>
              <a:tabLst>
                <a:tab pos="171069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for the second challenge, the difficulty lies in how to guarantee both data availability and privacy in data collection. </a:t>
            </a:r>
          </a:p>
          <a:p>
            <a:pPr>
              <a:lnSpc>
                <a:spcPct val="107000"/>
              </a:lnSpc>
              <a:spcAft>
                <a:spcPts val="800"/>
              </a:spcAft>
              <a:tabLst>
                <a:tab pos="171069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when we discuss data availability and privacy, encrypting patients’ data separately and aggregating keys in a single request and respond to user to get all keys in single request and encrypt data using AES algorithm and provide time based access to restrict user download based on patient interest.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1/28/2024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78681" y="564353"/>
            <a:ext cx="6116148" cy="907260"/>
          </a:xfrm>
        </p:spPr>
        <p:txBody>
          <a:bodyPr/>
          <a:lstStyle/>
          <a:p>
            <a:r>
              <a:rPr lang="en-US" sz="3600" dirty="0">
                <a:latin typeface="Bookman Old Style" panose="02050604050505020204" pitchFamily="18" charset="0"/>
              </a:rPr>
              <a:t>Proposed Method </a:t>
            </a:r>
            <a:r>
              <a:rPr lang="en-US" sz="4000" dirty="0">
                <a:latin typeface="Bookman Old Style" panose="02050604050505020204" pitchFamily="18" charset="0"/>
              </a:rPr>
              <a:t>Illustration</a:t>
            </a:r>
            <a:r>
              <a:rPr lang="en-US" sz="3600" dirty="0">
                <a:latin typeface="Bookman Old Style" panose="02050604050505020204" pitchFamily="18" charset="0"/>
              </a:rPr>
              <a:t> </a:t>
            </a:r>
          </a:p>
        </p:txBody>
      </p:sp>
      <p:sp>
        <p:nvSpPr>
          <p:cNvPr id="3" name="Date Placeholder 2"/>
          <p:cNvSpPr>
            <a:spLocks noGrp="1"/>
          </p:cNvSpPr>
          <p:nvPr>
            <p:ph type="dt" idx="10"/>
          </p:nvPr>
        </p:nvSpPr>
        <p:spPr/>
        <p:txBody>
          <a:bodyPr/>
          <a:lstStyle/>
          <a:p>
            <a:fld id="{CCFD4614-2DE1-4A4F-B9AA-17848EE63AB0}" type="datetime1">
              <a:rPr lang="en-US" smtClean="0"/>
              <a:t>1/28/2024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0F7D9CEF-3407-66E9-E1FD-026E5CA9178A}"/>
              </a:ext>
            </a:extLst>
          </p:cNvPr>
          <p:cNvSpPr txBox="1"/>
          <p:nvPr/>
        </p:nvSpPr>
        <p:spPr>
          <a:xfrm>
            <a:off x="457200" y="1717177"/>
            <a:ext cx="8015288" cy="3323987"/>
          </a:xfrm>
          <a:prstGeom prst="rect">
            <a:avLst/>
          </a:prstGeom>
          <a:noFill/>
        </p:spPr>
        <p:txBody>
          <a:bodyPr wrap="square" rtlCol="0">
            <a:spAutoFit/>
          </a:bodyPr>
          <a:lstStyle/>
          <a:p>
            <a:r>
              <a:rPr lang="en-US" dirty="0"/>
              <a:t>1.let an patient be 'p' after registering and login into the web page the </a:t>
            </a:r>
            <a:r>
              <a:rPr lang="en-US" dirty="0" err="1"/>
              <a:t>paitent</a:t>
            </a:r>
            <a:r>
              <a:rPr lang="en-US" dirty="0"/>
              <a:t> should fill the  file f in a particular time 'T'.</a:t>
            </a:r>
          </a:p>
          <a:p>
            <a:r>
              <a:rPr lang="en-US" dirty="0"/>
              <a:t>2.file f  contains parameters such as </a:t>
            </a:r>
          </a:p>
          <a:p>
            <a:r>
              <a:rPr lang="en-US" dirty="0"/>
              <a:t>-heart rate '</a:t>
            </a:r>
            <a:r>
              <a:rPr lang="en-US" dirty="0" err="1"/>
              <a:t>hr</a:t>
            </a:r>
            <a:r>
              <a:rPr lang="en-US" dirty="0"/>
              <a:t>'</a:t>
            </a:r>
          </a:p>
          <a:p>
            <a:r>
              <a:rPr lang="en-US" dirty="0"/>
              <a:t>-blood pressure 'bp'</a:t>
            </a:r>
          </a:p>
          <a:p>
            <a:r>
              <a:rPr lang="en-US" dirty="0"/>
              <a:t>-body temperature '</a:t>
            </a:r>
            <a:r>
              <a:rPr lang="en-US" dirty="0" err="1"/>
              <a:t>bt</a:t>
            </a:r>
            <a:r>
              <a:rPr lang="en-US" dirty="0"/>
              <a:t>'</a:t>
            </a:r>
          </a:p>
          <a:p>
            <a:r>
              <a:rPr lang="en-US" dirty="0"/>
              <a:t>-body weight '</a:t>
            </a:r>
            <a:r>
              <a:rPr lang="en-US" dirty="0" err="1"/>
              <a:t>bw</a:t>
            </a:r>
            <a:r>
              <a:rPr lang="en-US" dirty="0"/>
              <a:t>' </a:t>
            </a:r>
          </a:p>
          <a:p>
            <a:r>
              <a:rPr lang="en-US" dirty="0"/>
              <a:t>3.Then this file is upload to server</a:t>
            </a:r>
          </a:p>
          <a:p>
            <a:r>
              <a:rPr lang="en-US" dirty="0"/>
              <a:t>before uploading the file, the file is encrypted using a secret key '</a:t>
            </a:r>
            <a:r>
              <a:rPr lang="en-US" dirty="0" err="1"/>
              <a:t>sk</a:t>
            </a:r>
            <a:r>
              <a:rPr lang="en-US" dirty="0"/>
              <a:t>' </a:t>
            </a:r>
          </a:p>
          <a:p>
            <a:r>
              <a:rPr lang="en-US" dirty="0"/>
              <a:t>that is each parameter is encrypted with its separate keys generated like</a:t>
            </a:r>
          </a:p>
          <a:p>
            <a:r>
              <a:rPr lang="en-US" dirty="0"/>
              <a:t>-heart rate '</a:t>
            </a:r>
            <a:r>
              <a:rPr lang="en-US" dirty="0" err="1"/>
              <a:t>hr</a:t>
            </a:r>
            <a:r>
              <a:rPr lang="en-US" dirty="0"/>
              <a:t>' is encrypted using a key '</a:t>
            </a:r>
            <a:r>
              <a:rPr lang="en-US" dirty="0" err="1"/>
              <a:t>hrk</a:t>
            </a:r>
            <a:r>
              <a:rPr lang="en-US" dirty="0"/>
              <a:t>' which generates an cipher text '</a:t>
            </a:r>
            <a:r>
              <a:rPr lang="en-US" dirty="0" err="1"/>
              <a:t>hrct</a:t>
            </a:r>
            <a:r>
              <a:rPr lang="en-US" dirty="0"/>
              <a:t>'</a:t>
            </a:r>
          </a:p>
          <a:p>
            <a:r>
              <a:rPr lang="en-US" dirty="0"/>
              <a:t>-blood pressure 'bp' is encrypted using a key '</a:t>
            </a:r>
            <a:r>
              <a:rPr lang="en-US" dirty="0" err="1"/>
              <a:t>bpk</a:t>
            </a:r>
            <a:r>
              <a:rPr lang="en-US" dirty="0"/>
              <a:t>' which generates an cipher text '</a:t>
            </a:r>
            <a:r>
              <a:rPr lang="en-US" dirty="0" err="1"/>
              <a:t>bpct</a:t>
            </a:r>
            <a:r>
              <a:rPr lang="en-US" dirty="0"/>
              <a:t>'</a:t>
            </a:r>
          </a:p>
          <a:p>
            <a:r>
              <a:rPr lang="en-US" dirty="0"/>
              <a:t>-body temperature '</a:t>
            </a:r>
            <a:r>
              <a:rPr lang="en-US" dirty="0" err="1"/>
              <a:t>bt</a:t>
            </a:r>
            <a:r>
              <a:rPr lang="en-US" dirty="0"/>
              <a:t>' is encrypted using a key '</a:t>
            </a:r>
            <a:r>
              <a:rPr lang="en-US" dirty="0" err="1"/>
              <a:t>btk</a:t>
            </a:r>
            <a:r>
              <a:rPr lang="en-US" dirty="0"/>
              <a:t>' which generates an cipher text '</a:t>
            </a:r>
            <a:r>
              <a:rPr lang="en-US" dirty="0" err="1"/>
              <a:t>btct</a:t>
            </a:r>
            <a:r>
              <a:rPr lang="en-US" dirty="0"/>
              <a:t>'</a:t>
            </a:r>
          </a:p>
          <a:p>
            <a:r>
              <a:rPr lang="en-US" dirty="0"/>
              <a:t>-body weight '</a:t>
            </a:r>
            <a:r>
              <a:rPr lang="en-US" dirty="0" err="1"/>
              <a:t>bw</a:t>
            </a:r>
            <a:r>
              <a:rPr lang="en-US" dirty="0"/>
              <a:t>' is encrypted using a key '</a:t>
            </a:r>
            <a:r>
              <a:rPr lang="en-US" dirty="0" err="1"/>
              <a:t>bwk</a:t>
            </a:r>
            <a:r>
              <a:rPr lang="en-US" dirty="0"/>
              <a:t>' which generates an cipher text '</a:t>
            </a:r>
            <a:r>
              <a:rPr lang="en-US" dirty="0" err="1"/>
              <a:t>bwct</a:t>
            </a:r>
            <a:r>
              <a:rPr lang="en-US" dirty="0"/>
              <a:t>'</a:t>
            </a:r>
          </a:p>
          <a:p>
            <a:endParaRPr lang="en-IN" dirty="0"/>
          </a:p>
        </p:txBody>
      </p:sp>
    </p:spTree>
    <p:extLst>
      <p:ext uri="{BB962C8B-B14F-4D97-AF65-F5344CB8AC3E}">
        <p14:creationId xmlns:p14="http://schemas.microsoft.com/office/powerpoint/2010/main" val="44012415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2335</TotalTime>
  <Words>2103</Words>
  <Application>Microsoft Office PowerPoint</Application>
  <PresentationFormat>On-screen Show (16:9)</PresentationFormat>
  <Paragraphs>266</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Cambria Math</vt:lpstr>
      <vt:lpstr>Times New Roman</vt:lpstr>
      <vt:lpstr>Arial</vt:lpstr>
      <vt:lpstr>Noto Sans Symbols</vt:lpstr>
      <vt:lpstr>Wingdings</vt:lpstr>
      <vt:lpstr>urbanist</vt:lpstr>
      <vt:lpstr>Trebuchet MS</vt:lpstr>
      <vt:lpstr>Calibri</vt:lpstr>
      <vt:lpstr>Bookman Old Style</vt:lpstr>
      <vt:lpstr>1_Office Theme</vt:lpstr>
      <vt:lpstr>Secure smart healthcare data with data Aggregation</vt:lpstr>
      <vt:lpstr>Introduction</vt:lpstr>
      <vt:lpstr>Concept Tree</vt:lpstr>
      <vt:lpstr>Literature </vt:lpstr>
      <vt:lpstr>Literature(cont..) selected strategy:</vt:lpstr>
      <vt:lpstr>Problem Statement</vt:lpstr>
      <vt:lpstr>Problem Illustration</vt:lpstr>
      <vt:lpstr>Proposed Method</vt:lpstr>
      <vt:lpstr>Proposed Method Illustration </vt:lpstr>
      <vt:lpstr>Proposed Method Illustration</vt:lpstr>
      <vt:lpstr>Parameter</vt:lpstr>
      <vt:lpstr>Parameter</vt:lpstr>
      <vt:lpstr>Experiment Environment</vt:lpstr>
      <vt:lpstr>Project status</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Vaishnavi Kanchukota</cp:lastModifiedBy>
  <cp:revision>67</cp:revision>
  <dcterms:modified xsi:type="dcterms:W3CDTF">2024-01-29T12:48:58Z</dcterms:modified>
</cp:coreProperties>
</file>