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8" r:id="rId4"/>
    <p:sldId id="257" r:id="rId5"/>
    <p:sldId id="261" r:id="rId6"/>
    <p:sldId id="262" r:id="rId7"/>
    <p:sldId id="263" r:id="rId8"/>
    <p:sldId id="259" r:id="rId9"/>
    <p:sldId id="260"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5549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7E045-449D-479C-A024-8658D2504E56}"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345479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102159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446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131674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06592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60268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3894778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32164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406936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18590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7E045-449D-479C-A024-8658D2504E56}"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154474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7E045-449D-479C-A024-8658D2504E56}" type="datetimeFigureOut">
              <a:rPr lang="en-IN" smtClean="0"/>
              <a:t>28-02-2020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60468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5408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333340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A7E045-449D-479C-A024-8658D2504E56}" type="datetimeFigureOut">
              <a:rPr lang="en-IN" smtClean="0"/>
              <a:t>28-02-2020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265947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7E045-449D-479C-A024-8658D2504E56}"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B1446-5523-4596-A25A-766035FBA868}" type="slidenum">
              <a:rPr lang="en-IN" smtClean="0"/>
              <a:t>‹#›</a:t>
            </a:fld>
            <a:endParaRPr lang="en-IN"/>
          </a:p>
        </p:txBody>
      </p:sp>
    </p:spTree>
    <p:extLst>
      <p:ext uri="{BB962C8B-B14F-4D97-AF65-F5344CB8AC3E}">
        <p14:creationId xmlns:p14="http://schemas.microsoft.com/office/powerpoint/2010/main" val="30409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A7E045-449D-479C-A024-8658D2504E56}" type="datetimeFigureOut">
              <a:rPr lang="en-IN" smtClean="0"/>
              <a:t>28-02-2020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5B1446-5523-4596-A25A-766035FBA868}" type="slidenum">
              <a:rPr lang="en-IN" smtClean="0"/>
              <a:t>‹#›</a:t>
            </a:fld>
            <a:endParaRPr lang="en-IN"/>
          </a:p>
        </p:txBody>
      </p:sp>
    </p:spTree>
    <p:extLst>
      <p:ext uri="{BB962C8B-B14F-4D97-AF65-F5344CB8AC3E}">
        <p14:creationId xmlns:p14="http://schemas.microsoft.com/office/powerpoint/2010/main" val="18128221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588D-82DA-4FB5-844D-05E1B31BF101}"/>
              </a:ext>
            </a:extLst>
          </p:cNvPr>
          <p:cNvSpPr>
            <a:spLocks noGrp="1"/>
          </p:cNvSpPr>
          <p:nvPr>
            <p:ph type="ctrTitle"/>
          </p:nvPr>
        </p:nvSpPr>
        <p:spPr>
          <a:xfrm>
            <a:off x="238539" y="950843"/>
            <a:ext cx="11396870" cy="2478157"/>
          </a:xfrm>
        </p:spPr>
        <p:txBody>
          <a:bodyPr/>
          <a:lstStyle/>
          <a:p>
            <a:pPr algn="ctr"/>
            <a:br>
              <a:rPr lang="en-IN" sz="5400" dirty="0">
                <a:latin typeface="AR CENA" panose="02000000000000000000" pitchFamily="2" charset="0"/>
              </a:rPr>
            </a:br>
            <a:r>
              <a:rPr lang="en-IN" sz="5400" dirty="0">
                <a:latin typeface="AR CENA" panose="02000000000000000000" pitchFamily="2" charset="0"/>
              </a:rPr>
              <a:t>HUMAN BODY-VITAL SIGN MONITORING USING SMART VEST</a:t>
            </a:r>
          </a:p>
        </p:txBody>
      </p:sp>
      <p:sp>
        <p:nvSpPr>
          <p:cNvPr id="3" name="Subtitle 2">
            <a:extLst>
              <a:ext uri="{FF2B5EF4-FFF2-40B4-BE49-F238E27FC236}">
                <a16:creationId xmlns:a16="http://schemas.microsoft.com/office/drawing/2014/main" id="{F1BF3FDC-2E2D-4D16-8BF3-460A26506FDE}"/>
              </a:ext>
            </a:extLst>
          </p:cNvPr>
          <p:cNvSpPr>
            <a:spLocks noGrp="1"/>
          </p:cNvSpPr>
          <p:nvPr>
            <p:ph type="subTitle" idx="1"/>
          </p:nvPr>
        </p:nvSpPr>
        <p:spPr>
          <a:xfrm>
            <a:off x="1154955" y="3803374"/>
            <a:ext cx="8825658" cy="1835426"/>
          </a:xfrm>
        </p:spPr>
        <p:txBody>
          <a:bodyPr>
            <a:normAutofit fontScale="92500" lnSpcReduction="20000"/>
          </a:bodyPr>
          <a:lstStyle/>
          <a:p>
            <a:r>
              <a:rPr lang="en-IN" dirty="0">
                <a:solidFill>
                  <a:schemeClr val="tx2">
                    <a:lumMod val="50000"/>
                  </a:schemeClr>
                </a:solidFill>
              </a:rPr>
              <a:t>TEAM MEMBERS:</a:t>
            </a:r>
          </a:p>
          <a:p>
            <a:r>
              <a:rPr lang="en-IN" dirty="0">
                <a:solidFill>
                  <a:schemeClr val="tx2">
                    <a:lumMod val="50000"/>
                  </a:schemeClr>
                </a:solidFill>
              </a:rPr>
              <a:t>					[DEEPIKA PALANIAPPAN]</a:t>
            </a:r>
          </a:p>
          <a:p>
            <a:r>
              <a:rPr lang="en-IN" dirty="0">
                <a:solidFill>
                  <a:schemeClr val="tx2">
                    <a:lumMod val="50000"/>
                  </a:schemeClr>
                </a:solidFill>
              </a:rPr>
              <a:t>					[ROHITH RAVINDRAN]</a:t>
            </a:r>
          </a:p>
          <a:p>
            <a:r>
              <a:rPr lang="en-IN" dirty="0">
                <a:solidFill>
                  <a:schemeClr val="tx2">
                    <a:lumMod val="50000"/>
                  </a:schemeClr>
                </a:solidFill>
              </a:rPr>
              <a:t>					[E. SARAH RAJKUMAR]</a:t>
            </a:r>
          </a:p>
          <a:p>
            <a:r>
              <a:rPr lang="en-IN" dirty="0">
                <a:solidFill>
                  <a:schemeClr val="tx2">
                    <a:lumMod val="50000"/>
                  </a:schemeClr>
                </a:solidFill>
              </a:rPr>
              <a:t>					[SHRUTHI RAVINARAYANAN]</a:t>
            </a:r>
          </a:p>
        </p:txBody>
      </p:sp>
      <p:sp>
        <p:nvSpPr>
          <p:cNvPr id="4" name="TextBox 3">
            <a:extLst>
              <a:ext uri="{FF2B5EF4-FFF2-40B4-BE49-F238E27FC236}">
                <a16:creationId xmlns:a16="http://schemas.microsoft.com/office/drawing/2014/main" id="{F17BE7EC-A733-4F18-818E-9FF2D3A550A9}"/>
              </a:ext>
            </a:extLst>
          </p:cNvPr>
          <p:cNvSpPr txBox="1"/>
          <p:nvPr/>
        </p:nvSpPr>
        <p:spPr>
          <a:xfrm>
            <a:off x="3803374" y="679726"/>
            <a:ext cx="4876800" cy="707886"/>
          </a:xfrm>
          <a:prstGeom prst="rect">
            <a:avLst/>
          </a:prstGeom>
          <a:noFill/>
        </p:spPr>
        <p:txBody>
          <a:bodyPr wrap="square" rtlCol="0">
            <a:spAutoFit/>
          </a:bodyPr>
          <a:lstStyle/>
          <a:p>
            <a:r>
              <a:rPr lang="en-IN" sz="4000" dirty="0">
                <a:solidFill>
                  <a:schemeClr val="accent1">
                    <a:lumMod val="75000"/>
                  </a:schemeClr>
                </a:solidFill>
                <a:latin typeface="AR CENA" panose="02000000000000000000" pitchFamily="2" charset="0"/>
              </a:rPr>
              <a:t>STRICTLY_NO_ENGLISH</a:t>
            </a:r>
          </a:p>
        </p:txBody>
      </p:sp>
    </p:spTree>
    <p:extLst>
      <p:ext uri="{BB962C8B-B14F-4D97-AF65-F5344CB8AC3E}">
        <p14:creationId xmlns:p14="http://schemas.microsoft.com/office/powerpoint/2010/main" val="110807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AB5A-17B4-427D-B8AA-5D0C2A579DA9}"/>
              </a:ext>
            </a:extLst>
          </p:cNvPr>
          <p:cNvSpPr>
            <a:spLocks noGrp="1"/>
          </p:cNvSpPr>
          <p:nvPr>
            <p:ph type="title"/>
          </p:nvPr>
        </p:nvSpPr>
        <p:spPr>
          <a:xfrm>
            <a:off x="646111" y="452718"/>
            <a:ext cx="9404723" cy="766482"/>
          </a:xfrm>
        </p:spPr>
        <p:txBody>
          <a:bodyPr/>
          <a:lstStyle/>
          <a:p>
            <a:r>
              <a:rPr lang="en-IN" dirty="0">
                <a:latin typeface="AR CENA" panose="02000000000000000000" pitchFamily="2" charset="0"/>
              </a:rPr>
              <a:t>SAMPLE WORK COMPONENT:</a:t>
            </a:r>
          </a:p>
        </p:txBody>
      </p:sp>
      <p:graphicFrame>
        <p:nvGraphicFramePr>
          <p:cNvPr id="4" name="Table 4">
            <a:extLst>
              <a:ext uri="{FF2B5EF4-FFF2-40B4-BE49-F238E27FC236}">
                <a16:creationId xmlns:a16="http://schemas.microsoft.com/office/drawing/2014/main" id="{0F47DF0D-0361-41A2-8B54-96351F173F7E}"/>
              </a:ext>
            </a:extLst>
          </p:cNvPr>
          <p:cNvGraphicFramePr>
            <a:graphicFrameLocks noGrp="1"/>
          </p:cNvGraphicFramePr>
          <p:nvPr>
            <p:extLst>
              <p:ext uri="{D42A27DB-BD31-4B8C-83A1-F6EECF244321}">
                <p14:modId xmlns:p14="http://schemas.microsoft.com/office/powerpoint/2010/main" val="2366476909"/>
              </p:ext>
            </p:extLst>
          </p:nvPr>
        </p:nvGraphicFramePr>
        <p:xfrm>
          <a:off x="516834" y="1991875"/>
          <a:ext cx="11370366" cy="3976069"/>
        </p:xfrm>
        <a:graphic>
          <a:graphicData uri="http://schemas.openxmlformats.org/drawingml/2006/table">
            <a:tbl>
              <a:tblPr firstRow="1" bandRow="1">
                <a:tableStyleId>{5940675A-B579-460E-94D1-54222C63F5DA}</a:tableStyleId>
              </a:tblPr>
              <a:tblGrid>
                <a:gridCol w="1443609">
                  <a:extLst>
                    <a:ext uri="{9D8B030D-6E8A-4147-A177-3AD203B41FA5}">
                      <a16:colId xmlns:a16="http://schemas.microsoft.com/office/drawing/2014/main" val="1869394749"/>
                    </a:ext>
                  </a:extLst>
                </a:gridCol>
                <a:gridCol w="2684844">
                  <a:extLst>
                    <a:ext uri="{9D8B030D-6E8A-4147-A177-3AD203B41FA5}">
                      <a16:colId xmlns:a16="http://schemas.microsoft.com/office/drawing/2014/main" val="4244882892"/>
                    </a:ext>
                  </a:extLst>
                </a:gridCol>
                <a:gridCol w="2441993">
                  <a:extLst>
                    <a:ext uri="{9D8B030D-6E8A-4147-A177-3AD203B41FA5}">
                      <a16:colId xmlns:a16="http://schemas.microsoft.com/office/drawing/2014/main" val="4216907946"/>
                    </a:ext>
                  </a:extLst>
                </a:gridCol>
                <a:gridCol w="3035628">
                  <a:extLst>
                    <a:ext uri="{9D8B030D-6E8A-4147-A177-3AD203B41FA5}">
                      <a16:colId xmlns:a16="http://schemas.microsoft.com/office/drawing/2014/main" val="4242648194"/>
                    </a:ext>
                  </a:extLst>
                </a:gridCol>
                <a:gridCol w="1764292">
                  <a:extLst>
                    <a:ext uri="{9D8B030D-6E8A-4147-A177-3AD203B41FA5}">
                      <a16:colId xmlns:a16="http://schemas.microsoft.com/office/drawing/2014/main" val="731712565"/>
                    </a:ext>
                  </a:extLst>
                </a:gridCol>
              </a:tblGrid>
              <a:tr h="486282">
                <a:tc>
                  <a:txBody>
                    <a:bodyPr/>
                    <a:lstStyle/>
                    <a:p>
                      <a:r>
                        <a:rPr lang="en-IN" sz="2000" dirty="0">
                          <a:latin typeface="Bookman Old Style" panose="02050604050505020204" pitchFamily="18" charset="0"/>
                        </a:rPr>
                        <a:t>TYPE OF DISEASE</a:t>
                      </a:r>
                    </a:p>
                  </a:txBody>
                  <a:tcPr/>
                </a:tc>
                <a:tc>
                  <a:txBody>
                    <a:bodyPr/>
                    <a:lstStyle/>
                    <a:p>
                      <a:r>
                        <a:rPr lang="en-IN" sz="2000" dirty="0">
                          <a:latin typeface="Bookman Old Style" panose="02050604050505020204" pitchFamily="18" charset="0"/>
                        </a:rPr>
                        <a:t>WORK THAT SENSOR WILL DO</a:t>
                      </a:r>
                    </a:p>
                  </a:txBody>
                  <a:tcPr/>
                </a:tc>
                <a:tc>
                  <a:txBody>
                    <a:bodyPr/>
                    <a:lstStyle/>
                    <a:p>
                      <a:r>
                        <a:rPr lang="en-IN" sz="2000" dirty="0">
                          <a:latin typeface="Bookman Old Style" panose="02050604050505020204" pitchFamily="18" charset="0"/>
                        </a:rPr>
                        <a:t>PARAMETERS CONSIDERED</a:t>
                      </a:r>
                    </a:p>
                  </a:txBody>
                  <a:tcPr/>
                </a:tc>
                <a:tc>
                  <a:txBody>
                    <a:bodyPr/>
                    <a:lstStyle/>
                    <a:p>
                      <a:r>
                        <a:rPr lang="en-IN" sz="2000" dirty="0">
                          <a:latin typeface="Bookman Old Style" panose="02050604050505020204" pitchFamily="18" charset="0"/>
                        </a:rPr>
                        <a:t>ALGORITHM</a:t>
                      </a:r>
                    </a:p>
                  </a:txBody>
                  <a:tcPr/>
                </a:tc>
                <a:tc>
                  <a:txBody>
                    <a:bodyPr/>
                    <a:lstStyle/>
                    <a:p>
                      <a:r>
                        <a:rPr lang="en-IN" sz="2000" dirty="0">
                          <a:latin typeface="Bookman Old Style" panose="02050604050505020204" pitchFamily="18" charset="0"/>
                        </a:rPr>
                        <a:t>ACCURACY</a:t>
                      </a:r>
                    </a:p>
                  </a:txBody>
                  <a:tcPr/>
                </a:tc>
                <a:extLst>
                  <a:ext uri="{0D108BD9-81ED-4DB2-BD59-A6C34878D82A}">
                    <a16:rowId xmlns:a16="http://schemas.microsoft.com/office/drawing/2014/main" val="70584942"/>
                  </a:ext>
                </a:extLst>
              </a:tr>
              <a:tr h="1354789">
                <a:tc>
                  <a:txBody>
                    <a:bodyPr/>
                    <a:lstStyle/>
                    <a:p>
                      <a:r>
                        <a:rPr lang="en-IN" sz="2000" dirty="0">
                          <a:latin typeface="Bookman Old Style" panose="02050604050505020204" pitchFamily="18" charset="0"/>
                        </a:rPr>
                        <a:t>Diabetes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Bookman Old Style" panose="02050604050505020204" pitchFamily="18" charset="0"/>
                        </a:rPr>
                        <a:t>Based on the Blood Pressure(BP) change the sensor detects the type of diabetic.</a:t>
                      </a:r>
                    </a:p>
                    <a:p>
                      <a:endParaRPr lang="en-IN" sz="2000" dirty="0">
                        <a:latin typeface="Bookman Old Style" panose="02050604050505020204" pitchFamily="18" charset="0"/>
                      </a:endParaRPr>
                    </a:p>
                  </a:txBody>
                  <a:tcPr/>
                </a:tc>
                <a:tc>
                  <a:txBody>
                    <a:bodyPr/>
                    <a:lstStyle/>
                    <a:p>
                      <a:pPr marL="285750" indent="-285750">
                        <a:buFont typeface="Arial" panose="020B0604020202020204" pitchFamily="34" charset="0"/>
                        <a:buChar char="•"/>
                      </a:pPr>
                      <a:r>
                        <a:rPr lang="en-IN" sz="2000" dirty="0">
                          <a:latin typeface="Bookman Old Style" panose="02050604050505020204" pitchFamily="18" charset="0"/>
                        </a:rPr>
                        <a:t>Blood Pressure</a:t>
                      </a:r>
                    </a:p>
                    <a:p>
                      <a:pPr marL="285750" indent="-285750">
                        <a:buFont typeface="Arial" panose="020B0604020202020204" pitchFamily="34" charset="0"/>
                        <a:buChar char="•"/>
                      </a:pPr>
                      <a:r>
                        <a:rPr lang="en-IN" sz="2000" dirty="0">
                          <a:latin typeface="Bookman Old Style" panose="02050604050505020204" pitchFamily="18" charset="0"/>
                        </a:rPr>
                        <a:t>Glucose</a:t>
                      </a:r>
                    </a:p>
                    <a:p>
                      <a:pPr marL="285750" indent="-285750">
                        <a:buFont typeface="Arial" panose="020B0604020202020204" pitchFamily="34" charset="0"/>
                        <a:buChar char="•"/>
                      </a:pPr>
                      <a:r>
                        <a:rPr lang="en-IN" sz="2000" dirty="0">
                          <a:latin typeface="Bookman Old Style" panose="02050604050505020204" pitchFamily="18" charset="0"/>
                        </a:rPr>
                        <a:t>Age</a:t>
                      </a:r>
                    </a:p>
                    <a:p>
                      <a:pPr marL="285750" indent="-285750">
                        <a:buFont typeface="Arial" panose="020B0604020202020204" pitchFamily="34" charset="0"/>
                        <a:buChar char="•"/>
                      </a:pPr>
                      <a:r>
                        <a:rPr lang="en-IN" sz="2000" dirty="0">
                          <a:latin typeface="Bookman Old Style" panose="02050604050505020204" pitchFamily="18" charset="0"/>
                        </a:rPr>
                        <a:t>Pregnancy</a:t>
                      </a:r>
                    </a:p>
                    <a:p>
                      <a:pPr marL="0" indent="0">
                        <a:buFont typeface="Arial" panose="020B0604020202020204" pitchFamily="34" charset="0"/>
                        <a:buNone/>
                      </a:pPr>
                      <a:r>
                        <a:rPr lang="en-IN" sz="2000" dirty="0">
                          <a:latin typeface="Bookman Old Style" panose="02050604050505020204" pitchFamily="18" charset="0"/>
                        </a:rPr>
                        <a:t>(in case of female)</a:t>
                      </a:r>
                    </a:p>
                    <a:p>
                      <a:endParaRPr lang="en-IN" sz="2000" dirty="0">
                        <a:latin typeface="Bookman Old Style" panose="02050604050505020204" pitchFamily="18" charset="0"/>
                      </a:endParaRPr>
                    </a:p>
                  </a:txBody>
                  <a:tcPr/>
                </a:tc>
                <a:tc>
                  <a:txBody>
                    <a:bodyPr/>
                    <a:lstStyle/>
                    <a:p>
                      <a:pPr marL="342900" indent="-342900">
                        <a:buFont typeface="Arial" panose="020B0604020202020204" pitchFamily="34" charset="0"/>
                        <a:buChar char="•"/>
                      </a:pPr>
                      <a:r>
                        <a:rPr lang="en-IN" sz="2000" dirty="0">
                          <a:latin typeface="Bookman Old Style" panose="02050604050505020204" pitchFamily="18" charset="0"/>
                        </a:rPr>
                        <a:t>Logistic Regression</a:t>
                      </a:r>
                    </a:p>
                    <a:p>
                      <a:pPr marL="342900" indent="-342900">
                        <a:buFont typeface="Arial" panose="020B0604020202020204" pitchFamily="34" charset="0"/>
                        <a:buChar char="•"/>
                      </a:pPr>
                      <a:r>
                        <a:rPr lang="en-IN" sz="2000" dirty="0">
                          <a:latin typeface="Bookman Old Style" panose="02050604050505020204" pitchFamily="18" charset="0"/>
                        </a:rPr>
                        <a:t>XGBoost</a:t>
                      </a:r>
                    </a:p>
                    <a:p>
                      <a:pPr marL="342900" indent="-342900">
                        <a:buFont typeface="Arial" panose="020B0604020202020204" pitchFamily="34" charset="0"/>
                        <a:buChar char="•"/>
                      </a:pPr>
                      <a:r>
                        <a:rPr lang="en-IN" sz="2000" dirty="0">
                          <a:latin typeface="Bookman Old Style" panose="02050604050505020204" pitchFamily="18" charset="0"/>
                        </a:rPr>
                        <a:t>Adaboost</a:t>
                      </a:r>
                    </a:p>
                    <a:p>
                      <a:pPr marL="342900" indent="-342900">
                        <a:buFont typeface="Arial" panose="020B0604020202020204" pitchFamily="34" charset="0"/>
                        <a:buChar char="•"/>
                      </a:pPr>
                      <a:r>
                        <a:rPr lang="en-IN" sz="2000" dirty="0">
                          <a:latin typeface="Bookman Old Style" panose="02050604050505020204" pitchFamily="18" charset="0"/>
                        </a:rPr>
                        <a:t>Decision Tree</a:t>
                      </a:r>
                    </a:p>
                    <a:p>
                      <a:pPr marL="342900" indent="-342900">
                        <a:buFont typeface="Arial" panose="020B0604020202020204" pitchFamily="34" charset="0"/>
                        <a:buChar char="•"/>
                      </a:pPr>
                      <a:r>
                        <a:rPr lang="en-IN" sz="2000" dirty="0">
                          <a:latin typeface="Bookman Old Style" panose="02050604050505020204" pitchFamily="18" charset="0"/>
                        </a:rPr>
                        <a:t>Random Forest</a:t>
                      </a:r>
                    </a:p>
                    <a:p>
                      <a:pPr marL="342900" indent="-342900">
                        <a:buFont typeface="Arial" panose="020B0604020202020204" pitchFamily="34" charset="0"/>
                        <a:buChar char="•"/>
                      </a:pPr>
                      <a:r>
                        <a:rPr lang="en-IN" sz="2000" dirty="0">
                          <a:latin typeface="Bookman Old Style" panose="02050604050505020204" pitchFamily="18" charset="0"/>
                        </a:rPr>
                        <a:t>Naive Bayes</a:t>
                      </a:r>
                    </a:p>
                  </a:txBody>
                  <a:tcPr/>
                </a:tc>
                <a:tc>
                  <a:txBody>
                    <a:bodyPr/>
                    <a:lstStyle/>
                    <a:p>
                      <a:pPr marL="342900" indent="-342900">
                        <a:buFont typeface="Wingdings" panose="05000000000000000000" pitchFamily="2" charset="2"/>
                        <a:buChar char="ü"/>
                      </a:pPr>
                      <a:r>
                        <a:rPr lang="en-IN" sz="2000" dirty="0">
                          <a:latin typeface="Bookman Old Style" panose="02050604050505020204" pitchFamily="18" charset="0"/>
                        </a:rPr>
                        <a:t>82%</a:t>
                      </a:r>
                    </a:p>
                    <a:p>
                      <a:pPr marL="342900" indent="-342900">
                        <a:buFont typeface="Wingdings" panose="05000000000000000000" pitchFamily="2" charset="2"/>
                        <a:buChar char="ü"/>
                      </a:pPr>
                      <a:r>
                        <a:rPr lang="en-IN" sz="2000" dirty="0">
                          <a:latin typeface="Bookman Old Style" panose="02050604050505020204" pitchFamily="18" charset="0"/>
                        </a:rPr>
                        <a:t>79.8%</a:t>
                      </a:r>
                    </a:p>
                    <a:p>
                      <a:pPr marL="342900" indent="-342900">
                        <a:buFont typeface="Wingdings" panose="05000000000000000000" pitchFamily="2" charset="2"/>
                        <a:buChar char="ü"/>
                      </a:pPr>
                      <a:r>
                        <a:rPr lang="en-IN" sz="2000" dirty="0">
                          <a:latin typeface="Bookman Old Style" panose="02050604050505020204" pitchFamily="18" charset="0"/>
                        </a:rPr>
                        <a:t>80.51%</a:t>
                      </a:r>
                    </a:p>
                    <a:p>
                      <a:pPr marL="342900" indent="-342900">
                        <a:buFont typeface="Wingdings" panose="05000000000000000000" pitchFamily="2" charset="2"/>
                        <a:buChar char="ü"/>
                      </a:pPr>
                      <a:r>
                        <a:rPr lang="en-IN" sz="2000" dirty="0">
                          <a:latin typeface="Bookman Old Style" panose="02050604050505020204" pitchFamily="18" charset="0"/>
                        </a:rPr>
                        <a:t>72.72%</a:t>
                      </a:r>
                    </a:p>
                    <a:p>
                      <a:pPr marL="342900" indent="-342900">
                        <a:buFont typeface="Wingdings" panose="05000000000000000000" pitchFamily="2" charset="2"/>
                        <a:buChar char="ü"/>
                      </a:pPr>
                      <a:r>
                        <a:rPr lang="en-IN" sz="2000" dirty="0">
                          <a:latin typeface="Bookman Old Style" panose="02050604050505020204" pitchFamily="18" charset="0"/>
                        </a:rPr>
                        <a:t>79.22%</a:t>
                      </a:r>
                    </a:p>
                    <a:p>
                      <a:pPr marL="342900" indent="-342900">
                        <a:buFont typeface="Wingdings" panose="05000000000000000000" pitchFamily="2" charset="2"/>
                        <a:buChar char="ü"/>
                      </a:pPr>
                      <a:r>
                        <a:rPr lang="en-IN" sz="2000" dirty="0">
                          <a:latin typeface="Bookman Old Style" panose="02050604050505020204" pitchFamily="18" charset="0"/>
                        </a:rPr>
                        <a:t>77.27%</a:t>
                      </a:r>
                    </a:p>
                  </a:txBody>
                  <a:tcPr/>
                </a:tc>
                <a:extLst>
                  <a:ext uri="{0D108BD9-81ED-4DB2-BD59-A6C34878D82A}">
                    <a16:rowId xmlns:a16="http://schemas.microsoft.com/office/drawing/2014/main" val="708086016"/>
                  </a:ext>
                </a:extLst>
              </a:tr>
              <a:tr h="135478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9782098"/>
                  </a:ext>
                </a:extLst>
              </a:tr>
            </a:tbl>
          </a:graphicData>
        </a:graphic>
      </p:graphicFrame>
    </p:spTree>
    <p:extLst>
      <p:ext uri="{BB962C8B-B14F-4D97-AF65-F5344CB8AC3E}">
        <p14:creationId xmlns:p14="http://schemas.microsoft.com/office/powerpoint/2010/main" val="234245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C8D7-15FF-4196-AC0F-F4F325B4A9DF}"/>
              </a:ext>
            </a:extLst>
          </p:cNvPr>
          <p:cNvSpPr>
            <a:spLocks noGrp="1"/>
          </p:cNvSpPr>
          <p:nvPr>
            <p:ph type="title"/>
          </p:nvPr>
        </p:nvSpPr>
        <p:spPr>
          <a:xfrm>
            <a:off x="3180521" y="3169413"/>
            <a:ext cx="7076661" cy="1400530"/>
          </a:xfrm>
        </p:spPr>
        <p:txBody>
          <a:bodyPr/>
          <a:lstStyle/>
          <a:p>
            <a:r>
              <a:rPr lang="en-IN" sz="9600" dirty="0">
                <a:latin typeface="AR BLANCA" panose="02000000000000000000" pitchFamily="2" charset="0"/>
              </a:rPr>
              <a:t>Thank you</a:t>
            </a:r>
          </a:p>
        </p:txBody>
      </p:sp>
    </p:spTree>
    <p:extLst>
      <p:ext uri="{BB962C8B-B14F-4D97-AF65-F5344CB8AC3E}">
        <p14:creationId xmlns:p14="http://schemas.microsoft.com/office/powerpoint/2010/main" val="312977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422B-DED4-4BE1-A026-6EC62E41DADA}"/>
              </a:ext>
            </a:extLst>
          </p:cNvPr>
          <p:cNvSpPr>
            <a:spLocks noGrp="1"/>
          </p:cNvSpPr>
          <p:nvPr>
            <p:ph type="title"/>
          </p:nvPr>
        </p:nvSpPr>
        <p:spPr>
          <a:xfrm>
            <a:off x="646111" y="628308"/>
            <a:ext cx="9404723" cy="514691"/>
          </a:xfrm>
        </p:spPr>
        <p:txBody>
          <a:bodyPr/>
          <a:lstStyle/>
          <a:p>
            <a:r>
              <a:rPr lang="en-IN" sz="2400" dirty="0">
                <a:latin typeface="AR CENA" panose="02000000000000000000" pitchFamily="2" charset="0"/>
              </a:rPr>
              <a:t>TEAM INTRODUCTION:</a:t>
            </a:r>
          </a:p>
        </p:txBody>
      </p:sp>
      <p:sp>
        <p:nvSpPr>
          <p:cNvPr id="3" name="Content Placeholder 2">
            <a:extLst>
              <a:ext uri="{FF2B5EF4-FFF2-40B4-BE49-F238E27FC236}">
                <a16:creationId xmlns:a16="http://schemas.microsoft.com/office/drawing/2014/main" id="{2B59BAEC-D189-4133-996D-B667F1A34384}"/>
              </a:ext>
            </a:extLst>
          </p:cNvPr>
          <p:cNvSpPr>
            <a:spLocks noGrp="1"/>
          </p:cNvSpPr>
          <p:nvPr>
            <p:ph idx="1"/>
          </p:nvPr>
        </p:nvSpPr>
        <p:spPr>
          <a:xfrm>
            <a:off x="646111" y="1331259"/>
            <a:ext cx="8946541" cy="4195481"/>
          </a:xfrm>
        </p:spPr>
        <p:txBody>
          <a:bodyPr/>
          <a:lstStyle/>
          <a:p>
            <a:pPr marL="0" indent="0">
              <a:buNone/>
            </a:pPr>
            <a:r>
              <a:rPr lang="en-IN" dirty="0"/>
              <a:t>	</a:t>
            </a:r>
          </a:p>
        </p:txBody>
      </p:sp>
      <p:graphicFrame>
        <p:nvGraphicFramePr>
          <p:cNvPr id="4" name="Table 4">
            <a:extLst>
              <a:ext uri="{FF2B5EF4-FFF2-40B4-BE49-F238E27FC236}">
                <a16:creationId xmlns:a16="http://schemas.microsoft.com/office/drawing/2014/main" id="{C320FBC9-6351-4A96-94B4-64440C48FEA9}"/>
              </a:ext>
            </a:extLst>
          </p:cNvPr>
          <p:cNvGraphicFramePr>
            <a:graphicFrameLocks noGrp="1"/>
          </p:cNvGraphicFramePr>
          <p:nvPr>
            <p:extLst>
              <p:ext uri="{D42A27DB-BD31-4B8C-83A1-F6EECF244321}">
                <p14:modId xmlns:p14="http://schemas.microsoft.com/office/powerpoint/2010/main" val="4151396578"/>
              </p:ext>
            </p:extLst>
          </p:nvPr>
        </p:nvGraphicFramePr>
        <p:xfrm>
          <a:off x="646112" y="1603512"/>
          <a:ext cx="11108567" cy="4653916"/>
        </p:xfrm>
        <a:graphic>
          <a:graphicData uri="http://schemas.openxmlformats.org/drawingml/2006/table">
            <a:tbl>
              <a:tblPr firstRow="1" bandRow="1">
                <a:tableStyleId>{8799B23B-EC83-4686-B30A-512413B5E67A}</a:tableStyleId>
              </a:tblPr>
              <a:tblGrid>
                <a:gridCol w="2984984">
                  <a:extLst>
                    <a:ext uri="{9D8B030D-6E8A-4147-A177-3AD203B41FA5}">
                      <a16:colId xmlns:a16="http://schemas.microsoft.com/office/drawing/2014/main" val="1464828212"/>
                    </a:ext>
                  </a:extLst>
                </a:gridCol>
                <a:gridCol w="2569299">
                  <a:extLst>
                    <a:ext uri="{9D8B030D-6E8A-4147-A177-3AD203B41FA5}">
                      <a16:colId xmlns:a16="http://schemas.microsoft.com/office/drawing/2014/main" val="2920629534"/>
                    </a:ext>
                  </a:extLst>
                </a:gridCol>
                <a:gridCol w="3645970">
                  <a:extLst>
                    <a:ext uri="{9D8B030D-6E8A-4147-A177-3AD203B41FA5}">
                      <a16:colId xmlns:a16="http://schemas.microsoft.com/office/drawing/2014/main" val="2263450788"/>
                    </a:ext>
                  </a:extLst>
                </a:gridCol>
                <a:gridCol w="1908314">
                  <a:extLst>
                    <a:ext uri="{9D8B030D-6E8A-4147-A177-3AD203B41FA5}">
                      <a16:colId xmlns:a16="http://schemas.microsoft.com/office/drawing/2014/main" val="3428729976"/>
                    </a:ext>
                  </a:extLst>
                </a:gridCol>
              </a:tblGrid>
              <a:tr h="612344">
                <a:tc>
                  <a:txBody>
                    <a:bodyPr/>
                    <a:lstStyle/>
                    <a:p>
                      <a:r>
                        <a:rPr lang="en-IN" dirty="0"/>
                        <a:t>NAME</a:t>
                      </a:r>
                    </a:p>
                  </a:txBody>
                  <a:tcPr/>
                </a:tc>
                <a:tc>
                  <a:txBody>
                    <a:bodyPr/>
                    <a:lstStyle/>
                    <a:p>
                      <a:r>
                        <a:rPr lang="en-IN" dirty="0"/>
                        <a:t>EDUCATION</a:t>
                      </a:r>
                    </a:p>
                  </a:txBody>
                  <a:tcPr/>
                </a:tc>
                <a:tc>
                  <a:txBody>
                    <a:bodyPr/>
                    <a:lstStyle/>
                    <a:p>
                      <a:r>
                        <a:rPr lang="en-IN" dirty="0"/>
                        <a:t>PROJECTS</a:t>
                      </a:r>
                    </a:p>
                    <a:p>
                      <a:r>
                        <a:rPr lang="en-IN" dirty="0"/>
                        <a:t>(currently working on)</a:t>
                      </a:r>
                    </a:p>
                  </a:txBody>
                  <a:tcPr/>
                </a:tc>
                <a:tc>
                  <a:txBody>
                    <a:bodyPr/>
                    <a:lstStyle/>
                    <a:p>
                      <a:r>
                        <a:rPr lang="en-IN" dirty="0"/>
                        <a:t>INTERNSHIP</a:t>
                      </a:r>
                    </a:p>
                  </a:txBody>
                  <a:tcPr/>
                </a:tc>
                <a:extLst>
                  <a:ext uri="{0D108BD9-81ED-4DB2-BD59-A6C34878D82A}">
                    <a16:rowId xmlns:a16="http://schemas.microsoft.com/office/drawing/2014/main" val="11846574"/>
                  </a:ext>
                </a:extLst>
              </a:tr>
              <a:tr h="1003459">
                <a:tc>
                  <a:txBody>
                    <a:bodyPr/>
                    <a:lstStyle/>
                    <a:p>
                      <a:r>
                        <a:rPr lang="en-IN" dirty="0"/>
                        <a:t>Deepika Palaniappan</a:t>
                      </a:r>
                    </a:p>
                  </a:txBody>
                  <a:tcPr/>
                </a:tc>
                <a:tc>
                  <a:txBody>
                    <a:bodyPr/>
                    <a:lstStyle/>
                    <a:p>
                      <a:r>
                        <a:rPr lang="en-IN" dirty="0"/>
                        <a:t>MTech</a:t>
                      </a:r>
                    </a:p>
                    <a:p>
                      <a:r>
                        <a:rPr lang="en-IN" dirty="0"/>
                        <a:t> (Big Data Analytics)</a:t>
                      </a:r>
                    </a:p>
                  </a:txBody>
                  <a:tcPr/>
                </a:tc>
                <a:tc>
                  <a:txBody>
                    <a:bodyPr/>
                    <a:lstStyle/>
                    <a:p>
                      <a:r>
                        <a:rPr lang="en-IN" dirty="0"/>
                        <a:t>Location Recommendation System</a:t>
                      </a:r>
                    </a:p>
                  </a:txBody>
                  <a:tcPr/>
                </a:tc>
                <a:tc>
                  <a:txBody>
                    <a:bodyPr/>
                    <a:lstStyle/>
                    <a:p>
                      <a:r>
                        <a:rPr lang="en-IN" dirty="0"/>
                        <a:t>Cognizant</a:t>
                      </a:r>
                    </a:p>
                  </a:txBody>
                  <a:tcPr/>
                </a:tc>
                <a:extLst>
                  <a:ext uri="{0D108BD9-81ED-4DB2-BD59-A6C34878D82A}">
                    <a16:rowId xmlns:a16="http://schemas.microsoft.com/office/drawing/2014/main" val="2992867312"/>
                  </a:ext>
                </a:extLst>
              </a:tr>
              <a:tr h="1003459">
                <a:tc>
                  <a:txBody>
                    <a:bodyPr/>
                    <a:lstStyle/>
                    <a:p>
                      <a:r>
                        <a:rPr lang="en-IN" dirty="0"/>
                        <a:t>Rohith Ravindran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MTech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(Big Data Analytics)</a:t>
                      </a:r>
                    </a:p>
                    <a:p>
                      <a:endParaRPr lang="en-IN" dirty="0"/>
                    </a:p>
                  </a:txBody>
                  <a:tcPr/>
                </a:tc>
                <a:tc>
                  <a:txBody>
                    <a:bodyPr/>
                    <a:lstStyle/>
                    <a:p>
                      <a:r>
                        <a:rPr lang="en-IN" dirty="0"/>
                        <a:t>Rapid Screening of chest x-ray for Tuberculosis using Deep Learning</a:t>
                      </a:r>
                    </a:p>
                  </a:txBody>
                  <a:tcPr/>
                </a:tc>
                <a:tc>
                  <a:txBody>
                    <a:bodyPr/>
                    <a:lstStyle/>
                    <a:p>
                      <a:r>
                        <a:rPr lang="en-IN" dirty="0"/>
                        <a:t>NIL</a:t>
                      </a:r>
                    </a:p>
                  </a:txBody>
                  <a:tcPr/>
                </a:tc>
                <a:extLst>
                  <a:ext uri="{0D108BD9-81ED-4DB2-BD59-A6C34878D82A}">
                    <a16:rowId xmlns:a16="http://schemas.microsoft.com/office/drawing/2014/main" val="4059069444"/>
                  </a:ext>
                </a:extLst>
              </a:tr>
              <a:tr h="1003459">
                <a:tc>
                  <a:txBody>
                    <a:bodyPr/>
                    <a:lstStyle/>
                    <a:p>
                      <a:r>
                        <a:rPr lang="en-IN" dirty="0"/>
                        <a:t>E. Sarah Rajkumar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MTech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(Big Data Analytics)</a:t>
                      </a:r>
                    </a:p>
                    <a:p>
                      <a:endParaRPr lang="en-IN" dirty="0"/>
                    </a:p>
                  </a:txBody>
                  <a:tcPr/>
                </a:tc>
                <a:tc>
                  <a:txBody>
                    <a:bodyPr/>
                    <a:lstStyle/>
                    <a:p>
                      <a:r>
                        <a:rPr lang="en-IN" dirty="0"/>
                        <a:t>Classification of hyper spectral image using CNN</a:t>
                      </a:r>
                    </a:p>
                  </a:txBody>
                  <a:tcPr/>
                </a:tc>
                <a:tc>
                  <a:txBody>
                    <a:bodyPr/>
                    <a:lstStyle/>
                    <a:p>
                      <a:endParaRPr lang="en-IN"/>
                    </a:p>
                  </a:txBody>
                  <a:tcPr/>
                </a:tc>
                <a:extLst>
                  <a:ext uri="{0D108BD9-81ED-4DB2-BD59-A6C34878D82A}">
                    <a16:rowId xmlns:a16="http://schemas.microsoft.com/office/drawing/2014/main" val="2234826172"/>
                  </a:ext>
                </a:extLst>
              </a:tr>
              <a:tr h="1003459">
                <a:tc>
                  <a:txBody>
                    <a:bodyPr/>
                    <a:lstStyle/>
                    <a:p>
                      <a:r>
                        <a:rPr lang="en-IN" dirty="0"/>
                        <a:t>Shruthi Ravinarayanan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MTech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(Big Data Analytics)</a:t>
                      </a:r>
                    </a:p>
                    <a:p>
                      <a:endParaRPr lang="en-IN" dirty="0"/>
                    </a:p>
                  </a:txBody>
                  <a:tcPr/>
                </a:tc>
                <a:tc>
                  <a:txBody>
                    <a:bodyPr/>
                    <a:lstStyle/>
                    <a:p>
                      <a:r>
                        <a:rPr lang="en-IN" dirty="0"/>
                        <a:t> Smart Grid power sharing using block chain </a:t>
                      </a:r>
                    </a:p>
                  </a:txBody>
                  <a:tcPr/>
                </a:tc>
                <a:tc>
                  <a:txBody>
                    <a:bodyPr/>
                    <a:lstStyle/>
                    <a:p>
                      <a:r>
                        <a:rPr lang="en-IN" dirty="0"/>
                        <a:t>L and T InfoTech</a:t>
                      </a:r>
                    </a:p>
                  </a:txBody>
                  <a:tcPr/>
                </a:tc>
                <a:extLst>
                  <a:ext uri="{0D108BD9-81ED-4DB2-BD59-A6C34878D82A}">
                    <a16:rowId xmlns:a16="http://schemas.microsoft.com/office/drawing/2014/main" val="1301538291"/>
                  </a:ext>
                </a:extLst>
              </a:tr>
            </a:tbl>
          </a:graphicData>
        </a:graphic>
      </p:graphicFrame>
    </p:spTree>
    <p:extLst>
      <p:ext uri="{BB962C8B-B14F-4D97-AF65-F5344CB8AC3E}">
        <p14:creationId xmlns:p14="http://schemas.microsoft.com/office/powerpoint/2010/main" val="289048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0C4A-EE7C-45A8-8A07-CA5040BC5DF8}"/>
              </a:ext>
            </a:extLst>
          </p:cNvPr>
          <p:cNvSpPr>
            <a:spLocks noGrp="1"/>
          </p:cNvSpPr>
          <p:nvPr>
            <p:ph type="title"/>
          </p:nvPr>
        </p:nvSpPr>
        <p:spPr/>
        <p:txBody>
          <a:bodyPr/>
          <a:lstStyle/>
          <a:p>
            <a:r>
              <a:rPr lang="en-IN" sz="5400" dirty="0">
                <a:latin typeface="AR CENA" panose="02000000000000000000" pitchFamily="2" charset="0"/>
              </a:rPr>
              <a:t>ABSTRACT</a:t>
            </a:r>
            <a:r>
              <a:rPr lang="en-IN" sz="5400" dirty="0"/>
              <a:t>:</a:t>
            </a:r>
          </a:p>
        </p:txBody>
      </p:sp>
      <p:sp>
        <p:nvSpPr>
          <p:cNvPr id="3" name="Content Placeholder 2">
            <a:extLst>
              <a:ext uri="{FF2B5EF4-FFF2-40B4-BE49-F238E27FC236}">
                <a16:creationId xmlns:a16="http://schemas.microsoft.com/office/drawing/2014/main" id="{5904A08B-746B-4D2D-9129-4AEAA9A9E0AA}"/>
              </a:ext>
            </a:extLst>
          </p:cNvPr>
          <p:cNvSpPr>
            <a:spLocks noGrp="1"/>
          </p:cNvSpPr>
          <p:nvPr>
            <p:ph idx="1"/>
          </p:nvPr>
        </p:nvSpPr>
        <p:spPr/>
        <p:txBody>
          <a:bodyPr/>
          <a:lstStyle/>
          <a:p>
            <a:pPr marL="0" indent="0" algn="just">
              <a:buNone/>
            </a:pPr>
            <a:r>
              <a:rPr lang="en-IN" dirty="0">
                <a:latin typeface="Bookman Old Style" panose="02050604050505020204" pitchFamily="18" charset="0"/>
              </a:rPr>
              <a:t>	An Engineer is a person who is always keen and  interested in providing best alternative solution to any social problem. Keeping this mindset and visualizing the problems in healthcare domain for the masses in many countries, it is observed that annually several people die due to ignorance of their body vital signs. By identifying this problem, we suggest a wearable health device design to monitor the basic vital signs. </a:t>
            </a:r>
          </a:p>
        </p:txBody>
      </p:sp>
    </p:spTree>
    <p:extLst>
      <p:ext uri="{BB962C8B-B14F-4D97-AF65-F5344CB8AC3E}">
        <p14:creationId xmlns:p14="http://schemas.microsoft.com/office/powerpoint/2010/main" val="167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66E4-09B6-49A3-94F5-707C3A1B08D0}"/>
              </a:ext>
            </a:extLst>
          </p:cNvPr>
          <p:cNvSpPr>
            <a:spLocks noGrp="1"/>
          </p:cNvSpPr>
          <p:nvPr>
            <p:ph type="title"/>
          </p:nvPr>
        </p:nvSpPr>
        <p:spPr/>
        <p:txBody>
          <a:bodyPr/>
          <a:lstStyle/>
          <a:p>
            <a:r>
              <a:rPr lang="en-IN" sz="4400" dirty="0">
                <a:latin typeface="AR CENA" panose="02000000000000000000" pitchFamily="2" charset="0"/>
              </a:rPr>
              <a:t>PROBLEM STATEMENT:</a:t>
            </a:r>
          </a:p>
        </p:txBody>
      </p:sp>
      <p:sp>
        <p:nvSpPr>
          <p:cNvPr id="3" name="Content Placeholder 2">
            <a:extLst>
              <a:ext uri="{FF2B5EF4-FFF2-40B4-BE49-F238E27FC236}">
                <a16:creationId xmlns:a16="http://schemas.microsoft.com/office/drawing/2014/main" id="{4360CD55-E3A8-4DBA-A346-2A018F9D3BF0}"/>
              </a:ext>
            </a:extLst>
          </p:cNvPr>
          <p:cNvSpPr>
            <a:spLocks noGrp="1"/>
          </p:cNvSpPr>
          <p:nvPr>
            <p:ph idx="1"/>
          </p:nvPr>
        </p:nvSpPr>
        <p:spPr>
          <a:xfrm>
            <a:off x="646111" y="1618975"/>
            <a:ext cx="9971089" cy="4320208"/>
          </a:xfrm>
        </p:spPr>
        <p:txBody>
          <a:bodyPr/>
          <a:lstStyle/>
          <a:p>
            <a:pPr marL="0" indent="0">
              <a:buNone/>
            </a:pPr>
            <a:endParaRPr lang="en-IN" dirty="0">
              <a:latin typeface="Bookman Old Style" panose="02050604050505020204" pitchFamily="18" charset="0"/>
            </a:endParaRPr>
          </a:p>
          <a:p>
            <a:pPr algn="just">
              <a:buFont typeface="Wingdings" panose="05000000000000000000" pitchFamily="2" charset="2"/>
              <a:buChar char="§"/>
            </a:pPr>
            <a:r>
              <a:rPr lang="en-IN" dirty="0">
                <a:latin typeface="Bookman Old Style" panose="02050604050505020204" pitchFamily="18" charset="0"/>
              </a:rPr>
              <a:t>	Vital signs are an important component of patient care. They determine which treatment protocols to follow, provide critical information needed to make life-saving decisions.</a:t>
            </a:r>
          </a:p>
          <a:p>
            <a:pPr algn="just">
              <a:buFont typeface="Wingdings" panose="05000000000000000000" pitchFamily="2" charset="2"/>
              <a:buChar char="§"/>
            </a:pPr>
            <a:r>
              <a:rPr lang="en-IN" dirty="0">
                <a:latin typeface="Bookman Old Style" panose="02050604050505020204" pitchFamily="18" charset="0"/>
              </a:rPr>
              <a:t>	Regular monitoring can help find potential health issues before they become a problem. When you do so regularly, it is possible to detect abnormal variations in our vitals at an earlier stage.  By getting the correct health screenings and treatment you are taking important steps toward living a longer, healthier life.</a:t>
            </a:r>
          </a:p>
          <a:p>
            <a:pPr algn="just">
              <a:buFont typeface="Wingdings" panose="05000000000000000000" pitchFamily="2" charset="2"/>
              <a:buChar char="§"/>
            </a:pPr>
            <a:r>
              <a:rPr lang="en-IN" dirty="0">
                <a:latin typeface="Bookman Old Style" panose="02050604050505020204" pitchFamily="18" charset="0"/>
              </a:rPr>
              <a:t>	But to be more realistic, people only go consult a doctor  when they are being faced with any  illness. Else they use various devices to check each vital signs separately.</a:t>
            </a:r>
          </a:p>
        </p:txBody>
      </p:sp>
    </p:spTree>
    <p:extLst>
      <p:ext uri="{BB962C8B-B14F-4D97-AF65-F5344CB8AC3E}">
        <p14:creationId xmlns:p14="http://schemas.microsoft.com/office/powerpoint/2010/main" val="424222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829-0218-49F9-86D0-FCEBCBD0E185}"/>
              </a:ext>
            </a:extLst>
          </p:cNvPr>
          <p:cNvSpPr>
            <a:spLocks noGrp="1"/>
          </p:cNvSpPr>
          <p:nvPr>
            <p:ph type="title"/>
          </p:nvPr>
        </p:nvSpPr>
        <p:spPr/>
        <p:txBody>
          <a:bodyPr/>
          <a:lstStyle/>
          <a:p>
            <a:r>
              <a:rPr lang="en-IN" dirty="0">
                <a:latin typeface="AR CENA" panose="02000000000000000000" pitchFamily="2" charset="0"/>
              </a:rPr>
              <a:t>BASIC VITAL SIGNS:</a:t>
            </a:r>
          </a:p>
        </p:txBody>
      </p:sp>
      <p:pic>
        <p:nvPicPr>
          <p:cNvPr id="5" name="Picture 2" descr="E-Health sensor shield with ten sensors  ">
            <a:extLst>
              <a:ext uri="{FF2B5EF4-FFF2-40B4-BE49-F238E27FC236}">
                <a16:creationId xmlns:a16="http://schemas.microsoft.com/office/drawing/2014/main" id="{7A08EDB6-61DE-4D64-977D-44BFD30C3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472" y="1451429"/>
            <a:ext cx="5181600" cy="38317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17D34B-6B26-45FF-8FF4-4B1766193BE0}"/>
              </a:ext>
            </a:extLst>
          </p:cNvPr>
          <p:cNvSpPr txBox="1"/>
          <p:nvPr/>
        </p:nvSpPr>
        <p:spPr>
          <a:xfrm>
            <a:off x="646111" y="1451429"/>
            <a:ext cx="6770689" cy="3139321"/>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Heart rate</a:t>
            </a:r>
          </a:p>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Respiratory rate</a:t>
            </a:r>
          </a:p>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Blood Pressure</a:t>
            </a:r>
          </a:p>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Body Temperature</a:t>
            </a:r>
          </a:p>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Skin Perspiration</a:t>
            </a:r>
          </a:p>
          <a:p>
            <a:pPr marL="457200" indent="-457200">
              <a:lnSpc>
                <a:spcPct val="150000"/>
              </a:lnSpc>
              <a:buFont typeface="Wingdings" panose="05000000000000000000" pitchFamily="2" charset="2"/>
              <a:buChar char="ü"/>
            </a:pPr>
            <a:r>
              <a:rPr lang="en-IN" sz="2000" dirty="0">
                <a:latin typeface="Bookman Old Style" panose="02050604050505020204" pitchFamily="18" charset="0"/>
              </a:rPr>
              <a:t>Blood Oxygen Saturation</a:t>
            </a:r>
          </a:p>
          <a:p>
            <a:endParaRPr lang="en-IN" dirty="0"/>
          </a:p>
        </p:txBody>
      </p:sp>
    </p:spTree>
    <p:extLst>
      <p:ext uri="{BB962C8B-B14F-4D97-AF65-F5344CB8AC3E}">
        <p14:creationId xmlns:p14="http://schemas.microsoft.com/office/powerpoint/2010/main" val="157656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77E1-7D7F-4556-BEE7-09874896544F}"/>
              </a:ext>
            </a:extLst>
          </p:cNvPr>
          <p:cNvSpPr>
            <a:spLocks noGrp="1"/>
          </p:cNvSpPr>
          <p:nvPr>
            <p:ph type="title"/>
          </p:nvPr>
        </p:nvSpPr>
        <p:spPr/>
        <p:txBody>
          <a:bodyPr/>
          <a:lstStyle/>
          <a:p>
            <a:r>
              <a:rPr lang="en-IN" dirty="0">
                <a:latin typeface="AR CENA" panose="02000000000000000000" pitchFamily="2" charset="0"/>
              </a:rPr>
              <a:t>SURVEY:</a:t>
            </a:r>
          </a:p>
        </p:txBody>
      </p:sp>
      <p:pic>
        <p:nvPicPr>
          <p:cNvPr id="5" name="Picture 4">
            <a:extLst>
              <a:ext uri="{FF2B5EF4-FFF2-40B4-BE49-F238E27FC236}">
                <a16:creationId xmlns:a16="http://schemas.microsoft.com/office/drawing/2014/main" id="{C635039B-6CBC-4CC7-8CAF-7DDE2B383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943" y="710248"/>
            <a:ext cx="4967057" cy="6147752"/>
          </a:xfrm>
          <a:prstGeom prst="rect">
            <a:avLst/>
          </a:prstGeom>
        </p:spPr>
      </p:pic>
      <p:sp>
        <p:nvSpPr>
          <p:cNvPr id="6" name="TextBox 5">
            <a:extLst>
              <a:ext uri="{FF2B5EF4-FFF2-40B4-BE49-F238E27FC236}">
                <a16:creationId xmlns:a16="http://schemas.microsoft.com/office/drawing/2014/main" id="{597269B9-3E82-4CDB-A169-80B1FAFAC3A6}"/>
              </a:ext>
            </a:extLst>
          </p:cNvPr>
          <p:cNvSpPr txBox="1"/>
          <p:nvPr/>
        </p:nvSpPr>
        <p:spPr>
          <a:xfrm>
            <a:off x="646111" y="1524001"/>
            <a:ext cx="6402389" cy="4955203"/>
          </a:xfrm>
          <a:prstGeom prst="rect">
            <a:avLst/>
          </a:prstGeom>
          <a:noFill/>
        </p:spPr>
        <p:txBody>
          <a:bodyPr wrap="square" rtlCol="0">
            <a:spAutoFit/>
          </a:bodyPr>
          <a:lstStyle/>
          <a:p>
            <a:endParaRPr lang="en-IN" dirty="0"/>
          </a:p>
          <a:p>
            <a:pPr marL="342900" indent="-342900">
              <a:buFont typeface="Arial" panose="020B0604020202020204" pitchFamily="34" charset="0"/>
              <a:buChar char="•"/>
            </a:pPr>
            <a:r>
              <a:rPr lang="en-IN" sz="2000" dirty="0">
                <a:latin typeface="Bookman Old Style" panose="02050604050505020204" pitchFamily="18" charset="0"/>
              </a:rPr>
              <a:t>This is our small survey that we conducted inside the college premises among the mentors and elders.</a:t>
            </a:r>
          </a:p>
          <a:p>
            <a:pPr marL="342900" indent="-342900">
              <a:buFont typeface="Arial" panose="020B0604020202020204" pitchFamily="34" charset="0"/>
              <a:buChar char="•"/>
            </a:pPr>
            <a:r>
              <a:rPr lang="en-IN" sz="2000" dirty="0">
                <a:latin typeface="Bookman Old Style" panose="02050604050505020204" pitchFamily="18" charset="0"/>
              </a:rPr>
              <a:t>We observed that people go for health check-up after long gaps or only  if there is an urgent need.</a:t>
            </a:r>
          </a:p>
          <a:p>
            <a:pPr marL="342900" indent="-342900">
              <a:buFont typeface="Arial" panose="020B0604020202020204" pitchFamily="34" charset="0"/>
              <a:buChar char="•"/>
            </a:pPr>
            <a:r>
              <a:rPr lang="en-IN" sz="2000" dirty="0">
                <a:latin typeface="Bookman Old Style" panose="02050604050505020204" pitchFamily="18" charset="0"/>
              </a:rPr>
              <a:t>Based on the survey we realised that people invest a huge amount of  their money to find out basic health care information about themselves i.e. the vital signs.</a:t>
            </a:r>
          </a:p>
          <a:p>
            <a:pPr marL="342900" indent="-342900">
              <a:buFont typeface="Arial" panose="020B0604020202020204" pitchFamily="34" charset="0"/>
              <a:buChar char="•"/>
            </a:pPr>
            <a:r>
              <a:rPr lang="en-IN" sz="2000" dirty="0">
                <a:latin typeface="Bookman Old Style" panose="02050604050505020204" pitchFamily="18" charset="0"/>
              </a:rPr>
              <a:t>Instead our approach is to enable people to monitor their health status from his own place.</a:t>
            </a:r>
          </a:p>
          <a:p>
            <a:endParaRPr lang="en-IN" sz="20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22345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E9F5-7A67-4E4F-BC8D-7528BEE00E42}"/>
              </a:ext>
            </a:extLst>
          </p:cNvPr>
          <p:cNvSpPr>
            <a:spLocks noGrp="1"/>
          </p:cNvSpPr>
          <p:nvPr>
            <p:ph type="title"/>
          </p:nvPr>
        </p:nvSpPr>
        <p:spPr/>
        <p:txBody>
          <a:bodyPr/>
          <a:lstStyle/>
          <a:p>
            <a:r>
              <a:rPr lang="en-IN" dirty="0">
                <a:latin typeface="AR CENA" panose="02000000000000000000" pitchFamily="2" charset="0"/>
              </a:rPr>
              <a:t>INFERENCE:</a:t>
            </a:r>
          </a:p>
        </p:txBody>
      </p:sp>
      <p:pic>
        <p:nvPicPr>
          <p:cNvPr id="5" name="Picture 2" descr="Image result for vital signs parameters of a human body">
            <a:extLst>
              <a:ext uri="{FF2B5EF4-FFF2-40B4-BE49-F238E27FC236}">
                <a16:creationId xmlns:a16="http://schemas.microsoft.com/office/drawing/2014/main" id="{0E1BB3BC-C0D8-4982-88CE-6B576EAEA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1785" y="1316209"/>
            <a:ext cx="3027181" cy="16787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F020A0-8199-489C-B611-0CC3652696E3}"/>
              </a:ext>
            </a:extLst>
          </p:cNvPr>
          <p:cNvSpPr txBox="1"/>
          <p:nvPr/>
        </p:nvSpPr>
        <p:spPr>
          <a:xfrm>
            <a:off x="367816" y="1535628"/>
            <a:ext cx="8591448" cy="1846659"/>
          </a:xfrm>
          <a:prstGeom prst="rect">
            <a:avLst/>
          </a:prstGeom>
          <a:noFill/>
        </p:spPr>
        <p:txBody>
          <a:bodyPr wrap="square" rtlCol="0">
            <a:spAutoFit/>
          </a:bodyPr>
          <a:lstStyle/>
          <a:p>
            <a:r>
              <a:rPr lang="en-IN" dirty="0"/>
              <a:t>	</a:t>
            </a:r>
            <a:r>
              <a:rPr lang="en-IN" sz="2000" dirty="0">
                <a:latin typeface="Bookman Old Style" panose="02050604050505020204" pitchFamily="18" charset="0"/>
              </a:rPr>
              <a:t>From the above survey we inferred that people check their vital signs  through several  device .</a:t>
            </a:r>
          </a:p>
          <a:p>
            <a:endParaRPr lang="en-IN" sz="2000" dirty="0">
              <a:latin typeface="Bookman Old Style" panose="02050604050505020204" pitchFamily="18" charset="0"/>
            </a:endParaRPr>
          </a:p>
          <a:p>
            <a:r>
              <a:rPr lang="en-IN" i="1" u="sng" dirty="0">
                <a:latin typeface="Bookman Old Style" panose="02050604050505020204" pitchFamily="18" charset="0"/>
              </a:rPr>
              <a:t>Example:</a:t>
            </a:r>
          </a:p>
          <a:p>
            <a:r>
              <a:rPr lang="en-IN" dirty="0"/>
              <a:t>	</a:t>
            </a:r>
          </a:p>
          <a:p>
            <a:r>
              <a:rPr lang="en-IN" dirty="0"/>
              <a:t>	</a:t>
            </a:r>
          </a:p>
        </p:txBody>
      </p:sp>
      <p:graphicFrame>
        <p:nvGraphicFramePr>
          <p:cNvPr id="12" name="Table 12">
            <a:extLst>
              <a:ext uri="{FF2B5EF4-FFF2-40B4-BE49-F238E27FC236}">
                <a16:creationId xmlns:a16="http://schemas.microsoft.com/office/drawing/2014/main" id="{F645A2D8-28EE-4838-B3F7-074235733760}"/>
              </a:ext>
            </a:extLst>
          </p:cNvPr>
          <p:cNvGraphicFramePr>
            <a:graphicFrameLocks noGrp="1"/>
          </p:cNvGraphicFramePr>
          <p:nvPr>
            <p:extLst>
              <p:ext uri="{D42A27DB-BD31-4B8C-83A1-F6EECF244321}">
                <p14:modId xmlns:p14="http://schemas.microsoft.com/office/powerpoint/2010/main" val="3229062465"/>
              </p:ext>
            </p:extLst>
          </p:nvPr>
        </p:nvGraphicFramePr>
        <p:xfrm>
          <a:off x="235295" y="3131441"/>
          <a:ext cx="11477694" cy="3235960"/>
        </p:xfrm>
        <a:graphic>
          <a:graphicData uri="http://schemas.openxmlformats.org/drawingml/2006/table">
            <a:tbl>
              <a:tblPr firstRow="1" bandRow="1">
                <a:tableStyleId>{BDBED569-4797-4DF1-A0F4-6AAB3CD982D8}</a:tableStyleId>
              </a:tblPr>
              <a:tblGrid>
                <a:gridCol w="3003868">
                  <a:extLst>
                    <a:ext uri="{9D8B030D-6E8A-4147-A177-3AD203B41FA5}">
                      <a16:colId xmlns:a16="http://schemas.microsoft.com/office/drawing/2014/main" val="202630884"/>
                    </a:ext>
                  </a:extLst>
                </a:gridCol>
                <a:gridCol w="6135757">
                  <a:extLst>
                    <a:ext uri="{9D8B030D-6E8A-4147-A177-3AD203B41FA5}">
                      <a16:colId xmlns:a16="http://schemas.microsoft.com/office/drawing/2014/main" val="207654752"/>
                    </a:ext>
                  </a:extLst>
                </a:gridCol>
                <a:gridCol w="2338069">
                  <a:extLst>
                    <a:ext uri="{9D8B030D-6E8A-4147-A177-3AD203B41FA5}">
                      <a16:colId xmlns:a16="http://schemas.microsoft.com/office/drawing/2014/main" val="3531024378"/>
                    </a:ext>
                  </a:extLst>
                </a:gridCol>
              </a:tblGrid>
              <a:tr h="370840">
                <a:tc>
                  <a:txBody>
                    <a:bodyPr/>
                    <a:lstStyle/>
                    <a:p>
                      <a:r>
                        <a:rPr lang="en-IN" dirty="0"/>
                        <a:t>Parameter</a:t>
                      </a:r>
                    </a:p>
                  </a:txBody>
                  <a:tcPr/>
                </a:tc>
                <a:tc>
                  <a:txBody>
                    <a:bodyPr/>
                    <a:lstStyle/>
                    <a:p>
                      <a:r>
                        <a:rPr lang="en-IN" dirty="0"/>
                        <a:t>Device</a:t>
                      </a:r>
                    </a:p>
                  </a:txBody>
                  <a:tcPr/>
                </a:tc>
                <a:tc>
                  <a:txBody>
                    <a:bodyPr/>
                    <a:lstStyle/>
                    <a:p>
                      <a:r>
                        <a:rPr lang="en-IN" dirty="0"/>
                        <a:t>Cost(approx.)</a:t>
                      </a:r>
                    </a:p>
                  </a:txBody>
                  <a:tcPr/>
                </a:tc>
                <a:extLst>
                  <a:ext uri="{0D108BD9-81ED-4DB2-BD59-A6C34878D82A}">
                    <a16:rowId xmlns:a16="http://schemas.microsoft.com/office/drawing/2014/main" val="974407022"/>
                  </a:ext>
                </a:extLst>
              </a:tr>
              <a:tr h="370840">
                <a:tc>
                  <a:txBody>
                    <a:bodyPr/>
                    <a:lstStyle/>
                    <a:p>
                      <a:r>
                        <a:rPr lang="en-IN" dirty="0"/>
                        <a:t>Heart Rate</a:t>
                      </a:r>
                    </a:p>
                  </a:txBody>
                  <a:tcPr/>
                </a:tc>
                <a:tc>
                  <a:txBody>
                    <a:bodyPr/>
                    <a:lstStyle/>
                    <a:p>
                      <a:r>
                        <a:rPr lang="en-IN" dirty="0"/>
                        <a:t>Blood Heart Rate Monitor</a:t>
                      </a:r>
                    </a:p>
                  </a:txBody>
                  <a:tcPr/>
                </a:tc>
                <a:tc>
                  <a:txBody>
                    <a:bodyPr/>
                    <a:lstStyle/>
                    <a:p>
                      <a:r>
                        <a:rPr lang="en-IN" dirty="0"/>
                        <a:t>RS.3014</a:t>
                      </a:r>
                    </a:p>
                  </a:txBody>
                  <a:tcPr/>
                </a:tc>
                <a:extLst>
                  <a:ext uri="{0D108BD9-81ED-4DB2-BD59-A6C34878D82A}">
                    <a16:rowId xmlns:a16="http://schemas.microsoft.com/office/drawing/2014/main" val="4190255326"/>
                  </a:ext>
                </a:extLst>
              </a:tr>
              <a:tr h="370840">
                <a:tc>
                  <a:txBody>
                    <a:bodyPr/>
                    <a:lstStyle/>
                    <a:p>
                      <a:r>
                        <a:rPr lang="en-IN" dirty="0"/>
                        <a:t>Respiratory Rate</a:t>
                      </a:r>
                    </a:p>
                  </a:txBody>
                  <a:tcPr/>
                </a:tc>
                <a:tc>
                  <a:txBody>
                    <a:bodyPr/>
                    <a:lstStyle/>
                    <a:p>
                      <a:r>
                        <a:rPr lang="en-IN" sz="1800" b="0" i="0" kern="1200" dirty="0">
                          <a:solidFill>
                            <a:schemeClr val="tx1"/>
                          </a:solidFill>
                          <a:effectLst/>
                          <a:latin typeface="+mn-lt"/>
                          <a:ea typeface="+mn-ea"/>
                          <a:cs typeface="+mn-cs"/>
                        </a:rPr>
                        <a:t>Respirometer</a:t>
                      </a:r>
                      <a:endParaRPr lang="en-IN" dirty="0"/>
                    </a:p>
                  </a:txBody>
                  <a:tcPr/>
                </a:tc>
                <a:tc>
                  <a:txBody>
                    <a:bodyPr/>
                    <a:lstStyle/>
                    <a:p>
                      <a:r>
                        <a:rPr lang="en-IN" dirty="0"/>
                        <a:t>RS.</a:t>
                      </a:r>
                      <a:r>
                        <a:rPr lang="en-IN" sz="1800" b="0" i="0" kern="1200" dirty="0">
                          <a:solidFill>
                            <a:schemeClr val="tx1"/>
                          </a:solidFill>
                          <a:effectLst/>
                          <a:latin typeface="+mn-lt"/>
                          <a:ea typeface="+mn-ea"/>
                          <a:cs typeface="+mn-cs"/>
                        </a:rPr>
                        <a:t> 640</a:t>
                      </a:r>
                      <a:endParaRPr lang="en-IN" dirty="0"/>
                    </a:p>
                  </a:txBody>
                  <a:tcPr/>
                </a:tc>
                <a:extLst>
                  <a:ext uri="{0D108BD9-81ED-4DB2-BD59-A6C34878D82A}">
                    <a16:rowId xmlns:a16="http://schemas.microsoft.com/office/drawing/2014/main" val="2199532750"/>
                  </a:ext>
                </a:extLst>
              </a:tr>
              <a:tr h="370840">
                <a:tc>
                  <a:txBody>
                    <a:bodyPr/>
                    <a:lstStyle/>
                    <a:p>
                      <a:r>
                        <a:rPr lang="en-IN" dirty="0"/>
                        <a:t>Blood Pressure</a:t>
                      </a:r>
                    </a:p>
                  </a:txBody>
                  <a:tcPr/>
                </a:tc>
                <a:tc>
                  <a:txBody>
                    <a:bodyPr/>
                    <a:lstStyle/>
                    <a:p>
                      <a:r>
                        <a:rPr lang="en-IN" dirty="0"/>
                        <a:t>Omron Hem 7130 Bp Monitor</a:t>
                      </a:r>
                    </a:p>
                  </a:txBody>
                  <a:tcPr/>
                </a:tc>
                <a:tc>
                  <a:txBody>
                    <a:bodyPr/>
                    <a:lstStyle/>
                    <a:p>
                      <a:r>
                        <a:rPr lang="en-IN" sz="1800" b="0" i="0" kern="1200" dirty="0">
                          <a:solidFill>
                            <a:schemeClr val="tx1"/>
                          </a:solidFill>
                          <a:effectLst/>
                          <a:latin typeface="+mn-lt"/>
                          <a:ea typeface="+mn-ea"/>
                          <a:cs typeface="+mn-cs"/>
                        </a:rPr>
                        <a:t>RS.2,278</a:t>
                      </a:r>
                      <a:endParaRPr lang="en-IN" b="0" dirty="0"/>
                    </a:p>
                  </a:txBody>
                  <a:tcPr/>
                </a:tc>
                <a:extLst>
                  <a:ext uri="{0D108BD9-81ED-4DB2-BD59-A6C34878D82A}">
                    <a16:rowId xmlns:a16="http://schemas.microsoft.com/office/drawing/2014/main" val="210261717"/>
                  </a:ext>
                </a:extLst>
              </a:tr>
              <a:tr h="370840">
                <a:tc>
                  <a:txBody>
                    <a:bodyPr/>
                    <a:lstStyle/>
                    <a:p>
                      <a:r>
                        <a:rPr lang="en-IN" dirty="0"/>
                        <a:t>Body Temperature</a:t>
                      </a:r>
                    </a:p>
                  </a:txBody>
                  <a:tcPr/>
                </a:tc>
                <a:tc>
                  <a:txBody>
                    <a:bodyPr/>
                    <a:lstStyle/>
                    <a:p>
                      <a:r>
                        <a:rPr lang="en-IN" sz="1800" b="0" i="0" kern="1200" dirty="0">
                          <a:solidFill>
                            <a:schemeClr val="tx1"/>
                          </a:solidFill>
                          <a:effectLst/>
                          <a:latin typeface="+mn-lt"/>
                          <a:ea typeface="+mn-ea"/>
                          <a:cs typeface="+mn-cs"/>
                        </a:rPr>
                        <a:t> Thermometer</a:t>
                      </a:r>
                      <a:endParaRPr lang="en-IN" dirty="0"/>
                    </a:p>
                  </a:txBody>
                  <a:tcPr/>
                </a:tc>
                <a:tc>
                  <a:txBody>
                    <a:bodyPr/>
                    <a:lstStyle/>
                    <a:p>
                      <a:r>
                        <a:rPr lang="en-IN" sz="1800" b="0" i="0" kern="1200" dirty="0">
                          <a:solidFill>
                            <a:schemeClr val="tx1"/>
                          </a:solidFill>
                          <a:effectLst/>
                          <a:latin typeface="+mn-lt"/>
                          <a:ea typeface="+mn-ea"/>
                          <a:cs typeface="+mn-cs"/>
                        </a:rPr>
                        <a:t>RS.225</a:t>
                      </a:r>
                      <a:endParaRPr lang="en-IN" b="0" dirty="0"/>
                    </a:p>
                  </a:txBody>
                  <a:tcPr/>
                </a:tc>
                <a:extLst>
                  <a:ext uri="{0D108BD9-81ED-4DB2-BD59-A6C34878D82A}">
                    <a16:rowId xmlns:a16="http://schemas.microsoft.com/office/drawing/2014/main" val="1685173391"/>
                  </a:ext>
                </a:extLst>
              </a:tr>
              <a:tr h="370840">
                <a:tc>
                  <a:txBody>
                    <a:bodyPr/>
                    <a:lstStyle/>
                    <a:p>
                      <a:r>
                        <a:rPr lang="en-IN" dirty="0"/>
                        <a:t>Skin Perspiration</a:t>
                      </a:r>
                    </a:p>
                  </a:txBody>
                  <a:tcPr/>
                </a:tc>
                <a:tc>
                  <a:txBody>
                    <a:bodyPr/>
                    <a:lstStyle/>
                    <a:p>
                      <a:r>
                        <a:rPr lang="en-IN" dirty="0"/>
                        <a:t>Perspiration Device(“Sensirion wearable development”)</a:t>
                      </a:r>
                    </a:p>
                  </a:txBody>
                  <a:tcPr/>
                </a:tc>
                <a:tc>
                  <a:txBody>
                    <a:bodyPr/>
                    <a:lstStyle/>
                    <a:p>
                      <a:r>
                        <a:rPr lang="en-IN" dirty="0"/>
                        <a:t>RS.2000</a:t>
                      </a:r>
                    </a:p>
                  </a:txBody>
                  <a:tcPr/>
                </a:tc>
                <a:extLst>
                  <a:ext uri="{0D108BD9-81ED-4DB2-BD59-A6C34878D82A}">
                    <a16:rowId xmlns:a16="http://schemas.microsoft.com/office/drawing/2014/main" val="2163074699"/>
                  </a:ext>
                </a:extLst>
              </a:tr>
              <a:tr h="370840">
                <a:tc>
                  <a:txBody>
                    <a:bodyPr/>
                    <a:lstStyle/>
                    <a:p>
                      <a:r>
                        <a:rPr lang="en-IN" dirty="0"/>
                        <a:t>Blood Oxygen Saturation</a:t>
                      </a:r>
                    </a:p>
                  </a:txBody>
                  <a:tcPr/>
                </a:tc>
                <a:tc>
                  <a:txBody>
                    <a:bodyPr/>
                    <a:lstStyle/>
                    <a:p>
                      <a:r>
                        <a:rPr lang="en-IN" dirty="0"/>
                        <a:t>Pulse Oximeter</a:t>
                      </a:r>
                    </a:p>
                  </a:txBody>
                  <a:tcPr/>
                </a:tc>
                <a:tc>
                  <a:txBody>
                    <a:bodyPr/>
                    <a:lstStyle/>
                    <a:p>
                      <a:r>
                        <a:rPr lang="en-IN" dirty="0"/>
                        <a:t>RS.1000(min)</a:t>
                      </a:r>
                    </a:p>
                  </a:txBody>
                  <a:tcPr/>
                </a:tc>
                <a:extLst>
                  <a:ext uri="{0D108BD9-81ED-4DB2-BD59-A6C34878D82A}">
                    <a16:rowId xmlns:a16="http://schemas.microsoft.com/office/drawing/2014/main" val="1078280441"/>
                  </a:ext>
                </a:extLst>
              </a:tr>
              <a:tr h="370840">
                <a:tc>
                  <a:txBody>
                    <a:bodyPr/>
                    <a:lstStyle/>
                    <a:p>
                      <a:endParaRPr lang="en-IN" dirty="0"/>
                    </a:p>
                  </a:txBody>
                  <a:tcPr/>
                </a:tc>
                <a:tc>
                  <a:txBody>
                    <a:bodyPr/>
                    <a:lstStyle/>
                    <a:p>
                      <a:r>
                        <a:rPr lang="en-IN" dirty="0"/>
                        <a:t>                                                        </a:t>
                      </a:r>
                      <a:r>
                        <a:rPr lang="en-IN" b="1" dirty="0"/>
                        <a:t>TOTAL(APPROX.)</a:t>
                      </a:r>
                    </a:p>
                  </a:txBody>
                  <a:tcPr/>
                </a:tc>
                <a:tc>
                  <a:txBody>
                    <a:bodyPr/>
                    <a:lstStyle/>
                    <a:p>
                      <a:r>
                        <a:rPr lang="en-IN" dirty="0"/>
                        <a:t>RS.9157</a:t>
                      </a:r>
                    </a:p>
                  </a:txBody>
                  <a:tcPr/>
                </a:tc>
                <a:extLst>
                  <a:ext uri="{0D108BD9-81ED-4DB2-BD59-A6C34878D82A}">
                    <a16:rowId xmlns:a16="http://schemas.microsoft.com/office/drawing/2014/main" val="797285255"/>
                  </a:ext>
                </a:extLst>
              </a:tr>
            </a:tbl>
          </a:graphicData>
        </a:graphic>
      </p:graphicFrame>
    </p:spTree>
    <p:extLst>
      <p:ext uri="{BB962C8B-B14F-4D97-AF65-F5344CB8AC3E}">
        <p14:creationId xmlns:p14="http://schemas.microsoft.com/office/powerpoint/2010/main" val="329631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452-9970-44EF-98AE-45F7AE6E085B}"/>
              </a:ext>
            </a:extLst>
          </p:cNvPr>
          <p:cNvSpPr>
            <a:spLocks noGrp="1"/>
          </p:cNvSpPr>
          <p:nvPr>
            <p:ph type="title"/>
          </p:nvPr>
        </p:nvSpPr>
        <p:spPr>
          <a:xfrm>
            <a:off x="646111" y="452718"/>
            <a:ext cx="9404723" cy="969682"/>
          </a:xfrm>
        </p:spPr>
        <p:txBody>
          <a:bodyPr/>
          <a:lstStyle/>
          <a:p>
            <a:r>
              <a:rPr lang="en-IN" dirty="0"/>
              <a:t>SENSORS:</a:t>
            </a:r>
            <a:br>
              <a:rPr lang="en-IN" dirty="0"/>
            </a:br>
            <a:r>
              <a:rPr lang="en-IN" dirty="0"/>
              <a:t>	</a:t>
            </a:r>
          </a:p>
        </p:txBody>
      </p:sp>
      <p:graphicFrame>
        <p:nvGraphicFramePr>
          <p:cNvPr id="8" name="Table 10">
            <a:extLst>
              <a:ext uri="{FF2B5EF4-FFF2-40B4-BE49-F238E27FC236}">
                <a16:creationId xmlns:a16="http://schemas.microsoft.com/office/drawing/2014/main" id="{368BEF44-E8E2-479F-A415-EE065FC25854}"/>
              </a:ext>
            </a:extLst>
          </p:cNvPr>
          <p:cNvGraphicFramePr>
            <a:graphicFrameLocks noGrp="1"/>
          </p:cNvGraphicFramePr>
          <p:nvPr>
            <p:ph idx="1"/>
            <p:extLst>
              <p:ext uri="{D42A27DB-BD31-4B8C-83A1-F6EECF244321}">
                <p14:modId xmlns:p14="http://schemas.microsoft.com/office/powerpoint/2010/main" val="590722580"/>
              </p:ext>
            </p:extLst>
          </p:nvPr>
        </p:nvGraphicFramePr>
        <p:xfrm>
          <a:off x="271014" y="2886152"/>
          <a:ext cx="11649972" cy="2966720"/>
        </p:xfrm>
        <a:graphic>
          <a:graphicData uri="http://schemas.openxmlformats.org/drawingml/2006/table">
            <a:tbl>
              <a:tblPr firstRow="1" bandRow="1">
                <a:tableStyleId>{ED083AE6-46FA-4A59-8FB0-9F97EB10719F}</a:tableStyleId>
              </a:tblPr>
              <a:tblGrid>
                <a:gridCol w="3018113">
                  <a:extLst>
                    <a:ext uri="{9D8B030D-6E8A-4147-A177-3AD203B41FA5}">
                      <a16:colId xmlns:a16="http://schemas.microsoft.com/office/drawing/2014/main" val="125692682"/>
                    </a:ext>
                  </a:extLst>
                </a:gridCol>
                <a:gridCol w="6409890">
                  <a:extLst>
                    <a:ext uri="{9D8B030D-6E8A-4147-A177-3AD203B41FA5}">
                      <a16:colId xmlns:a16="http://schemas.microsoft.com/office/drawing/2014/main" val="3685288477"/>
                    </a:ext>
                  </a:extLst>
                </a:gridCol>
                <a:gridCol w="2221969">
                  <a:extLst>
                    <a:ext uri="{9D8B030D-6E8A-4147-A177-3AD203B41FA5}">
                      <a16:colId xmlns:a16="http://schemas.microsoft.com/office/drawing/2014/main" val="931592552"/>
                    </a:ext>
                  </a:extLst>
                </a:gridCol>
              </a:tblGrid>
              <a:tr h="370840">
                <a:tc>
                  <a:txBody>
                    <a:bodyPr/>
                    <a:lstStyle/>
                    <a:p>
                      <a:r>
                        <a:rPr lang="en-IN" dirty="0"/>
                        <a:t>Parameter</a:t>
                      </a:r>
                    </a:p>
                  </a:txBody>
                  <a:tcPr/>
                </a:tc>
                <a:tc>
                  <a:txBody>
                    <a:bodyPr/>
                    <a:lstStyle/>
                    <a:p>
                      <a:pPr algn="ctr"/>
                      <a:r>
                        <a:rPr lang="en-IN" dirty="0"/>
                        <a:t>Sensor</a:t>
                      </a:r>
                    </a:p>
                  </a:txBody>
                  <a:tcPr/>
                </a:tc>
                <a:tc>
                  <a:txBody>
                    <a:bodyPr/>
                    <a:lstStyle/>
                    <a:p>
                      <a:pPr algn="ctr"/>
                      <a:r>
                        <a:rPr lang="en-IN" dirty="0"/>
                        <a:t>    Cost (Approx.)   </a:t>
                      </a:r>
                    </a:p>
                  </a:txBody>
                  <a:tcPr/>
                </a:tc>
                <a:extLst>
                  <a:ext uri="{0D108BD9-81ED-4DB2-BD59-A6C34878D82A}">
                    <a16:rowId xmlns:a16="http://schemas.microsoft.com/office/drawing/2014/main" val="2896852163"/>
                  </a:ext>
                </a:extLst>
              </a:tr>
              <a:tr h="370840">
                <a:tc>
                  <a:txBody>
                    <a:bodyPr/>
                    <a:lstStyle/>
                    <a:p>
                      <a:r>
                        <a:rPr lang="en-IN" dirty="0"/>
                        <a:t>Heart Rate</a:t>
                      </a:r>
                    </a:p>
                  </a:txBody>
                  <a:tcPr/>
                </a:tc>
                <a:tc>
                  <a:txBody>
                    <a:bodyPr/>
                    <a:lstStyle/>
                    <a:p>
                      <a:r>
                        <a:rPr lang="en-IN" sz="1800" b="0" i="0" kern="1200" dirty="0">
                          <a:solidFill>
                            <a:schemeClr val="tx1"/>
                          </a:solidFill>
                          <a:effectLst/>
                          <a:latin typeface="+mn-lt"/>
                          <a:ea typeface="+mn-ea"/>
                          <a:cs typeface="+mn-cs"/>
                        </a:rPr>
                        <a:t>Electrocardiography</a:t>
                      </a:r>
                      <a:endParaRPr lang="en-IN" dirty="0"/>
                    </a:p>
                  </a:txBody>
                  <a:tcPr/>
                </a:tc>
                <a:tc>
                  <a:txBody>
                    <a:bodyPr/>
                    <a:lstStyle/>
                    <a:p>
                      <a:r>
                        <a:rPr lang="en-IN" dirty="0"/>
                        <a:t>RS.557</a:t>
                      </a:r>
                    </a:p>
                  </a:txBody>
                  <a:tcPr/>
                </a:tc>
                <a:extLst>
                  <a:ext uri="{0D108BD9-81ED-4DB2-BD59-A6C34878D82A}">
                    <a16:rowId xmlns:a16="http://schemas.microsoft.com/office/drawing/2014/main" val="3188764392"/>
                  </a:ext>
                </a:extLst>
              </a:tr>
              <a:tr h="370840">
                <a:tc>
                  <a:txBody>
                    <a:bodyPr/>
                    <a:lstStyle/>
                    <a:p>
                      <a:r>
                        <a:rPr lang="en-IN" dirty="0"/>
                        <a:t>Respiratory Rate</a:t>
                      </a:r>
                    </a:p>
                  </a:txBody>
                  <a:tcPr/>
                </a:tc>
                <a:tc>
                  <a:txBody>
                    <a:bodyPr/>
                    <a:lstStyle/>
                    <a:p>
                      <a:r>
                        <a:rPr lang="en-IN" sz="1800" b="0" i="0" kern="1200" dirty="0">
                          <a:solidFill>
                            <a:schemeClr val="tx1"/>
                          </a:solidFill>
                          <a:effectLst/>
                          <a:latin typeface="+mn-lt"/>
                          <a:ea typeface="+mn-ea"/>
                          <a:cs typeface="+mn-cs"/>
                        </a:rPr>
                        <a:t>Respiratory inductive plethysmography (RIP)</a:t>
                      </a:r>
                      <a:endParaRPr lang="en-IN" dirty="0"/>
                    </a:p>
                  </a:txBody>
                  <a:tcPr/>
                </a:tc>
                <a:tc>
                  <a:txBody>
                    <a:bodyPr/>
                    <a:lstStyle/>
                    <a:p>
                      <a:r>
                        <a:rPr lang="en-IN" dirty="0"/>
                        <a:t>RS.2010</a:t>
                      </a:r>
                    </a:p>
                  </a:txBody>
                  <a:tcPr/>
                </a:tc>
                <a:extLst>
                  <a:ext uri="{0D108BD9-81ED-4DB2-BD59-A6C34878D82A}">
                    <a16:rowId xmlns:a16="http://schemas.microsoft.com/office/drawing/2014/main" val="1137818162"/>
                  </a:ext>
                </a:extLst>
              </a:tr>
              <a:tr h="370840">
                <a:tc>
                  <a:txBody>
                    <a:bodyPr/>
                    <a:lstStyle/>
                    <a:p>
                      <a:r>
                        <a:rPr lang="en-IN" dirty="0"/>
                        <a:t>Blood Pressure</a:t>
                      </a:r>
                    </a:p>
                  </a:txBody>
                  <a:tcPr/>
                </a:tc>
                <a:tc>
                  <a:txBody>
                    <a:bodyPr/>
                    <a:lstStyle/>
                    <a:p>
                      <a:r>
                        <a:rPr lang="en-IN" sz="1800" b="0" i="0" kern="1200" dirty="0">
                          <a:solidFill>
                            <a:schemeClr val="tx1"/>
                          </a:solidFill>
                          <a:effectLst/>
                          <a:latin typeface="+mn-lt"/>
                          <a:ea typeface="+mn-ea"/>
                          <a:cs typeface="+mn-cs"/>
                        </a:rPr>
                        <a:t>Photoplethysmography(PPG) Sensor</a:t>
                      </a:r>
                      <a:endParaRPr lang="en-IN" dirty="0"/>
                    </a:p>
                  </a:txBody>
                  <a:tcPr/>
                </a:tc>
                <a:tc>
                  <a:txBody>
                    <a:bodyPr/>
                    <a:lstStyle/>
                    <a:p>
                      <a:r>
                        <a:rPr lang="en-IN" dirty="0"/>
                        <a:t>RS.300</a:t>
                      </a:r>
                    </a:p>
                  </a:txBody>
                  <a:tcPr/>
                </a:tc>
                <a:extLst>
                  <a:ext uri="{0D108BD9-81ED-4DB2-BD59-A6C34878D82A}">
                    <a16:rowId xmlns:a16="http://schemas.microsoft.com/office/drawing/2014/main" val="1645948608"/>
                  </a:ext>
                </a:extLst>
              </a:tr>
              <a:tr h="370840">
                <a:tc>
                  <a:txBody>
                    <a:bodyPr/>
                    <a:lstStyle/>
                    <a:p>
                      <a:r>
                        <a:rPr lang="en-IN" dirty="0"/>
                        <a:t>Body Temperature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effectLst/>
                        </a:rPr>
                        <a:t>MAX30205(digital thermometer temperature sensor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RS.795</a:t>
                      </a:r>
                    </a:p>
                  </a:txBody>
                  <a:tcPr/>
                </a:tc>
                <a:extLst>
                  <a:ext uri="{0D108BD9-81ED-4DB2-BD59-A6C34878D82A}">
                    <a16:rowId xmlns:a16="http://schemas.microsoft.com/office/drawing/2014/main" val="495469719"/>
                  </a:ext>
                </a:extLst>
              </a:tr>
              <a:tr h="370840">
                <a:tc>
                  <a:txBody>
                    <a:bodyPr/>
                    <a:lstStyle/>
                    <a:p>
                      <a:r>
                        <a:rPr lang="en-IN" dirty="0"/>
                        <a:t>Skin Perspiration</a:t>
                      </a:r>
                    </a:p>
                  </a:txBody>
                  <a:tcPr/>
                </a:tc>
                <a:tc>
                  <a:txBody>
                    <a:bodyPr/>
                    <a:lstStyle/>
                    <a:p>
                      <a:r>
                        <a:rPr lang="en-IN" dirty="0"/>
                        <a:t>Perspiration Device(“Sensirion wearable development”)</a:t>
                      </a:r>
                    </a:p>
                  </a:txBody>
                  <a:tcPr/>
                </a:tc>
                <a:tc>
                  <a:txBody>
                    <a:bodyPr/>
                    <a:lstStyle/>
                    <a:p>
                      <a:r>
                        <a:rPr lang="en-IN" dirty="0"/>
                        <a:t>RS.2000</a:t>
                      </a:r>
                    </a:p>
                  </a:txBody>
                  <a:tcPr/>
                </a:tc>
                <a:extLst>
                  <a:ext uri="{0D108BD9-81ED-4DB2-BD59-A6C34878D82A}">
                    <a16:rowId xmlns:a16="http://schemas.microsoft.com/office/drawing/2014/main" val="1280044934"/>
                  </a:ext>
                </a:extLst>
              </a:tr>
              <a:tr h="370840">
                <a:tc>
                  <a:txBody>
                    <a:bodyPr/>
                    <a:lstStyle/>
                    <a:p>
                      <a:r>
                        <a:rPr lang="en-IN" dirty="0"/>
                        <a:t>Blood Oxygen Saturation</a:t>
                      </a:r>
                    </a:p>
                  </a:txBody>
                  <a:tcPr/>
                </a:tc>
                <a:tc>
                  <a:txBody>
                    <a:bodyPr/>
                    <a:lstStyle/>
                    <a:p>
                      <a:r>
                        <a:rPr lang="en-IN" dirty="0"/>
                        <a:t>Pulse Oximeter</a:t>
                      </a:r>
                    </a:p>
                  </a:txBody>
                  <a:tcPr/>
                </a:tc>
                <a:tc>
                  <a:txBody>
                    <a:bodyPr/>
                    <a:lstStyle/>
                    <a:p>
                      <a:r>
                        <a:rPr lang="en-IN" dirty="0"/>
                        <a:t>RS.1000(min)</a:t>
                      </a:r>
                    </a:p>
                  </a:txBody>
                  <a:tcPr/>
                </a:tc>
                <a:extLst>
                  <a:ext uri="{0D108BD9-81ED-4DB2-BD59-A6C34878D82A}">
                    <a16:rowId xmlns:a16="http://schemas.microsoft.com/office/drawing/2014/main" val="2320458307"/>
                  </a:ext>
                </a:extLst>
              </a:tr>
              <a:tr h="370840">
                <a:tc>
                  <a:txBody>
                    <a:bodyPr/>
                    <a:lstStyle/>
                    <a:p>
                      <a:endParaRPr lang="en-IN" dirty="0"/>
                    </a:p>
                  </a:txBody>
                  <a:tcPr/>
                </a:tc>
                <a:tc>
                  <a:txBody>
                    <a:bodyPr/>
                    <a:lstStyle/>
                    <a:p>
                      <a:r>
                        <a:rPr lang="en-IN" dirty="0"/>
                        <a:t>                                                                    </a:t>
                      </a:r>
                      <a:r>
                        <a:rPr lang="en-IN" b="1" dirty="0"/>
                        <a:t>TOTAL(APPROX.)</a:t>
                      </a:r>
                      <a:endParaRPr lang="en-IN" dirty="0"/>
                    </a:p>
                  </a:txBody>
                  <a:tcPr/>
                </a:tc>
                <a:tc>
                  <a:txBody>
                    <a:bodyPr/>
                    <a:lstStyle/>
                    <a:p>
                      <a:r>
                        <a:rPr lang="en-IN" dirty="0"/>
                        <a:t>RS.6662</a:t>
                      </a:r>
                    </a:p>
                  </a:txBody>
                  <a:tcPr/>
                </a:tc>
                <a:extLst>
                  <a:ext uri="{0D108BD9-81ED-4DB2-BD59-A6C34878D82A}">
                    <a16:rowId xmlns:a16="http://schemas.microsoft.com/office/drawing/2014/main" val="858824247"/>
                  </a:ext>
                </a:extLst>
              </a:tr>
            </a:tbl>
          </a:graphicData>
        </a:graphic>
      </p:graphicFrame>
      <p:sp>
        <p:nvSpPr>
          <p:cNvPr id="9" name="TextBox 8">
            <a:extLst>
              <a:ext uri="{FF2B5EF4-FFF2-40B4-BE49-F238E27FC236}">
                <a16:creationId xmlns:a16="http://schemas.microsoft.com/office/drawing/2014/main" id="{5652E7DC-4A8A-4881-99C4-29BF8C928D2B}"/>
              </a:ext>
            </a:extLst>
          </p:cNvPr>
          <p:cNvSpPr txBox="1"/>
          <p:nvPr/>
        </p:nvSpPr>
        <p:spPr>
          <a:xfrm>
            <a:off x="646111" y="1550504"/>
            <a:ext cx="10189847" cy="707886"/>
          </a:xfrm>
          <a:prstGeom prst="rect">
            <a:avLst/>
          </a:prstGeom>
          <a:noFill/>
        </p:spPr>
        <p:txBody>
          <a:bodyPr wrap="square" rtlCol="0">
            <a:spAutoFit/>
          </a:bodyPr>
          <a:lstStyle/>
          <a:p>
            <a:r>
              <a:rPr lang="en-IN" sz="2000" dirty="0">
                <a:latin typeface="Bookman Old Style" panose="02050604050505020204" pitchFamily="18" charset="0"/>
              </a:rPr>
              <a:t>Estimated pitch value based on our survey and comparison with the rate of the available devices</a:t>
            </a:r>
          </a:p>
        </p:txBody>
      </p:sp>
    </p:spTree>
    <p:extLst>
      <p:ext uri="{BB962C8B-B14F-4D97-AF65-F5344CB8AC3E}">
        <p14:creationId xmlns:p14="http://schemas.microsoft.com/office/powerpoint/2010/main" val="295447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2DA7-EDA8-438A-9260-2C92AE03DEA2}"/>
              </a:ext>
            </a:extLst>
          </p:cNvPr>
          <p:cNvSpPr>
            <a:spLocks noGrp="1"/>
          </p:cNvSpPr>
          <p:nvPr>
            <p:ph type="title"/>
          </p:nvPr>
        </p:nvSpPr>
        <p:spPr>
          <a:xfrm>
            <a:off x="646111" y="452718"/>
            <a:ext cx="9404723" cy="713473"/>
          </a:xfrm>
        </p:spPr>
        <p:txBody>
          <a:bodyPr/>
          <a:lstStyle/>
          <a:p>
            <a:r>
              <a:rPr lang="en-IN" dirty="0">
                <a:latin typeface="AR CENA" panose="02000000000000000000" pitchFamily="2" charset="0"/>
              </a:rPr>
              <a:t>CONCLUSION:</a:t>
            </a:r>
          </a:p>
        </p:txBody>
      </p:sp>
      <p:pic>
        <p:nvPicPr>
          <p:cNvPr id="3074" name="Picture 2" descr="Image result for smart vest">
            <a:extLst>
              <a:ext uri="{FF2B5EF4-FFF2-40B4-BE49-F238E27FC236}">
                <a16:creationId xmlns:a16="http://schemas.microsoft.com/office/drawing/2014/main" id="{8BCE1DDE-D24E-4477-98F7-ECFE94A087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4145" y="1808666"/>
            <a:ext cx="2647855" cy="3380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6D36E1-3FA9-49E2-B3FB-782B027845F7}"/>
              </a:ext>
            </a:extLst>
          </p:cNvPr>
          <p:cNvSpPr txBox="1"/>
          <p:nvPr/>
        </p:nvSpPr>
        <p:spPr>
          <a:xfrm>
            <a:off x="646111" y="1624000"/>
            <a:ext cx="8510476" cy="369332"/>
          </a:xfrm>
          <a:prstGeom prst="rect">
            <a:avLst/>
          </a:prstGeom>
          <a:noFill/>
        </p:spPr>
        <p:txBody>
          <a:bodyPr wrap="square" rtlCol="0">
            <a:spAutoFit/>
          </a:bodyPr>
          <a:lstStyle/>
          <a:p>
            <a:r>
              <a:rPr lang="en-IN" b="1" dirty="0">
                <a:latin typeface="Bookman Old Style" panose="02050604050505020204" pitchFamily="18" charset="0"/>
              </a:rPr>
              <a:t>What if all the sensors are connected together to check your body?</a:t>
            </a:r>
          </a:p>
        </p:txBody>
      </p:sp>
      <p:sp>
        <p:nvSpPr>
          <p:cNvPr id="5" name="TextBox 4">
            <a:extLst>
              <a:ext uri="{FF2B5EF4-FFF2-40B4-BE49-F238E27FC236}">
                <a16:creationId xmlns:a16="http://schemas.microsoft.com/office/drawing/2014/main" id="{97C8B66A-5040-4ECC-99EF-53DFF812E2AF}"/>
              </a:ext>
            </a:extLst>
          </p:cNvPr>
          <p:cNvSpPr txBox="1"/>
          <p:nvPr/>
        </p:nvSpPr>
        <p:spPr>
          <a:xfrm>
            <a:off x="324012" y="2451141"/>
            <a:ext cx="9154673" cy="193899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Bookman Old Style" panose="02050604050505020204" pitchFamily="18" charset="0"/>
              </a:rPr>
              <a:t>So here comes a smart vest were you can check all your vital signs in a single device.</a:t>
            </a:r>
          </a:p>
          <a:p>
            <a:pPr marL="342900" indent="-342900">
              <a:buFont typeface="Wingdings" panose="05000000000000000000" pitchFamily="2" charset="2"/>
              <a:buChar char="Ø"/>
            </a:pPr>
            <a:r>
              <a:rPr lang="en-IN" sz="2000" dirty="0">
                <a:latin typeface="Bookman Old Style" panose="02050604050505020204" pitchFamily="18" charset="0"/>
              </a:rPr>
              <a:t>Whenever you feel like your body undergoes some variations you can check your health vital signs using a single vest.</a:t>
            </a:r>
          </a:p>
          <a:p>
            <a:pPr marL="342900" indent="-342900">
              <a:buFont typeface="Wingdings" panose="05000000000000000000" pitchFamily="2" charset="2"/>
              <a:buChar char="Ø"/>
            </a:pPr>
            <a:r>
              <a:rPr lang="en-IN" sz="2000" dirty="0">
                <a:latin typeface="Bookman Old Style" panose="02050604050505020204" pitchFamily="18" charset="0"/>
              </a:rPr>
              <a:t>If you feel changes from normal vital signs you can then consult doctor with your basic report of monitored vital signs.</a:t>
            </a:r>
          </a:p>
        </p:txBody>
      </p:sp>
    </p:spTree>
    <p:extLst>
      <p:ext uri="{BB962C8B-B14F-4D97-AF65-F5344CB8AC3E}">
        <p14:creationId xmlns:p14="http://schemas.microsoft.com/office/powerpoint/2010/main" val="2122271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567</TotalTime>
  <Words>776</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 BLANCA</vt:lpstr>
      <vt:lpstr>AR CENA</vt:lpstr>
      <vt:lpstr>Arial</vt:lpstr>
      <vt:lpstr>Bookman Old Style</vt:lpstr>
      <vt:lpstr>Century Gothic</vt:lpstr>
      <vt:lpstr>Wingdings</vt:lpstr>
      <vt:lpstr>Wingdings 3</vt:lpstr>
      <vt:lpstr>Ion</vt:lpstr>
      <vt:lpstr> HUMAN BODY-VITAL SIGN MONITORING USING SMART VEST</vt:lpstr>
      <vt:lpstr>TEAM INTRODUCTION:</vt:lpstr>
      <vt:lpstr>ABSTRACT:</vt:lpstr>
      <vt:lpstr>PROBLEM STATEMENT:</vt:lpstr>
      <vt:lpstr>BASIC VITAL SIGNS:</vt:lpstr>
      <vt:lpstr>SURVEY:</vt:lpstr>
      <vt:lpstr>INFERENCE:</vt:lpstr>
      <vt:lpstr>SENSORS:  </vt:lpstr>
      <vt:lpstr>CONCLUSION:</vt:lpstr>
      <vt:lpstr>SAMPLE WORK COMPONENT: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body-Vital Sign Monitoring Using Smart Vest</dc:title>
  <dc:creator>Shruthi</dc:creator>
  <cp:lastModifiedBy>Shruthi</cp:lastModifiedBy>
  <cp:revision>47</cp:revision>
  <dcterms:created xsi:type="dcterms:W3CDTF">2020-02-28T12:10:34Z</dcterms:created>
  <dcterms:modified xsi:type="dcterms:W3CDTF">2020-02-28T21:38:31Z</dcterms:modified>
</cp:coreProperties>
</file>