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1"/>
  </p:notesMasterIdLst>
  <p:sldIdLst>
    <p:sldId id="256" r:id="rId2"/>
    <p:sldId id="257" r:id="rId3"/>
    <p:sldId id="259" r:id="rId4"/>
    <p:sldId id="261" r:id="rId5"/>
    <p:sldId id="309" r:id="rId6"/>
    <p:sldId id="311" r:id="rId7"/>
    <p:sldId id="308" r:id="rId8"/>
    <p:sldId id="310" r:id="rId9"/>
    <p:sldId id="268"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C2C494-1C12-43F5-8620-C1FFB4570E98}">
  <a:tblStyle styleId="{6FC2C494-1C12-43F5-8620-C1FFB4570E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25f85ca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25f85ca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c439249f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c439249f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c439249f7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c439249f7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Oxygen"/>
              <a:buChar char="●"/>
              <a:defRPr sz="1400">
                <a:latin typeface="Oxygen"/>
                <a:ea typeface="Oxygen"/>
                <a:cs typeface="Oxygen"/>
                <a:sym typeface="Oxygen"/>
              </a:defRPr>
            </a:lvl1pPr>
            <a:lvl2pPr marL="914400" lvl="1" indent="-317500" rtl="0">
              <a:lnSpc>
                <a:spcPct val="115000"/>
              </a:lnSpc>
              <a:spcBef>
                <a:spcPts val="1600"/>
              </a:spcBef>
              <a:spcAft>
                <a:spcPts val="0"/>
              </a:spcAft>
              <a:buSzPts val="1400"/>
              <a:buFont typeface="Oxygen"/>
              <a:buChar char="○"/>
              <a:defRPr>
                <a:latin typeface="Oxygen"/>
                <a:ea typeface="Oxygen"/>
                <a:cs typeface="Oxygen"/>
                <a:sym typeface="Oxygen"/>
              </a:defRPr>
            </a:lvl2pPr>
            <a:lvl3pPr marL="1371600" lvl="2" indent="-317500" rtl="0">
              <a:lnSpc>
                <a:spcPct val="115000"/>
              </a:lnSpc>
              <a:spcBef>
                <a:spcPts val="1600"/>
              </a:spcBef>
              <a:spcAft>
                <a:spcPts val="0"/>
              </a:spcAft>
              <a:buSzPts val="1400"/>
              <a:buFont typeface="Oxygen"/>
              <a:buChar char="■"/>
              <a:defRPr>
                <a:latin typeface="Oxygen"/>
                <a:ea typeface="Oxygen"/>
                <a:cs typeface="Oxygen"/>
                <a:sym typeface="Oxygen"/>
              </a:defRPr>
            </a:lvl3pPr>
            <a:lvl4pPr marL="1828800" lvl="3" indent="-317500" rtl="0">
              <a:lnSpc>
                <a:spcPct val="115000"/>
              </a:lnSpc>
              <a:spcBef>
                <a:spcPts val="1600"/>
              </a:spcBef>
              <a:spcAft>
                <a:spcPts val="0"/>
              </a:spcAft>
              <a:buSzPts val="1400"/>
              <a:buFont typeface="Oxygen"/>
              <a:buChar char="●"/>
              <a:defRPr>
                <a:latin typeface="Oxygen"/>
                <a:ea typeface="Oxygen"/>
                <a:cs typeface="Oxygen"/>
                <a:sym typeface="Oxygen"/>
              </a:defRPr>
            </a:lvl4pPr>
            <a:lvl5pPr marL="2286000" lvl="4" indent="-317500" rtl="0">
              <a:lnSpc>
                <a:spcPct val="115000"/>
              </a:lnSpc>
              <a:spcBef>
                <a:spcPts val="1600"/>
              </a:spcBef>
              <a:spcAft>
                <a:spcPts val="0"/>
              </a:spcAft>
              <a:buSzPts val="1400"/>
              <a:buFont typeface="Oxygen"/>
              <a:buChar char="○"/>
              <a:defRPr>
                <a:latin typeface="Oxygen"/>
                <a:ea typeface="Oxygen"/>
                <a:cs typeface="Oxygen"/>
                <a:sym typeface="Oxygen"/>
              </a:defRPr>
            </a:lvl5pPr>
            <a:lvl6pPr marL="2743200" lvl="5" indent="-317500" rtl="0">
              <a:lnSpc>
                <a:spcPct val="115000"/>
              </a:lnSpc>
              <a:spcBef>
                <a:spcPts val="1600"/>
              </a:spcBef>
              <a:spcAft>
                <a:spcPts val="0"/>
              </a:spcAft>
              <a:buSzPts val="1400"/>
              <a:buFont typeface="Oxygen"/>
              <a:buChar char="■"/>
              <a:defRPr>
                <a:latin typeface="Oxygen"/>
                <a:ea typeface="Oxygen"/>
                <a:cs typeface="Oxygen"/>
                <a:sym typeface="Oxygen"/>
              </a:defRPr>
            </a:lvl6pPr>
            <a:lvl7pPr marL="3200400" lvl="6" indent="-317500" rtl="0">
              <a:lnSpc>
                <a:spcPct val="115000"/>
              </a:lnSpc>
              <a:spcBef>
                <a:spcPts val="1600"/>
              </a:spcBef>
              <a:spcAft>
                <a:spcPts val="0"/>
              </a:spcAft>
              <a:buSzPts val="1400"/>
              <a:buFont typeface="Oxygen"/>
              <a:buChar char="●"/>
              <a:defRPr>
                <a:latin typeface="Oxygen"/>
                <a:ea typeface="Oxygen"/>
                <a:cs typeface="Oxygen"/>
                <a:sym typeface="Oxygen"/>
              </a:defRPr>
            </a:lvl7pPr>
            <a:lvl8pPr marL="3657600" lvl="7" indent="-317500" rtl="0">
              <a:lnSpc>
                <a:spcPct val="115000"/>
              </a:lnSpc>
              <a:spcBef>
                <a:spcPts val="1600"/>
              </a:spcBef>
              <a:spcAft>
                <a:spcPts val="0"/>
              </a:spcAft>
              <a:buSzPts val="1400"/>
              <a:buFont typeface="Oxygen"/>
              <a:buChar char="○"/>
              <a:defRPr>
                <a:latin typeface="Oxygen"/>
                <a:ea typeface="Oxygen"/>
                <a:cs typeface="Oxygen"/>
                <a:sym typeface="Oxygen"/>
              </a:defRPr>
            </a:lvl8pPr>
            <a:lvl9pPr marL="4114800" lvl="8" indent="-317500" rtl="0">
              <a:lnSpc>
                <a:spcPct val="115000"/>
              </a:lnSpc>
              <a:spcBef>
                <a:spcPts val="1600"/>
              </a:spcBef>
              <a:spcAft>
                <a:spcPts val="1600"/>
              </a:spcAft>
              <a:buSzPts val="1400"/>
              <a:buFont typeface="Oxygen"/>
              <a:buChar char="■"/>
              <a:defRPr>
                <a:latin typeface="Oxygen"/>
                <a:ea typeface="Oxygen"/>
                <a:cs typeface="Oxygen"/>
                <a:sym typeface="Oxyge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a:stretch/>
        </p:blipFill>
        <p:spPr>
          <a:xfrm>
            <a:off x="0" y="0"/>
            <a:ext cx="9144010" cy="5143500"/>
          </a:xfrm>
          <a:prstGeom prst="rect">
            <a:avLst/>
          </a:prstGeom>
          <a:noFill/>
          <a:ln>
            <a:noFill/>
          </a:ln>
        </p:spPr>
      </p:pic>
      <p:sp>
        <p:nvSpPr>
          <p:cNvPr id="30" name="Google Shape;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a:spLocks noGrp="1"/>
          </p:cNvSpPr>
          <p:nvPr>
            <p:ph type="title"/>
          </p:nvPr>
        </p:nvSpPr>
        <p:spPr>
          <a:xfrm>
            <a:off x="2433000" y="1371169"/>
            <a:ext cx="4278000" cy="86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pic>
        <p:nvPicPr>
          <p:cNvPr id="36" name="Google Shape;36;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7" name="Google Shape;37;p8"/>
          <p:cNvSpPr txBox="1">
            <a:spLocks noGrp="1"/>
          </p:cNvSpPr>
          <p:nvPr>
            <p:ph type="title"/>
          </p:nvPr>
        </p:nvSpPr>
        <p:spPr>
          <a:xfrm>
            <a:off x="1388100" y="1693050"/>
            <a:ext cx="6367800" cy="175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a:spLocks noGrp="1"/>
          </p:cNvSpPr>
          <p:nvPr>
            <p:ph type="title"/>
          </p:nvPr>
        </p:nvSpPr>
        <p:spPr>
          <a:xfrm>
            <a:off x="2433000" y="1330038"/>
            <a:ext cx="4278000" cy="16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9"/>
          <p:cNvSpPr txBox="1">
            <a:spLocks noGrp="1"/>
          </p:cNvSpPr>
          <p:nvPr>
            <p:ph type="subTitle" idx="1"/>
          </p:nvPr>
        </p:nvSpPr>
        <p:spPr>
          <a:xfrm>
            <a:off x="2775600" y="3100075"/>
            <a:ext cx="3592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72" name="Google Shape;72;p16"/>
          <p:cNvSpPr txBox="1">
            <a:spLocks noGrp="1"/>
          </p:cNvSpPr>
          <p:nvPr>
            <p:ph type="title"/>
          </p:nvPr>
        </p:nvSpPr>
        <p:spPr>
          <a:xfrm>
            <a:off x="2290025" y="33534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 name="Google Shape;73;p16"/>
          <p:cNvSpPr txBox="1">
            <a:spLocks noGrp="1"/>
          </p:cNvSpPr>
          <p:nvPr>
            <p:ph type="subTitle" idx="1"/>
          </p:nvPr>
        </p:nvSpPr>
        <p:spPr>
          <a:xfrm>
            <a:off x="1454700" y="2052475"/>
            <a:ext cx="6234600" cy="12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8" r:id="rId7"/>
    <p:sldLayoutId id="2147483662" r:id="rId8"/>
    <p:sldLayoutId id="2147483675" r:id="rId9"/>
    <p:sldLayoutId id="2147483676" r:id="rId10"/>
    <p:sldLayoutId id="214748367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127.0.0.1:5000/"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ctrTitle"/>
          </p:nvPr>
        </p:nvSpPr>
        <p:spPr>
          <a:xfrm>
            <a:off x="3389414" y="276068"/>
            <a:ext cx="5197024" cy="190213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dirty="0">
                <a:solidFill>
                  <a:schemeClr val="bg2">
                    <a:lumMod val="50000"/>
                  </a:schemeClr>
                </a:solidFill>
                <a:latin typeface="Microsoft Tai Le" panose="020B0502040204020203" pitchFamily="34" charset="0"/>
                <a:cs typeface="Microsoft Tai Le" panose="020B0502040204020203" pitchFamily="34" charset="0"/>
              </a:rPr>
              <a:t>CAR PRICE PREDICTION</a:t>
            </a:r>
            <a:endParaRPr sz="5400" dirty="0">
              <a:solidFill>
                <a:schemeClr val="bg2">
                  <a:lumMod val="50000"/>
                </a:schemeClr>
              </a:solidFill>
              <a:latin typeface="Microsoft Tai Le" panose="020B0502040204020203" pitchFamily="34" charset="0"/>
              <a:cs typeface="Microsoft Tai Le" panose="020B0502040204020203" pitchFamily="34" charset="0"/>
            </a:endParaRPr>
          </a:p>
        </p:txBody>
      </p:sp>
      <p:sp>
        <p:nvSpPr>
          <p:cNvPr id="5" name="TextBox 4">
            <a:extLst>
              <a:ext uri="{FF2B5EF4-FFF2-40B4-BE49-F238E27FC236}">
                <a16:creationId xmlns:a16="http://schemas.microsoft.com/office/drawing/2014/main" id="{2951E8D1-F6BC-4EAE-883A-1648D18F6A8A}"/>
              </a:ext>
            </a:extLst>
          </p:cNvPr>
          <p:cNvSpPr txBox="1"/>
          <p:nvPr/>
        </p:nvSpPr>
        <p:spPr>
          <a:xfrm>
            <a:off x="5315414" y="3360235"/>
            <a:ext cx="3271024" cy="1341201"/>
          </a:xfrm>
          <a:prstGeom prst="rect">
            <a:avLst/>
          </a:prstGeom>
          <a:noFill/>
        </p:spPr>
        <p:txBody>
          <a:bodyPr wrap="square" rtlCol="0">
            <a:spAutoFit/>
          </a:bodyPr>
          <a:lstStyle/>
          <a:p>
            <a:pPr algn="just">
              <a:lnSpc>
                <a:spcPct val="150000"/>
              </a:lnSpc>
            </a:pPr>
            <a:r>
              <a:rPr lang="en-US" sz="1400" b="1" dirty="0">
                <a:solidFill>
                  <a:srgbClr val="002060"/>
                </a:solidFill>
                <a:effectLst>
                  <a:outerShdw blurRad="38100" dist="38100" dir="2700000" algn="tl">
                    <a:srgbClr val="000000">
                      <a:alpha val="43137"/>
                    </a:srgbClr>
                  </a:outerShdw>
                </a:effectLst>
                <a:latin typeface="Bahnschrift SemiBold" panose="020B0502040204020203" pitchFamily="34" charset="0"/>
              </a:rPr>
              <a:t>NAME : SHRUTHI TALAKOKULA</a:t>
            </a:r>
          </a:p>
          <a:p>
            <a:pPr algn="just">
              <a:lnSpc>
                <a:spcPct val="150000"/>
              </a:lnSpc>
            </a:pPr>
            <a:r>
              <a:rPr lang="en-US" sz="1400" b="1" dirty="0">
                <a:solidFill>
                  <a:srgbClr val="002060"/>
                </a:solidFill>
                <a:effectLst>
                  <a:outerShdw blurRad="38100" dist="38100" dir="2700000" algn="tl">
                    <a:srgbClr val="000000">
                      <a:alpha val="43137"/>
                    </a:srgbClr>
                  </a:outerShdw>
                </a:effectLst>
                <a:latin typeface="Bahnschrift SemiBold" panose="020B0502040204020203" pitchFamily="34" charset="0"/>
              </a:rPr>
              <a:t>ROLL NO. : B19CS111</a:t>
            </a:r>
          </a:p>
          <a:p>
            <a:pPr algn="just">
              <a:lnSpc>
                <a:spcPct val="150000"/>
              </a:lnSpc>
            </a:pPr>
            <a:r>
              <a:rPr lang="en-US" b="1" dirty="0">
                <a:solidFill>
                  <a:srgbClr val="002060"/>
                </a:solidFill>
                <a:effectLst>
                  <a:outerShdw blurRad="38100" dist="38100" dir="2700000" algn="tl">
                    <a:srgbClr val="000000">
                      <a:alpha val="43137"/>
                    </a:srgbClr>
                  </a:outerShdw>
                </a:effectLst>
                <a:latin typeface="Bahnschrift SemiBold" panose="020B0502040204020203" pitchFamily="34" charset="0"/>
              </a:rPr>
              <a:t>BRANCH</a:t>
            </a:r>
            <a:r>
              <a:rPr lang="en-US" sz="1400" b="1" dirty="0">
                <a:solidFill>
                  <a:srgbClr val="002060"/>
                </a:solidFill>
                <a:effectLst>
                  <a:outerShdw blurRad="38100" dist="38100" dir="2700000" algn="tl">
                    <a:srgbClr val="000000">
                      <a:alpha val="43137"/>
                    </a:srgbClr>
                  </a:outerShdw>
                </a:effectLst>
                <a:latin typeface="Bahnschrift SemiBold" panose="020B0502040204020203" pitchFamily="34" charset="0"/>
              </a:rPr>
              <a:t> : CSE</a:t>
            </a:r>
          </a:p>
          <a:p>
            <a:pPr algn="just">
              <a:lnSpc>
                <a:spcPct val="150000"/>
              </a:lnSpc>
            </a:pPr>
            <a:r>
              <a:rPr lang="en-US" b="1" dirty="0">
                <a:solidFill>
                  <a:srgbClr val="002060"/>
                </a:solidFill>
                <a:effectLst>
                  <a:outerShdw blurRad="38100" dist="38100" dir="2700000" algn="tl">
                    <a:srgbClr val="000000">
                      <a:alpha val="43137"/>
                    </a:srgbClr>
                  </a:outerShdw>
                </a:effectLst>
                <a:latin typeface="Bahnschrift SemiBold" panose="020B0502040204020203" pitchFamily="34" charset="0"/>
              </a:rPr>
              <a:t>SECTION : 2</a:t>
            </a:r>
            <a:endParaRPr lang="en-US" sz="1400" b="1" dirty="0">
              <a:solidFill>
                <a:srgbClr val="002060"/>
              </a:solidFill>
              <a:effectLst>
                <a:outerShdw blurRad="38100" dist="38100" dir="2700000" algn="tl">
                  <a:srgbClr val="000000">
                    <a:alpha val="43137"/>
                  </a:srgbClr>
                </a:outerShdw>
              </a:effectLst>
              <a:latin typeface="Bahnschrift SemiBold" panose="020B0502040204020203" pitchFamily="34" charset="0"/>
            </a:endParaRPr>
          </a:p>
        </p:txBody>
      </p:sp>
      <p:pic>
        <p:nvPicPr>
          <p:cNvPr id="3" name="Picture 2">
            <a:extLst>
              <a:ext uri="{FF2B5EF4-FFF2-40B4-BE49-F238E27FC236}">
                <a16:creationId xmlns:a16="http://schemas.microsoft.com/office/drawing/2014/main" id="{E71FB908-0544-4CDC-9335-5722087A8EB4}"/>
              </a:ext>
            </a:extLst>
          </p:cNvPr>
          <p:cNvPicPr>
            <a:picLocks noChangeAspect="1"/>
          </p:cNvPicPr>
          <p:nvPr/>
        </p:nvPicPr>
        <p:blipFill>
          <a:blip r:embed="rId3"/>
          <a:stretch>
            <a:fillRect/>
          </a:stretch>
        </p:blipFill>
        <p:spPr>
          <a:xfrm>
            <a:off x="142230" y="2259979"/>
            <a:ext cx="3836307" cy="27720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icrosoft Tai Le" panose="020B0502040204020203" pitchFamily="34" charset="0"/>
                <a:cs typeface="Microsoft Tai Le" panose="020B0502040204020203" pitchFamily="34" charset="0"/>
              </a:rPr>
              <a:t>CONTENTS</a:t>
            </a:r>
            <a:endParaRPr dirty="0">
              <a:latin typeface="Microsoft Tai Le" panose="020B0502040204020203" pitchFamily="34" charset="0"/>
              <a:cs typeface="Microsoft Tai Le" panose="020B0502040204020203" pitchFamily="34" charset="0"/>
            </a:endParaRPr>
          </a:p>
        </p:txBody>
      </p:sp>
      <p:sp>
        <p:nvSpPr>
          <p:cNvPr id="174" name="Google Shape;174;p35"/>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342900" indent="-342900">
              <a:spcAft>
                <a:spcPts val="1600"/>
              </a:spcAft>
              <a:buFont typeface="+mj-lt"/>
              <a:buAutoNum type="arabicPeriod"/>
            </a:pPr>
            <a:r>
              <a:rPr lang="en-US" dirty="0">
                <a:solidFill>
                  <a:schemeClr val="tx1"/>
                </a:solidFill>
              </a:rPr>
              <a:t>INTRODUCTION</a:t>
            </a:r>
          </a:p>
          <a:p>
            <a:pPr marL="342900" indent="-342900">
              <a:spcAft>
                <a:spcPts val="1600"/>
              </a:spcAft>
              <a:buFont typeface="+mj-lt"/>
              <a:buAutoNum type="arabicPeriod"/>
            </a:pPr>
            <a:r>
              <a:rPr lang="en-US" dirty="0">
                <a:solidFill>
                  <a:schemeClr val="tx1"/>
                </a:solidFill>
              </a:rPr>
              <a:t>RANDOM FOREST ALGORITHM</a:t>
            </a:r>
          </a:p>
          <a:p>
            <a:pPr marL="342900" indent="-342900">
              <a:spcAft>
                <a:spcPts val="1600"/>
              </a:spcAft>
              <a:buFont typeface="+mj-lt"/>
              <a:buAutoNum type="arabicPeriod"/>
            </a:pPr>
            <a:r>
              <a:rPr lang="en-US" dirty="0">
                <a:solidFill>
                  <a:schemeClr val="tx1"/>
                </a:solidFill>
              </a:rPr>
              <a:t>WORKING</a:t>
            </a:r>
          </a:p>
          <a:p>
            <a:pPr marL="342900" indent="-342900">
              <a:spcAft>
                <a:spcPts val="1600"/>
              </a:spcAft>
              <a:buFont typeface="+mj-lt"/>
              <a:buAutoNum type="arabicPeriod"/>
            </a:pPr>
            <a:r>
              <a:rPr lang="en-US" dirty="0">
                <a:solidFill>
                  <a:schemeClr val="tx1"/>
                </a:solidFill>
              </a:rPr>
              <a:t>VIEW OF THE WEBSITE</a:t>
            </a:r>
          </a:p>
          <a:p>
            <a:pPr marL="342900" indent="-342900">
              <a:spcAft>
                <a:spcPts val="1600"/>
              </a:spcAft>
              <a:buFont typeface="+mj-lt"/>
              <a:buAutoNum type="arabicPeriod"/>
            </a:pPr>
            <a:r>
              <a:rPr lang="en-US" dirty="0">
                <a:solidFill>
                  <a:schemeClr val="tx1"/>
                </a:solidFill>
              </a:rPr>
              <a:t>ADVANTAGES </a:t>
            </a:r>
          </a:p>
          <a:p>
            <a:pPr marL="342900" indent="-342900">
              <a:spcAft>
                <a:spcPts val="1600"/>
              </a:spcAft>
              <a:buFont typeface="+mj-lt"/>
              <a:buAutoNum type="arabicPeriod"/>
            </a:pPr>
            <a:r>
              <a:rPr lang="en-US" dirty="0">
                <a:solidFill>
                  <a:schemeClr val="tx1"/>
                </a:solidFill>
              </a:rPr>
              <a:t>CONCLUSION</a:t>
            </a:r>
            <a:endParaRPr dirty="0">
              <a:solidFill>
                <a:schemeClr val="tx1"/>
              </a:solidFill>
            </a:endParaRPr>
          </a:p>
        </p:txBody>
      </p:sp>
      <p:pic>
        <p:nvPicPr>
          <p:cNvPr id="3" name="Picture 2">
            <a:extLst>
              <a:ext uri="{FF2B5EF4-FFF2-40B4-BE49-F238E27FC236}">
                <a16:creationId xmlns:a16="http://schemas.microsoft.com/office/drawing/2014/main" id="{9644B6B7-5806-4DE0-82E4-41AEC7103C1B}"/>
              </a:ext>
            </a:extLst>
          </p:cNvPr>
          <p:cNvPicPr>
            <a:picLocks noChangeAspect="1"/>
          </p:cNvPicPr>
          <p:nvPr/>
        </p:nvPicPr>
        <p:blipFill>
          <a:blip r:embed="rId3"/>
          <a:stretch>
            <a:fillRect/>
          </a:stretch>
        </p:blipFill>
        <p:spPr>
          <a:xfrm>
            <a:off x="4111082" y="2141034"/>
            <a:ext cx="4408449" cy="26987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0" y="385228"/>
            <a:ext cx="4278000" cy="6028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Microsoft Tai Le" panose="020B0502040204020203" pitchFamily="34" charset="0"/>
                <a:cs typeface="Microsoft Tai Le" panose="020B0502040204020203" pitchFamily="34" charset="0"/>
              </a:rPr>
              <a:t>INTRODUCTION</a:t>
            </a:r>
            <a:endParaRPr sz="2800" dirty="0">
              <a:latin typeface="Microsoft Tai Le" panose="020B0502040204020203" pitchFamily="34" charset="0"/>
              <a:cs typeface="Microsoft Tai Le" panose="020B0502040204020203" pitchFamily="34" charset="0"/>
            </a:endParaRPr>
          </a:p>
        </p:txBody>
      </p:sp>
      <p:sp>
        <p:nvSpPr>
          <p:cNvPr id="200" name="Google Shape;200;p37"/>
          <p:cNvSpPr txBox="1">
            <a:spLocks noGrp="1"/>
          </p:cNvSpPr>
          <p:nvPr>
            <p:ph type="subTitle" idx="1"/>
          </p:nvPr>
        </p:nvSpPr>
        <p:spPr>
          <a:xfrm>
            <a:off x="960336" y="1152073"/>
            <a:ext cx="7223327" cy="3635262"/>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US" dirty="0">
                <a:solidFill>
                  <a:schemeClr val="bg1">
                    <a:lumMod val="10000"/>
                  </a:schemeClr>
                </a:solidFill>
                <a:latin typeface="Bahnschrift" panose="020B0502040204020203" pitchFamily="34" charset="0"/>
              </a:rPr>
              <a:t>Car price is one of the important issue for the one who want to sell or buy the car, mainly in these days because of many apps and predicting websites which may predict some false outputs.</a:t>
            </a:r>
          </a:p>
          <a:p>
            <a:pPr marL="285750" lvl="0" indent="-285750" algn="l" rtl="0">
              <a:spcBef>
                <a:spcPts val="0"/>
              </a:spcBef>
              <a:spcAft>
                <a:spcPts val="1600"/>
              </a:spcAft>
              <a:buFont typeface="Arial" panose="020B0604020202020204" pitchFamily="34" charset="0"/>
              <a:buChar char="•"/>
            </a:pPr>
            <a:r>
              <a:rPr lang="en-US" b="0" i="0" dirty="0">
                <a:solidFill>
                  <a:schemeClr val="bg1">
                    <a:lumMod val="10000"/>
                  </a:schemeClr>
                </a:solidFill>
                <a:effectLst/>
                <a:latin typeface="Bahnschrift" panose="020B0502040204020203" pitchFamily="34" charset="0"/>
              </a:rPr>
              <a:t> </a:t>
            </a:r>
            <a:r>
              <a:rPr lang="en-US" i="0" dirty="0">
                <a:solidFill>
                  <a:schemeClr val="bg1">
                    <a:lumMod val="10000"/>
                  </a:schemeClr>
                </a:solidFill>
                <a:effectLst/>
                <a:latin typeface="Bahnschrift" panose="020B0502040204020203" pitchFamily="34" charset="0"/>
              </a:rPr>
              <a:t>Price prediction uses an algorithm to analyze a product or service based on its characteristics, demand, and current market trends. Then the software sets a price at a level it predicts will both attract customers and maximize sales.</a:t>
            </a:r>
            <a:endParaRPr lang="en-US" dirty="0">
              <a:solidFill>
                <a:schemeClr val="bg1">
                  <a:lumMod val="10000"/>
                </a:schemeClr>
              </a:solidFill>
              <a:latin typeface="Bahnschrift" panose="020B0502040204020203" pitchFamily="34" charset="0"/>
            </a:endParaRPr>
          </a:p>
          <a:p>
            <a:pPr marL="285750" lvl="0" indent="-285750" algn="l" rtl="0">
              <a:spcBef>
                <a:spcPts val="0"/>
              </a:spcBef>
              <a:spcAft>
                <a:spcPts val="1600"/>
              </a:spcAft>
              <a:buFont typeface="Arial" panose="020B0604020202020204" pitchFamily="34" charset="0"/>
              <a:buChar char="•"/>
            </a:pPr>
            <a:r>
              <a:rPr lang="en-US" dirty="0">
                <a:solidFill>
                  <a:schemeClr val="bg1">
                    <a:lumMod val="10000"/>
                  </a:schemeClr>
                </a:solidFill>
                <a:latin typeface="Bahnschrift" panose="020B0502040204020203" pitchFamily="34" charset="0"/>
              </a:rPr>
              <a:t>In this, predicting the price will be at most accurate as it uses “Random forest algorithm” ,a Machine learning algorithm which is widely used in classification and regression problems.</a:t>
            </a:r>
          </a:p>
          <a:p>
            <a:pPr marL="285750" lvl="0" indent="-285750" algn="l" rtl="0">
              <a:spcBef>
                <a:spcPts val="0"/>
              </a:spcBef>
              <a:spcAft>
                <a:spcPts val="1600"/>
              </a:spcAft>
              <a:buFont typeface="Arial" panose="020B0604020202020204" pitchFamily="34" charset="0"/>
              <a:buChar char="•"/>
            </a:pPr>
            <a:endParaRPr lang="en-US" dirty="0"/>
          </a:p>
          <a:p>
            <a:pPr marL="285750" lvl="0" indent="-285750" algn="ctr" rtl="0">
              <a:spcBef>
                <a:spcPts val="0"/>
              </a:spcBef>
              <a:spcAft>
                <a:spcPts val="1600"/>
              </a:spcAft>
              <a:buFont typeface="Arial" panose="020B0604020202020204" pitchFamily="34" charset="0"/>
              <a:buChar cha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1813933" y="278349"/>
            <a:ext cx="6428503" cy="86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Microsoft Tai Le" panose="020B0502040204020203" pitchFamily="34" charset="0"/>
                <a:cs typeface="Microsoft Tai Le" panose="020B0502040204020203" pitchFamily="34" charset="0"/>
              </a:rPr>
              <a:t>RANDOM FOREST ALGORITHM</a:t>
            </a:r>
            <a:endParaRPr sz="2800" dirty="0">
              <a:latin typeface="Microsoft Tai Le" panose="020B0502040204020203" pitchFamily="34" charset="0"/>
              <a:cs typeface="Microsoft Tai Le" panose="020B0502040204020203" pitchFamily="34" charset="0"/>
            </a:endParaRPr>
          </a:p>
        </p:txBody>
      </p:sp>
      <p:sp>
        <p:nvSpPr>
          <p:cNvPr id="212" name="Google Shape;212;p39"/>
          <p:cNvSpPr txBox="1">
            <a:spLocks noGrp="1"/>
          </p:cNvSpPr>
          <p:nvPr>
            <p:ph type="subTitle" idx="1"/>
          </p:nvPr>
        </p:nvSpPr>
        <p:spPr>
          <a:xfrm>
            <a:off x="3754243" y="930891"/>
            <a:ext cx="5264043" cy="3722883"/>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US" sz="1400" dirty="0">
                <a:solidFill>
                  <a:srgbClr val="222222"/>
                </a:solidFill>
                <a:effectLst/>
                <a:latin typeface="Bahnschrift" panose="020B0502040204020203" pitchFamily="34" charset="0"/>
              </a:rPr>
              <a:t>Random forest is a Supervised Machine Learning Algorithm that is used widely in Classification and Regression problems. It builds decision trees on different samples and takes their majority vote for classification and average in case of regression.</a:t>
            </a:r>
          </a:p>
          <a:p>
            <a:pPr marL="285750" lvl="0" indent="-285750" algn="l" rtl="0">
              <a:spcBef>
                <a:spcPts val="0"/>
              </a:spcBef>
              <a:spcAft>
                <a:spcPts val="1600"/>
              </a:spcAft>
              <a:buFont typeface="Arial" panose="020B0604020202020204" pitchFamily="34" charset="0"/>
              <a:buChar char="•"/>
            </a:pPr>
            <a:r>
              <a:rPr lang="en-US" sz="1400" dirty="0">
                <a:solidFill>
                  <a:srgbClr val="222222"/>
                </a:solidFill>
                <a:effectLst/>
                <a:latin typeface="Bahnschrift" panose="020B0502040204020203" pitchFamily="34" charset="0"/>
              </a:rPr>
              <a:t>One of the most important features of the Random Forest Algorithm is that it can handle the data set containing continuous variables as in the case of regression and categorical variables as in the case of classification. It performs better results for classification problems.</a:t>
            </a:r>
            <a:endParaRPr sz="1400" dirty="0">
              <a:latin typeface="Bahnschrift" panose="020B0502040204020203" pitchFamily="34" charset="0"/>
            </a:endParaRPr>
          </a:p>
        </p:txBody>
      </p:sp>
      <p:pic>
        <p:nvPicPr>
          <p:cNvPr id="5" name="Picture 4">
            <a:extLst>
              <a:ext uri="{FF2B5EF4-FFF2-40B4-BE49-F238E27FC236}">
                <a16:creationId xmlns:a16="http://schemas.microsoft.com/office/drawing/2014/main" id="{AB115D07-C6D8-4249-9D66-AB0A91F5BFAB}"/>
              </a:ext>
            </a:extLst>
          </p:cNvPr>
          <p:cNvPicPr>
            <a:picLocks noChangeAspect="1"/>
          </p:cNvPicPr>
          <p:nvPr/>
        </p:nvPicPr>
        <p:blipFill>
          <a:blip r:embed="rId3"/>
          <a:stretch>
            <a:fillRect/>
          </a:stretch>
        </p:blipFill>
        <p:spPr>
          <a:xfrm>
            <a:off x="80904" y="1922536"/>
            <a:ext cx="3584130" cy="27312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E3BAEF-485F-4849-9025-931862E5DCB7}"/>
              </a:ext>
            </a:extLst>
          </p:cNvPr>
          <p:cNvSpPr>
            <a:spLocks noGrp="1"/>
          </p:cNvSpPr>
          <p:nvPr>
            <p:ph type="subTitle" idx="1"/>
          </p:nvPr>
        </p:nvSpPr>
        <p:spPr>
          <a:xfrm>
            <a:off x="-1434124" y="681795"/>
            <a:ext cx="5235724" cy="789888"/>
          </a:xfrm>
        </p:spPr>
        <p:txBody>
          <a:bodyPr/>
          <a:lstStyle/>
          <a:p>
            <a:r>
              <a:rPr lang="en-US" b="1" dirty="0">
                <a:solidFill>
                  <a:schemeClr val="bg1">
                    <a:lumMod val="50000"/>
                  </a:schemeClr>
                </a:solidFill>
                <a:latin typeface="Microsoft Tai Le" panose="020B0502040204020203" pitchFamily="34" charset="0"/>
                <a:cs typeface="Microsoft Tai Le" panose="020B0502040204020203" pitchFamily="34" charset="0"/>
              </a:rPr>
              <a:t>WORKING</a:t>
            </a:r>
            <a:endParaRPr lang="en-IN" b="1" dirty="0">
              <a:solidFill>
                <a:schemeClr val="bg1">
                  <a:lumMod val="50000"/>
                </a:schemeClr>
              </a:solidFill>
              <a:latin typeface="Microsoft Tai Le" panose="020B0502040204020203" pitchFamily="34" charset="0"/>
              <a:cs typeface="Microsoft Tai Le" panose="020B0502040204020203" pitchFamily="34" charset="0"/>
            </a:endParaRPr>
          </a:p>
        </p:txBody>
      </p:sp>
      <p:sp>
        <p:nvSpPr>
          <p:cNvPr id="7" name="TextBox 6">
            <a:extLst>
              <a:ext uri="{FF2B5EF4-FFF2-40B4-BE49-F238E27FC236}">
                <a16:creationId xmlns:a16="http://schemas.microsoft.com/office/drawing/2014/main" id="{A65721BD-9CB8-4E0F-9B41-838F05B3E0F5}"/>
              </a:ext>
            </a:extLst>
          </p:cNvPr>
          <p:cNvSpPr txBox="1"/>
          <p:nvPr/>
        </p:nvSpPr>
        <p:spPr>
          <a:xfrm>
            <a:off x="788020" y="1568605"/>
            <a:ext cx="4720683" cy="289310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hnschrift" panose="020B0502040204020203" pitchFamily="34" charset="0"/>
              </a:rPr>
              <a:t>At first, using Random forest algorithm we need to train the dataset with as many as possible data.</a:t>
            </a:r>
          </a:p>
          <a:p>
            <a:endParaRPr lang="en-US" dirty="0">
              <a:latin typeface="Bahnschrift" panose="020B0502040204020203" pitchFamily="34" charset="0"/>
            </a:endParaRPr>
          </a:p>
          <a:p>
            <a:pPr marL="285750" indent="-285750">
              <a:buFont typeface="Arial" panose="020B0604020202020204" pitchFamily="34" charset="0"/>
              <a:buChar char="•"/>
            </a:pPr>
            <a:r>
              <a:rPr lang="en-US" dirty="0">
                <a:latin typeface="Bahnschrift" panose="020B0502040204020203" pitchFamily="34" charset="0"/>
              </a:rPr>
              <a:t>All the data will be stored in Microsoft excel and when we enter the values in the web page created it checks the values given in the training set</a:t>
            </a:r>
            <a:r>
              <a:rPr lang="en-IN" dirty="0">
                <a:latin typeface="Bahnschrift" panose="020B0502040204020203" pitchFamily="34" charset="0"/>
              </a:rPr>
              <a:t>.</a:t>
            </a:r>
          </a:p>
          <a:p>
            <a:endParaRPr lang="en-IN" dirty="0">
              <a:latin typeface="Bahnschrift" panose="020B0502040204020203" pitchFamily="34" charset="0"/>
            </a:endParaRPr>
          </a:p>
          <a:p>
            <a:pPr marL="285750" indent="-285750">
              <a:buFont typeface="Arial" panose="020B0604020202020204" pitchFamily="34" charset="0"/>
              <a:buChar char="•"/>
            </a:pPr>
            <a:r>
              <a:rPr lang="en-IN" dirty="0">
                <a:latin typeface="Bahnschrift" panose="020B0502040204020203" pitchFamily="34" charset="0"/>
              </a:rPr>
              <a:t>By the data available in the training set, it predicts a value by which the car will get soled using given car details.</a:t>
            </a:r>
          </a:p>
          <a:p>
            <a:pPr marL="285750" indent="-285750">
              <a:buFont typeface="Arial" panose="020B0604020202020204" pitchFamily="34" charset="0"/>
              <a:buChar char="•"/>
            </a:pPr>
            <a:endParaRPr lang="en-IN" dirty="0">
              <a:latin typeface="Bahnschrift" panose="020B0502040204020203" pitchFamily="34" charset="0"/>
            </a:endParaRPr>
          </a:p>
          <a:p>
            <a:pPr marL="285750" indent="-285750">
              <a:buFont typeface="Arial" panose="020B0604020202020204" pitchFamily="34" charset="0"/>
              <a:buChar char="•"/>
            </a:pPr>
            <a:r>
              <a:rPr lang="en-IN" dirty="0">
                <a:latin typeface="Bahnschrift" panose="020B0502040204020203" pitchFamily="34" charset="0"/>
              </a:rPr>
              <a:t>This prediction is displayed on the webpage with host name </a:t>
            </a:r>
            <a:r>
              <a:rPr lang="en-IN" dirty="0">
                <a:latin typeface="Bahnschrift" panose="020B0502040204020203" pitchFamily="34" charset="0"/>
                <a:hlinkClick r:id="rId2"/>
              </a:rPr>
              <a:t>http://127.0.0.1:5000/</a:t>
            </a:r>
            <a:r>
              <a:rPr lang="en-US" dirty="0">
                <a:latin typeface="Bahnschrift" panose="020B0502040204020203" pitchFamily="34" charset="0"/>
              </a:rPr>
              <a:t> with the designed page.</a:t>
            </a:r>
            <a:endParaRPr lang="en-IN" dirty="0">
              <a:latin typeface="Bahnschrift" panose="020B0502040204020203" pitchFamily="34" charset="0"/>
            </a:endParaRPr>
          </a:p>
        </p:txBody>
      </p:sp>
      <p:pic>
        <p:nvPicPr>
          <p:cNvPr id="9" name="Picture 8">
            <a:extLst>
              <a:ext uri="{FF2B5EF4-FFF2-40B4-BE49-F238E27FC236}">
                <a16:creationId xmlns:a16="http://schemas.microsoft.com/office/drawing/2014/main" id="{0991549A-119E-4873-89EA-9FDE3B3F3AB0}"/>
              </a:ext>
            </a:extLst>
          </p:cNvPr>
          <p:cNvPicPr>
            <a:picLocks noChangeAspect="1"/>
          </p:cNvPicPr>
          <p:nvPr/>
        </p:nvPicPr>
        <p:blipFill>
          <a:blip r:embed="rId3"/>
          <a:stretch>
            <a:fillRect/>
          </a:stretch>
        </p:blipFill>
        <p:spPr>
          <a:xfrm>
            <a:off x="5649952" y="235569"/>
            <a:ext cx="3114908" cy="2336181"/>
          </a:xfrm>
          <a:prstGeom prst="rect">
            <a:avLst/>
          </a:prstGeom>
        </p:spPr>
      </p:pic>
    </p:spTree>
    <p:extLst>
      <p:ext uri="{BB962C8B-B14F-4D97-AF65-F5344CB8AC3E}">
        <p14:creationId xmlns:p14="http://schemas.microsoft.com/office/powerpoint/2010/main" val="25874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57521B-BB0F-4A4D-A453-D8A4E26D1F93}"/>
              </a:ext>
            </a:extLst>
          </p:cNvPr>
          <p:cNvSpPr txBox="1"/>
          <p:nvPr/>
        </p:nvSpPr>
        <p:spPr>
          <a:xfrm>
            <a:off x="996176" y="245327"/>
            <a:ext cx="3895492" cy="461665"/>
          </a:xfrm>
          <a:prstGeom prst="rect">
            <a:avLst/>
          </a:prstGeom>
          <a:noFill/>
        </p:spPr>
        <p:txBody>
          <a:bodyPr wrap="square" rtlCol="0">
            <a:spAutoFit/>
          </a:bodyPr>
          <a:lstStyle/>
          <a:p>
            <a:r>
              <a:rPr lang="en-US" sz="2400" b="1" dirty="0">
                <a:solidFill>
                  <a:schemeClr val="tx2">
                    <a:lumMod val="75000"/>
                  </a:schemeClr>
                </a:solidFill>
                <a:latin typeface="Microsoft Tai Le" panose="020B0502040204020203" pitchFamily="34" charset="0"/>
                <a:cs typeface="Microsoft Tai Le" panose="020B0502040204020203" pitchFamily="34" charset="0"/>
              </a:rPr>
              <a:t>VIEW OF THE WEBSITE</a:t>
            </a:r>
            <a:endParaRPr lang="en-IN" sz="2400" b="1" dirty="0">
              <a:solidFill>
                <a:schemeClr val="tx2">
                  <a:lumMod val="75000"/>
                </a:schemeClr>
              </a:solidFill>
              <a:latin typeface="Microsoft Tai Le" panose="020B0502040204020203" pitchFamily="34" charset="0"/>
              <a:cs typeface="Microsoft Tai Le" panose="020B0502040204020203" pitchFamily="34" charset="0"/>
            </a:endParaRPr>
          </a:p>
        </p:txBody>
      </p:sp>
      <p:pic>
        <p:nvPicPr>
          <p:cNvPr id="4" name="Picture 3">
            <a:extLst>
              <a:ext uri="{FF2B5EF4-FFF2-40B4-BE49-F238E27FC236}">
                <a16:creationId xmlns:a16="http://schemas.microsoft.com/office/drawing/2014/main" id="{6FD5E612-5D39-4E5B-AEA4-6020E53546CF}"/>
              </a:ext>
            </a:extLst>
          </p:cNvPr>
          <p:cNvPicPr>
            <a:picLocks noChangeAspect="1"/>
          </p:cNvPicPr>
          <p:nvPr/>
        </p:nvPicPr>
        <p:blipFill>
          <a:blip r:embed="rId2"/>
          <a:stretch>
            <a:fillRect/>
          </a:stretch>
        </p:blipFill>
        <p:spPr>
          <a:xfrm>
            <a:off x="632764" y="1021766"/>
            <a:ext cx="7878471" cy="3743523"/>
          </a:xfrm>
          <a:prstGeom prst="rect">
            <a:avLst/>
          </a:prstGeom>
        </p:spPr>
      </p:pic>
    </p:spTree>
    <p:extLst>
      <p:ext uri="{BB962C8B-B14F-4D97-AF65-F5344CB8AC3E}">
        <p14:creationId xmlns:p14="http://schemas.microsoft.com/office/powerpoint/2010/main" val="282315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BA22-1ADD-4C98-81CA-AEDC9ACA91A2}"/>
              </a:ext>
            </a:extLst>
          </p:cNvPr>
          <p:cNvSpPr>
            <a:spLocks noGrp="1"/>
          </p:cNvSpPr>
          <p:nvPr>
            <p:ph type="title"/>
          </p:nvPr>
        </p:nvSpPr>
        <p:spPr>
          <a:xfrm>
            <a:off x="-1971161" y="385552"/>
            <a:ext cx="7704000" cy="572700"/>
          </a:xfrm>
        </p:spPr>
        <p:txBody>
          <a:bodyPr/>
          <a:lstStyle/>
          <a:p>
            <a:r>
              <a:rPr lang="en-US" dirty="0">
                <a:solidFill>
                  <a:schemeClr val="tx2">
                    <a:lumMod val="75000"/>
                  </a:schemeClr>
                </a:solidFill>
                <a:latin typeface="Microsoft Tai Le" panose="020B0502040204020203" pitchFamily="34" charset="0"/>
                <a:cs typeface="Microsoft Tai Le" panose="020B0502040204020203" pitchFamily="34" charset="0"/>
              </a:rPr>
              <a:t>ADVANTAGES</a:t>
            </a:r>
            <a:endParaRPr lang="en-IN" dirty="0">
              <a:solidFill>
                <a:schemeClr val="tx2">
                  <a:lumMod val="75000"/>
                </a:schemeClr>
              </a:solidFill>
              <a:latin typeface="Microsoft Tai Le" panose="020B0502040204020203" pitchFamily="34" charset="0"/>
              <a:cs typeface="Microsoft Tai Le" panose="020B0502040204020203" pitchFamily="34" charset="0"/>
            </a:endParaRPr>
          </a:p>
        </p:txBody>
      </p:sp>
      <p:sp>
        <p:nvSpPr>
          <p:cNvPr id="4" name="TextBox 3">
            <a:extLst>
              <a:ext uri="{FF2B5EF4-FFF2-40B4-BE49-F238E27FC236}">
                <a16:creationId xmlns:a16="http://schemas.microsoft.com/office/drawing/2014/main" id="{AF6CEDFA-6B48-4DA4-A8AD-309774B6DADD}"/>
              </a:ext>
            </a:extLst>
          </p:cNvPr>
          <p:cNvSpPr txBox="1"/>
          <p:nvPr/>
        </p:nvSpPr>
        <p:spPr>
          <a:xfrm>
            <a:off x="1098029" y="1085479"/>
            <a:ext cx="7367239" cy="24622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ahnschrift" panose="020B0502040204020203" pitchFamily="34" charset="0"/>
              </a:rPr>
              <a:t>User friendly.</a:t>
            </a:r>
          </a:p>
          <a:p>
            <a:pPr marL="285750" indent="-285750">
              <a:buFont typeface="Arial" panose="020B0604020202020204" pitchFamily="34" charset="0"/>
              <a:buChar char="•"/>
            </a:pPr>
            <a:endParaRPr lang="en-US" dirty="0">
              <a:latin typeface="Bahnschrift" panose="020B0502040204020203" pitchFamily="34" charset="0"/>
            </a:endParaRPr>
          </a:p>
          <a:p>
            <a:pPr marL="285750" indent="-285750">
              <a:buFont typeface="Arial" panose="020B0604020202020204" pitchFamily="34" charset="0"/>
              <a:buChar char="•"/>
            </a:pPr>
            <a:r>
              <a:rPr lang="en-US" dirty="0">
                <a:latin typeface="Bahnschrift" panose="020B0502040204020203" pitchFamily="34" charset="0"/>
              </a:rPr>
              <a:t>Easy to predict.</a:t>
            </a:r>
          </a:p>
          <a:p>
            <a:pPr marL="285750" indent="-285750">
              <a:buFont typeface="Arial" panose="020B0604020202020204" pitchFamily="34" charset="0"/>
              <a:buChar char="•"/>
            </a:pPr>
            <a:endParaRPr lang="en-US" dirty="0">
              <a:latin typeface="Bahnschrift" panose="020B0502040204020203" pitchFamily="34" charset="0"/>
            </a:endParaRPr>
          </a:p>
          <a:p>
            <a:pPr marL="285750" indent="-285750">
              <a:buFont typeface="Arial" panose="020B0604020202020204" pitchFamily="34" charset="0"/>
              <a:buChar char="•"/>
            </a:pPr>
            <a:r>
              <a:rPr lang="en-US" dirty="0">
                <a:latin typeface="Bahnschrift" panose="020B0502040204020203" pitchFamily="34" charset="0"/>
              </a:rPr>
              <a:t>Available always.</a:t>
            </a:r>
          </a:p>
          <a:p>
            <a:pPr marL="285750" indent="-285750">
              <a:buFont typeface="Arial" panose="020B0604020202020204" pitchFamily="34" charset="0"/>
              <a:buChar char="•"/>
            </a:pPr>
            <a:endParaRPr lang="en-US" dirty="0">
              <a:latin typeface="Bahnschrift" panose="020B0502040204020203" pitchFamily="34" charset="0"/>
            </a:endParaRPr>
          </a:p>
          <a:p>
            <a:pPr marL="285750" indent="-285750">
              <a:buFont typeface="Arial" panose="020B0604020202020204" pitchFamily="34" charset="0"/>
              <a:buChar char="•"/>
            </a:pPr>
            <a:r>
              <a:rPr lang="en-US" dirty="0">
                <a:latin typeface="Bahnschrift" panose="020B0502040204020203" pitchFamily="34" charset="0"/>
              </a:rPr>
              <a:t>Gives accurate prediction of the Car by the given car details.</a:t>
            </a:r>
          </a:p>
          <a:p>
            <a:pPr marL="285750" indent="-285750">
              <a:buFont typeface="Arial" panose="020B0604020202020204" pitchFamily="34" charset="0"/>
              <a:buChar char="•"/>
            </a:pPr>
            <a:endParaRPr lang="en-US" dirty="0">
              <a:latin typeface="Bahnschrift" panose="020B0502040204020203" pitchFamily="34" charset="0"/>
            </a:endParaRPr>
          </a:p>
          <a:p>
            <a:pPr marL="285750" indent="-285750">
              <a:buFont typeface="Arial" panose="020B0604020202020204" pitchFamily="34" charset="0"/>
              <a:buChar char="•"/>
            </a:pPr>
            <a:r>
              <a:rPr lang="en-US" dirty="0">
                <a:latin typeface="Bahnschrift" panose="020B0502040204020203" pitchFamily="34" charset="0"/>
              </a:rPr>
              <a:t>We can directly sell the car by this prediction.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3770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56F6FD8-D2FE-4672-AE06-2AE8842B970F}"/>
              </a:ext>
            </a:extLst>
          </p:cNvPr>
          <p:cNvSpPr>
            <a:spLocks noGrp="1"/>
          </p:cNvSpPr>
          <p:nvPr>
            <p:ph type="subTitle" idx="1"/>
          </p:nvPr>
        </p:nvSpPr>
        <p:spPr>
          <a:xfrm>
            <a:off x="-1139817" y="289931"/>
            <a:ext cx="6234600" cy="565909"/>
          </a:xfrm>
        </p:spPr>
        <p:txBody>
          <a:bodyPr/>
          <a:lstStyle/>
          <a:p>
            <a:r>
              <a:rPr lang="en-US" sz="2800" b="1" dirty="0">
                <a:solidFill>
                  <a:schemeClr val="bg1">
                    <a:lumMod val="25000"/>
                  </a:schemeClr>
                </a:solidFill>
                <a:latin typeface="Microsoft Tai Le" panose="020B0502040204020203" pitchFamily="34" charset="0"/>
                <a:cs typeface="Microsoft Tai Le" panose="020B0502040204020203" pitchFamily="34" charset="0"/>
              </a:rPr>
              <a:t>CONCLUSION</a:t>
            </a:r>
            <a:endParaRPr lang="en-IN" sz="2800" b="1" dirty="0">
              <a:solidFill>
                <a:schemeClr val="bg1">
                  <a:lumMod val="25000"/>
                </a:schemeClr>
              </a:solidFill>
              <a:latin typeface="Microsoft Tai Le" panose="020B0502040204020203" pitchFamily="34" charset="0"/>
              <a:cs typeface="Microsoft Tai Le" panose="020B0502040204020203" pitchFamily="34" charset="0"/>
            </a:endParaRPr>
          </a:p>
        </p:txBody>
      </p:sp>
      <p:pic>
        <p:nvPicPr>
          <p:cNvPr id="5" name="Picture 4">
            <a:extLst>
              <a:ext uri="{FF2B5EF4-FFF2-40B4-BE49-F238E27FC236}">
                <a16:creationId xmlns:a16="http://schemas.microsoft.com/office/drawing/2014/main" id="{4FCC6BCE-4813-4F6F-9A81-0EE340999CE6}"/>
              </a:ext>
            </a:extLst>
          </p:cNvPr>
          <p:cNvPicPr>
            <a:picLocks noChangeAspect="1"/>
          </p:cNvPicPr>
          <p:nvPr/>
        </p:nvPicPr>
        <p:blipFill>
          <a:blip r:embed="rId2"/>
          <a:stretch>
            <a:fillRect/>
          </a:stretch>
        </p:blipFill>
        <p:spPr>
          <a:xfrm>
            <a:off x="4571999" y="3090731"/>
            <a:ext cx="4243936" cy="1858536"/>
          </a:xfrm>
          <a:prstGeom prst="rect">
            <a:avLst/>
          </a:prstGeom>
        </p:spPr>
      </p:pic>
      <p:sp>
        <p:nvSpPr>
          <p:cNvPr id="8" name="TextBox 7">
            <a:extLst>
              <a:ext uri="{FF2B5EF4-FFF2-40B4-BE49-F238E27FC236}">
                <a16:creationId xmlns:a16="http://schemas.microsoft.com/office/drawing/2014/main" id="{A7458B38-52E0-4E58-9828-1B8922461832}"/>
              </a:ext>
            </a:extLst>
          </p:cNvPr>
          <p:cNvSpPr txBox="1"/>
          <p:nvPr/>
        </p:nvSpPr>
        <p:spPr>
          <a:xfrm>
            <a:off x="1226634" y="1144828"/>
            <a:ext cx="6415668" cy="1815882"/>
          </a:xfrm>
          <a:prstGeom prst="rect">
            <a:avLst/>
          </a:prstGeom>
          <a:noFill/>
        </p:spPr>
        <p:txBody>
          <a:bodyPr wrap="square" rtlCol="0">
            <a:spAutoFit/>
          </a:bodyPr>
          <a:lstStyle/>
          <a:p>
            <a:pPr marL="285750" indent="-285750">
              <a:buFont typeface="Arial" panose="020B0604020202020204" pitchFamily="34" charset="0"/>
              <a:buChar char="•"/>
            </a:pPr>
            <a:r>
              <a:rPr lang="en-US" sz="1400" b="0" dirty="0">
                <a:solidFill>
                  <a:schemeClr val="bg1">
                    <a:lumMod val="10000"/>
                  </a:schemeClr>
                </a:solidFill>
                <a:latin typeface="Bahnschrift" panose="020B0502040204020203" pitchFamily="34" charset="0"/>
              </a:rPr>
              <a:t>The increased prices of used car sales are on a global increase. Therefore, there is an urgent need for a used car prediction system which effectively determines the worthiness of car using a variety of features.</a:t>
            </a:r>
          </a:p>
          <a:p>
            <a:endParaRPr lang="en-US" sz="1400" b="0" dirty="0">
              <a:solidFill>
                <a:schemeClr val="bg1">
                  <a:lumMod val="10000"/>
                </a:schemeClr>
              </a:solidFill>
              <a:latin typeface="Bahnschrift" panose="020B0502040204020203" pitchFamily="34" charset="0"/>
            </a:endParaRPr>
          </a:p>
          <a:p>
            <a:pPr marL="285750" indent="-285750">
              <a:buFont typeface="Arial" panose="020B0604020202020204" pitchFamily="34" charset="0"/>
              <a:buChar char="•"/>
            </a:pPr>
            <a:r>
              <a:rPr lang="en-US" dirty="0">
                <a:solidFill>
                  <a:schemeClr val="bg1">
                    <a:lumMod val="10000"/>
                  </a:schemeClr>
                </a:solidFill>
                <a:latin typeface="Bahnschrift" panose="020B0502040204020203" pitchFamily="34" charset="0"/>
              </a:rPr>
              <a:t>The proposed system will help to determine the accurate price prediction using Random forest algorithm with Machine learning Technology.</a:t>
            </a:r>
          </a:p>
          <a:p>
            <a:br>
              <a:rPr lang="en-US" sz="1400" b="0" dirty="0">
                <a:solidFill>
                  <a:schemeClr val="bg1">
                    <a:lumMod val="10000"/>
                  </a:schemeClr>
                </a:solidFill>
                <a:latin typeface="Bahnschrift" panose="020B0502040204020203" pitchFamily="34" charset="0"/>
              </a:rPr>
            </a:br>
            <a:endParaRPr lang="en-IN" dirty="0"/>
          </a:p>
        </p:txBody>
      </p:sp>
    </p:spTree>
    <p:extLst>
      <p:ext uri="{BB962C8B-B14F-4D97-AF65-F5344CB8AC3E}">
        <p14:creationId xmlns:p14="http://schemas.microsoft.com/office/powerpoint/2010/main" val="155366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1105602" y="1529498"/>
            <a:ext cx="6367800" cy="17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C00000"/>
                </a:solidFill>
                <a:latin typeface="Microsoft Tai Le" panose="020B0502040204020203" pitchFamily="34" charset="0"/>
                <a:cs typeface="Microsoft Tai Le" panose="020B0502040204020203" pitchFamily="34" charset="0"/>
              </a:rPr>
              <a:t>THANK YOU</a:t>
            </a:r>
            <a:endParaRPr dirty="0">
              <a:solidFill>
                <a:srgbClr val="C00000"/>
              </a:solidFill>
              <a:latin typeface="Microsoft Tai Le" panose="020B0502040204020203" pitchFamily="34" charset="0"/>
              <a:cs typeface="Microsoft Tai Le" panose="020B0502040204020203" pitchFamily="34" charset="0"/>
            </a:endParaRPr>
          </a:p>
        </p:txBody>
      </p:sp>
    </p:spTree>
  </p:cSld>
  <p:clrMapOvr>
    <a:masterClrMapping/>
  </p:clrMapOvr>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429</Words>
  <Application>Microsoft Office PowerPoint</Application>
  <PresentationFormat>On-screen Show (16:9)</PresentationFormat>
  <Paragraphs>44</Paragraphs>
  <Slides>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Bahnschrift</vt:lpstr>
      <vt:lpstr>Bahnschrift SemiBold</vt:lpstr>
      <vt:lpstr>Bebas Neue</vt:lpstr>
      <vt:lpstr>Microsoft Tai Le</vt:lpstr>
      <vt:lpstr>Oxygen</vt:lpstr>
      <vt:lpstr>Oxygen Light</vt:lpstr>
      <vt:lpstr>Poiret One</vt:lpstr>
      <vt:lpstr>Minimalist Aesthetic Slideshow by Slidesgo</vt:lpstr>
      <vt:lpstr>CAR PRICE PREDICTION</vt:lpstr>
      <vt:lpstr>CONTENTS</vt:lpstr>
      <vt:lpstr>INTRODUCTION</vt:lpstr>
      <vt:lpstr>RANDOM FOREST ALGORITHM</vt:lpstr>
      <vt:lpstr>PowerPoint Presentation</vt:lpstr>
      <vt:lpstr>PowerPoint Presentation</vt:lpstr>
      <vt:lpstr>ADVANTAGES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cp:lastModifiedBy>Shruthi T</cp:lastModifiedBy>
  <cp:revision>8</cp:revision>
  <dcterms:modified xsi:type="dcterms:W3CDTF">2022-04-29T07:17:48Z</dcterms:modified>
</cp:coreProperties>
</file>