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D784-CAA3-A164-783F-F703E98EB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6F9B4B-AA77-E6FE-A762-E18568678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53915A-73D4-26D4-3727-488645ED2D5F}"/>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5" name="Footer Placeholder 4">
            <a:extLst>
              <a:ext uri="{FF2B5EF4-FFF2-40B4-BE49-F238E27FC236}">
                <a16:creationId xmlns:a16="http://schemas.microsoft.com/office/drawing/2014/main" id="{99111424-B851-55B0-CB4A-6CC5D3912E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A6AB8-B745-973C-EC14-F8A9E52A2DC2}"/>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351686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6211-E7DE-5E8F-1082-EC13B47633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5BDCCC-F83C-F999-7BD9-095AC45E6D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73E6F-2644-0A8F-0837-98DDF485F5A1}"/>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5" name="Footer Placeholder 4">
            <a:extLst>
              <a:ext uri="{FF2B5EF4-FFF2-40B4-BE49-F238E27FC236}">
                <a16:creationId xmlns:a16="http://schemas.microsoft.com/office/drawing/2014/main" id="{F28C719C-1DA8-2B6E-D01B-22B945A81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D57E3-990E-535A-70CF-1018DFFF0BE2}"/>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192521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04CA05-4593-0521-D477-8BCB054FFF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7FCF37-127C-ED1D-9AE1-F5126F5DD2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A53F6-8BD0-9FAA-2C89-65D82012B4F4}"/>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5" name="Footer Placeholder 4">
            <a:extLst>
              <a:ext uri="{FF2B5EF4-FFF2-40B4-BE49-F238E27FC236}">
                <a16:creationId xmlns:a16="http://schemas.microsoft.com/office/drawing/2014/main" id="{88342AD8-8D87-B886-9BF8-CA4ED4BCC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8D03E1-5B34-A1F6-D397-23CE8191FAC7}"/>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308376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DFB5-E89F-0152-565C-675E994CB5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87758E-BD3A-C115-255A-8B8D433E13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8A0F94-1F7C-4D9C-F48F-A79EFCA6DAC3}"/>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5" name="Footer Placeholder 4">
            <a:extLst>
              <a:ext uri="{FF2B5EF4-FFF2-40B4-BE49-F238E27FC236}">
                <a16:creationId xmlns:a16="http://schemas.microsoft.com/office/drawing/2014/main" id="{9EC837F9-46CD-3F0B-C1AE-B12818042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851EA-9C39-4E77-953E-12351DCF0CA3}"/>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72173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3E20-A875-C773-430F-EAA22F1D4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3D0879-C605-236D-4C8A-C3FD05E8F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BDDB8-88F1-D157-3679-8AF2884C207A}"/>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5" name="Footer Placeholder 4">
            <a:extLst>
              <a:ext uri="{FF2B5EF4-FFF2-40B4-BE49-F238E27FC236}">
                <a16:creationId xmlns:a16="http://schemas.microsoft.com/office/drawing/2014/main" id="{AC73D8A8-46FE-905F-CA02-A6FA28B466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7DAF4-181F-9EFA-7962-E5EE86A2D47C}"/>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112904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EBEA-C2BD-9DDF-D921-F9D53AF666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E179EF-9157-7390-735F-CA6D62187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FC5351-E80C-FC73-702F-2CDDA73F68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241961-D0E9-7D4E-D098-36C18074D046}"/>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6" name="Footer Placeholder 5">
            <a:extLst>
              <a:ext uri="{FF2B5EF4-FFF2-40B4-BE49-F238E27FC236}">
                <a16:creationId xmlns:a16="http://schemas.microsoft.com/office/drawing/2014/main" id="{18C59DD9-1340-0FC6-1196-5DC4F155B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27FC1C-5D16-464F-DCD9-86D4C2707B0D}"/>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300107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3008-76E6-F578-338D-B19302C1D6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7EE6A9-4391-E85F-7536-85FB1124D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965E26-1A1C-78E3-0335-3B8ECB35E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91E44D-F115-E477-FF43-D3EB85E1A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B99D2-510F-146F-698C-0E2A0678F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30A881-CAD9-77A5-512B-ABE20793B7EE}"/>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8" name="Footer Placeholder 7">
            <a:extLst>
              <a:ext uri="{FF2B5EF4-FFF2-40B4-BE49-F238E27FC236}">
                <a16:creationId xmlns:a16="http://schemas.microsoft.com/office/drawing/2014/main" id="{11B29894-8DFF-E740-A319-CE5C7D7474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0E86A-A689-DF10-E8AE-C168FFC3EAE5}"/>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366217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0A29-483B-1CD2-AF95-5CFF7C9E44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284172-A355-F6DC-4B0B-09AD28798DB2}"/>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4" name="Footer Placeholder 3">
            <a:extLst>
              <a:ext uri="{FF2B5EF4-FFF2-40B4-BE49-F238E27FC236}">
                <a16:creationId xmlns:a16="http://schemas.microsoft.com/office/drawing/2014/main" id="{195B6305-51AF-067E-258F-6CC6E7A103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1E55B6-F64C-E6EE-0C38-EBA5566107D0}"/>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233326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9A69B-85E8-B824-20D9-FDEAD055DC97}"/>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3" name="Footer Placeholder 2">
            <a:extLst>
              <a:ext uri="{FF2B5EF4-FFF2-40B4-BE49-F238E27FC236}">
                <a16:creationId xmlns:a16="http://schemas.microsoft.com/office/drawing/2014/main" id="{5FA68E8F-DF90-19C2-A3A9-B920AEF2F6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222999-4B61-5979-93FC-C84ECA19CC5B}"/>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13754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4410-5051-5ED8-AC99-47F95831E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B92D64-0E77-1568-8BF3-D2108FC61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009C6D-3017-A097-3C99-B81ABF0AA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FFCCC-83A6-D882-9E54-DDEBB0774284}"/>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6" name="Footer Placeholder 5">
            <a:extLst>
              <a:ext uri="{FF2B5EF4-FFF2-40B4-BE49-F238E27FC236}">
                <a16:creationId xmlns:a16="http://schemas.microsoft.com/office/drawing/2014/main" id="{57749EC9-A8FD-F296-ED10-7A6B62F2C1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D048D-77EB-53AA-768A-171ED24FD2F9}"/>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34855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83C2-2D09-73FF-E699-8CCF50E35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07348A-66B6-3B0A-DA67-39278A248C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E05E57-4CE5-04AE-4EA6-01310B6A6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44D3F-1B55-E175-5917-22FE5C4B33DD}"/>
              </a:ext>
            </a:extLst>
          </p:cNvPr>
          <p:cNvSpPr>
            <a:spLocks noGrp="1"/>
          </p:cNvSpPr>
          <p:nvPr>
            <p:ph type="dt" sz="half" idx="10"/>
          </p:nvPr>
        </p:nvSpPr>
        <p:spPr/>
        <p:txBody>
          <a:bodyPr/>
          <a:lstStyle/>
          <a:p>
            <a:fld id="{45CCF86E-76F1-4A48-819E-89101C724790}" type="datetimeFigureOut">
              <a:rPr lang="en-IN" smtClean="0"/>
              <a:t>25-09-2025</a:t>
            </a:fld>
            <a:endParaRPr lang="en-IN"/>
          </a:p>
        </p:txBody>
      </p:sp>
      <p:sp>
        <p:nvSpPr>
          <p:cNvPr id="6" name="Footer Placeholder 5">
            <a:extLst>
              <a:ext uri="{FF2B5EF4-FFF2-40B4-BE49-F238E27FC236}">
                <a16:creationId xmlns:a16="http://schemas.microsoft.com/office/drawing/2014/main" id="{16E9E006-6124-59E9-CB8B-89B0DFC43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CD7FA1-A632-3D28-23B2-740EAE9E1D31}"/>
              </a:ext>
            </a:extLst>
          </p:cNvPr>
          <p:cNvSpPr>
            <a:spLocks noGrp="1"/>
          </p:cNvSpPr>
          <p:nvPr>
            <p:ph type="sldNum" sz="quarter" idx="12"/>
          </p:nvPr>
        </p:nvSpPr>
        <p:spPr/>
        <p:txBody>
          <a:bodyPr/>
          <a:lstStyle/>
          <a:p>
            <a:fld id="{F5390487-54B2-4579-8855-37D54ADF1C1B}" type="slidenum">
              <a:rPr lang="en-IN" smtClean="0"/>
              <a:t>‹#›</a:t>
            </a:fld>
            <a:endParaRPr lang="en-IN"/>
          </a:p>
        </p:txBody>
      </p:sp>
    </p:spTree>
    <p:extLst>
      <p:ext uri="{BB962C8B-B14F-4D97-AF65-F5344CB8AC3E}">
        <p14:creationId xmlns:p14="http://schemas.microsoft.com/office/powerpoint/2010/main" val="10690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51C8E-E17F-02ED-0F87-34C2F56B8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98757A-93AD-3987-2358-5A42E1EA3B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5A608-80A3-4189-D2EC-124F14C28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CF86E-76F1-4A48-819E-89101C724790}" type="datetimeFigureOut">
              <a:rPr lang="en-IN" smtClean="0"/>
              <a:t>25-09-2025</a:t>
            </a:fld>
            <a:endParaRPr lang="en-IN"/>
          </a:p>
        </p:txBody>
      </p:sp>
      <p:sp>
        <p:nvSpPr>
          <p:cNvPr id="5" name="Footer Placeholder 4">
            <a:extLst>
              <a:ext uri="{FF2B5EF4-FFF2-40B4-BE49-F238E27FC236}">
                <a16:creationId xmlns:a16="http://schemas.microsoft.com/office/drawing/2014/main" id="{2C3F0D4D-C170-54B1-1D13-87A3E82D9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167AAD-25FB-29BE-9B14-DBC575D5D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90487-54B2-4579-8855-37D54ADF1C1B}" type="slidenum">
              <a:rPr lang="en-IN" smtClean="0"/>
              <a:t>‹#›</a:t>
            </a:fld>
            <a:endParaRPr lang="en-IN"/>
          </a:p>
        </p:txBody>
      </p:sp>
    </p:spTree>
    <p:extLst>
      <p:ext uri="{BB962C8B-B14F-4D97-AF65-F5344CB8AC3E}">
        <p14:creationId xmlns:p14="http://schemas.microsoft.com/office/powerpoint/2010/main" val="377602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04AF-363E-6B55-B048-BEE13AC033BF}"/>
              </a:ext>
            </a:extLst>
          </p:cNvPr>
          <p:cNvSpPr>
            <a:spLocks noGrp="1"/>
          </p:cNvSpPr>
          <p:nvPr>
            <p:ph type="ctrTitle"/>
          </p:nvPr>
        </p:nvSpPr>
        <p:spPr/>
        <p:txBody>
          <a:bodyPr/>
          <a:lstStyle/>
          <a:p>
            <a:r>
              <a:rPr lang="en-IN" dirty="0"/>
              <a:t>Sales &amp; Financial Performance Dashboard</a:t>
            </a:r>
          </a:p>
        </p:txBody>
      </p:sp>
      <p:sp>
        <p:nvSpPr>
          <p:cNvPr id="3" name="Subtitle 2">
            <a:extLst>
              <a:ext uri="{FF2B5EF4-FFF2-40B4-BE49-F238E27FC236}">
                <a16:creationId xmlns:a16="http://schemas.microsoft.com/office/drawing/2014/main" id="{84094259-24AD-9510-B3E5-4EB25A90D2E8}"/>
              </a:ext>
            </a:extLst>
          </p:cNvPr>
          <p:cNvSpPr>
            <a:spLocks noGrp="1"/>
          </p:cNvSpPr>
          <p:nvPr>
            <p:ph type="subTitle" idx="1"/>
          </p:nvPr>
        </p:nvSpPr>
        <p:spPr/>
        <p:txBody>
          <a:bodyPr/>
          <a:lstStyle/>
          <a:p>
            <a:r>
              <a:rPr lang="en-US" dirty="0"/>
              <a:t>Time Period: 2022 to 2025</a:t>
            </a:r>
            <a:endParaRPr lang="en-IN" dirty="0"/>
          </a:p>
        </p:txBody>
      </p:sp>
    </p:spTree>
    <p:extLst>
      <p:ext uri="{BB962C8B-B14F-4D97-AF65-F5344CB8AC3E}">
        <p14:creationId xmlns:p14="http://schemas.microsoft.com/office/powerpoint/2010/main" val="175065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B9FF-8E3E-ECDF-A4B2-380423DC2D1E}"/>
              </a:ext>
            </a:extLst>
          </p:cNvPr>
          <p:cNvSpPr>
            <a:spLocks noGrp="1"/>
          </p:cNvSpPr>
          <p:nvPr>
            <p:ph type="title"/>
          </p:nvPr>
        </p:nvSpPr>
        <p:spPr>
          <a:xfrm>
            <a:off x="667378" y="937881"/>
            <a:ext cx="10515600" cy="1325563"/>
          </a:xfrm>
        </p:spPr>
        <p:txBody>
          <a:bodyPr>
            <a:normAutofit/>
          </a:bodyPr>
          <a:lstStyle/>
          <a:p>
            <a:r>
              <a:rPr lang="en-IN" sz="2000" b="1" dirty="0">
                <a:latin typeface="Times New Roman" panose="02020603050405020304" pitchFamily="18" charset="0"/>
                <a:cs typeface="Times New Roman" panose="02020603050405020304" pitchFamily="18" charset="0"/>
              </a:rPr>
              <a:t>Overview</a:t>
            </a:r>
            <a:r>
              <a:rPr lang="en-IN" sz="2000" b="1" dirty="0"/>
              <a:t>:</a:t>
            </a:r>
          </a:p>
        </p:txBody>
      </p:sp>
      <p:sp>
        <p:nvSpPr>
          <p:cNvPr id="4" name="Rectangle 1">
            <a:extLst>
              <a:ext uri="{FF2B5EF4-FFF2-40B4-BE49-F238E27FC236}">
                <a16:creationId xmlns:a16="http://schemas.microsoft.com/office/drawing/2014/main" id="{F3A31A4B-0C9B-B630-835A-9FB46138B61A}"/>
              </a:ext>
            </a:extLst>
          </p:cNvPr>
          <p:cNvSpPr>
            <a:spLocks noGrp="1" noChangeArrowheads="1"/>
          </p:cNvSpPr>
          <p:nvPr>
            <p:ph idx="1"/>
          </p:nvPr>
        </p:nvSpPr>
        <p:spPr bwMode="auto">
          <a:xfrm>
            <a:off x="1119123" y="2111809"/>
            <a:ext cx="869347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From January 2022 to September 2025, the business achieved </a:t>
            </a:r>
            <a:r>
              <a:rPr lang="en-US" sz="1400" b="1" dirty="0">
                <a:latin typeface="Times New Roman" panose="02020603050405020304" pitchFamily="18" charset="0"/>
                <a:cs typeface="Times New Roman" panose="02020603050405020304" pitchFamily="18" charset="0"/>
              </a:rPr>
              <a:t>3.63M in sales</a:t>
            </a:r>
            <a:r>
              <a:rPr lang="en-US" sz="1400" dirty="0">
                <a:latin typeface="Times New Roman" panose="02020603050405020304" pitchFamily="18" charset="0"/>
                <a:cs typeface="Times New Roman" panose="02020603050405020304" pitchFamily="18" charset="0"/>
              </a:rPr>
              <a:t> with </a:t>
            </a:r>
            <a:r>
              <a:rPr lang="en-US" sz="1400" b="1" dirty="0">
                <a:latin typeface="Times New Roman" panose="02020603050405020304" pitchFamily="18" charset="0"/>
                <a:cs typeface="Times New Roman" panose="02020603050405020304" pitchFamily="18" charset="0"/>
              </a:rPr>
              <a:t>1.06M in profit</a:t>
            </a:r>
            <a:r>
              <a:rPr lang="en-US" sz="1400" dirty="0">
                <a:latin typeface="Times New Roman" panose="02020603050405020304" pitchFamily="18" charset="0"/>
                <a:cs typeface="Times New Roman" panose="02020603050405020304" pitchFamily="18" charset="0"/>
              </a:rPr>
              <a:t> and a strong margin of </a:t>
            </a:r>
            <a:r>
              <a:rPr lang="en-US" sz="1400" b="1" dirty="0">
                <a:latin typeface="Times New Roman" panose="02020603050405020304" pitchFamily="18" charset="0"/>
                <a:cs typeface="Times New Roman" panose="02020603050405020304" pitchFamily="18" charset="0"/>
              </a:rPr>
              <a:t>351.13%</a:t>
            </a:r>
            <a:r>
              <a:rPr lang="en-US" sz="14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FontTx/>
              <a:buChar char="•"/>
            </a:pPr>
            <a:r>
              <a:rPr lang="en-US" sz="1400" dirty="0">
                <a:latin typeface="Times New Roman" panose="02020603050405020304" pitchFamily="18" charset="0"/>
                <a:cs typeface="Times New Roman" panose="02020603050405020304" pitchFamily="18" charset="0"/>
              </a:rPr>
              <a:t>This period reflects steady growth across categories and regions, showcasing a solid overall performance and a healthy financial position.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79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2660-C252-4FBA-3F0D-696E3A067B38}"/>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Sales</a:t>
            </a:r>
            <a:r>
              <a:rPr lang="en-IN" sz="2000" b="1" dirty="0"/>
              <a:t> </a:t>
            </a:r>
            <a:r>
              <a:rPr lang="en-IN" sz="2000" b="1" dirty="0">
                <a:latin typeface="Times New Roman" panose="02020603050405020304" pitchFamily="18" charset="0"/>
                <a:cs typeface="Times New Roman" panose="02020603050405020304" pitchFamily="18" charset="0"/>
              </a:rPr>
              <a:t>Trends</a:t>
            </a:r>
            <a:r>
              <a:rPr lang="en-IN" sz="2000" b="1" dirty="0"/>
              <a:t>:</a:t>
            </a:r>
          </a:p>
        </p:txBody>
      </p:sp>
      <p:sp>
        <p:nvSpPr>
          <p:cNvPr id="10" name="Rectangle 3">
            <a:extLst>
              <a:ext uri="{FF2B5EF4-FFF2-40B4-BE49-F238E27FC236}">
                <a16:creationId xmlns:a16="http://schemas.microsoft.com/office/drawing/2014/main" id="{C41E1DFC-C69B-F9E3-E16F-AF73F463C4FF}"/>
              </a:ext>
            </a:extLst>
          </p:cNvPr>
          <p:cNvSpPr>
            <a:spLocks noGrp="1" noChangeArrowheads="1"/>
          </p:cNvSpPr>
          <p:nvPr>
            <p:ph idx="1"/>
          </p:nvPr>
        </p:nvSpPr>
        <p:spPr bwMode="auto">
          <a:xfrm>
            <a:off x="958850" y="1606431"/>
            <a:ext cx="97091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 sales peak in April and May at over 350K, while November drops to 216K, the lowest point. </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Yearly analysis reveals consistent growth, with 2024 emerging as the best year with 1.12 million sales and 0.34 million profits.</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the fact that the data for the current year, 2025, is incomplete, it shows strong momentum with 0.71 million sales.</a:t>
            </a:r>
          </a:p>
        </p:txBody>
      </p:sp>
    </p:spTree>
    <p:extLst>
      <p:ext uri="{BB962C8B-B14F-4D97-AF65-F5344CB8AC3E}">
        <p14:creationId xmlns:p14="http://schemas.microsoft.com/office/powerpoint/2010/main" val="35204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A2DE-6083-3DC4-7336-CB69B48DECC7}"/>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Product Category Performance</a:t>
            </a:r>
          </a:p>
        </p:txBody>
      </p:sp>
      <p:sp>
        <p:nvSpPr>
          <p:cNvPr id="4" name="Rectangle 1">
            <a:extLst>
              <a:ext uri="{FF2B5EF4-FFF2-40B4-BE49-F238E27FC236}">
                <a16:creationId xmlns:a16="http://schemas.microsoft.com/office/drawing/2014/main" id="{A6B53CFB-433B-B195-1F74-414DB6A68EDD}"/>
              </a:ext>
            </a:extLst>
          </p:cNvPr>
          <p:cNvSpPr>
            <a:spLocks noGrp="1" noChangeArrowheads="1"/>
          </p:cNvSpPr>
          <p:nvPr>
            <p:ph idx="1"/>
          </p:nvPr>
        </p:nvSpPr>
        <p:spPr bwMode="auto">
          <a:xfrm>
            <a:off x="1280652" y="1690688"/>
            <a:ext cx="91710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Clothing (587K) and Grocery (584K) are the leading sales categories, with Sports (543K) following closely. </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Beauty contributes 517K, while Toys, Electronics, and Home &amp; Kitchen each generate between 450K and 480K. </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findings highlight the importance of essential and lifestyle categories, with Clothing, Grocery, and Sports being the primary growth drivers.</a:t>
            </a:r>
          </a:p>
        </p:txBody>
      </p:sp>
    </p:spTree>
    <p:extLst>
      <p:ext uri="{BB962C8B-B14F-4D97-AF65-F5344CB8AC3E}">
        <p14:creationId xmlns:p14="http://schemas.microsoft.com/office/powerpoint/2010/main" val="10636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BF51-AFD7-A622-86F0-C8053E8F9E6A}"/>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Profitability &amp; Cost Structure</a:t>
            </a:r>
          </a:p>
        </p:txBody>
      </p:sp>
      <p:sp>
        <p:nvSpPr>
          <p:cNvPr id="4" name="Rectangle 1">
            <a:extLst>
              <a:ext uri="{FF2B5EF4-FFF2-40B4-BE49-F238E27FC236}">
                <a16:creationId xmlns:a16="http://schemas.microsoft.com/office/drawing/2014/main" id="{6988501B-679C-100F-DD3D-6B79BFDAB255}"/>
              </a:ext>
            </a:extLst>
          </p:cNvPr>
          <p:cNvSpPr>
            <a:spLocks noGrp="1" noChangeArrowheads="1"/>
          </p:cNvSpPr>
          <p:nvPr>
            <p:ph idx="1"/>
          </p:nvPr>
        </p:nvSpPr>
        <p:spPr bwMode="auto">
          <a:xfrm>
            <a:off x="1290484" y="1573168"/>
            <a:ext cx="855700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company maintains healthy margins, with total costs of 1.2 million and unit costs of 0.81 million, while profits are 1.06 million, accounting for nearly 19% of total revenue. </a:t>
            </a:r>
          </a:p>
          <a:p>
            <a:pPr algn="just"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balance reflects effective cost management, with strong profitability across all categories, particularly clothing and beauty.</a:t>
            </a:r>
          </a:p>
        </p:txBody>
      </p:sp>
    </p:spTree>
    <p:extLst>
      <p:ext uri="{BB962C8B-B14F-4D97-AF65-F5344CB8AC3E}">
        <p14:creationId xmlns:p14="http://schemas.microsoft.com/office/powerpoint/2010/main" val="287461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0D95-CA1B-638C-435F-F6AD16D4C4AB}"/>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Regional Insights &amp; Recommendations</a:t>
            </a:r>
          </a:p>
        </p:txBody>
      </p:sp>
      <p:sp>
        <p:nvSpPr>
          <p:cNvPr id="4" name="Rectangle 1">
            <a:extLst>
              <a:ext uri="{FF2B5EF4-FFF2-40B4-BE49-F238E27FC236}">
                <a16:creationId xmlns:a16="http://schemas.microsoft.com/office/drawing/2014/main" id="{9BFB97E5-2A01-ACF5-AF24-DC115FBD3DCE}"/>
              </a:ext>
            </a:extLst>
          </p:cNvPr>
          <p:cNvSpPr>
            <a:spLocks noGrp="1" noChangeArrowheads="1"/>
          </p:cNvSpPr>
          <p:nvPr>
            <p:ph idx="1"/>
          </p:nvPr>
        </p:nvSpPr>
        <p:spPr bwMode="auto">
          <a:xfrm>
            <a:off x="1457631" y="1587532"/>
            <a:ext cx="865976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Regionally, Central (271K) and North (245K) lead in unit price contribution, while East (225K) trails. </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maintain growth, focus on high-performing categories while developing strategies to boost weaker regions and offset the November sales decline. </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campaigns in the East and West, as well as expansion into Clothing, Grocery, and Beauty, will maximize growth potential.</a:t>
            </a:r>
          </a:p>
        </p:txBody>
      </p:sp>
    </p:spTree>
    <p:extLst>
      <p:ext uri="{BB962C8B-B14F-4D97-AF65-F5344CB8AC3E}">
        <p14:creationId xmlns:p14="http://schemas.microsoft.com/office/powerpoint/2010/main" val="421294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62E6-9C31-2970-D068-44D97C497D39}"/>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Strategic Outlook</a:t>
            </a:r>
          </a:p>
        </p:txBody>
      </p:sp>
      <p:sp>
        <p:nvSpPr>
          <p:cNvPr id="4" name="Rectangle 1">
            <a:extLst>
              <a:ext uri="{FF2B5EF4-FFF2-40B4-BE49-F238E27FC236}">
                <a16:creationId xmlns:a16="http://schemas.microsoft.com/office/drawing/2014/main" id="{10D8B2A8-D83F-C38D-E6C3-4AEA2FC6ED04}"/>
              </a:ext>
            </a:extLst>
          </p:cNvPr>
          <p:cNvSpPr>
            <a:spLocks noGrp="1" noChangeArrowheads="1"/>
          </p:cNvSpPr>
          <p:nvPr>
            <p:ph idx="1"/>
          </p:nvPr>
        </p:nvSpPr>
        <p:spPr bwMode="auto">
          <a:xfrm>
            <a:off x="1437967" y="1568146"/>
            <a:ext cx="802066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on the momentum gained in 2024 and early 2025, the next phase should prioritize strengthening weaker regions such as the East and West through targeted campaigns, while consolidating Clothing, Grocery, and Beauty dominance. </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Leveraging seasonal insights, particularly in dealing with the year-end dip, can lead to additional growth opportunities. </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better balance of cost control and margin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optimisation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ensure long-term profitability, while channel diversification and regional customization will set the company on a path of sustainable growth.</a:t>
            </a:r>
          </a:p>
        </p:txBody>
      </p:sp>
    </p:spTree>
    <p:extLst>
      <p:ext uri="{BB962C8B-B14F-4D97-AF65-F5344CB8AC3E}">
        <p14:creationId xmlns:p14="http://schemas.microsoft.com/office/powerpoint/2010/main" val="195814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E3C56-A2B6-9476-8787-85639F7CA802}"/>
              </a:ext>
            </a:extLst>
          </p:cNvPr>
          <p:cNvSpPr txBox="1"/>
          <p:nvPr/>
        </p:nvSpPr>
        <p:spPr>
          <a:xfrm>
            <a:off x="3293806" y="2890684"/>
            <a:ext cx="5417575" cy="707886"/>
          </a:xfrm>
          <a:prstGeom prst="rect">
            <a:avLst/>
          </a:prstGeom>
          <a:noFill/>
        </p:spPr>
        <p:txBody>
          <a:bodyPr wrap="square" rtlCol="0">
            <a:spAutoFit/>
          </a:bodyPr>
          <a:lstStyle/>
          <a:p>
            <a:pPr algn="ctr"/>
            <a:r>
              <a:rPr lang="en-US" sz="4000" dirty="0"/>
              <a:t>Thank You!</a:t>
            </a:r>
            <a:endParaRPr lang="en-IN" sz="4000" dirty="0"/>
          </a:p>
        </p:txBody>
      </p:sp>
    </p:spTree>
    <p:extLst>
      <p:ext uri="{BB962C8B-B14F-4D97-AF65-F5344CB8AC3E}">
        <p14:creationId xmlns:p14="http://schemas.microsoft.com/office/powerpoint/2010/main" val="261607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427</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Sales &amp; Financial Performance Dashboard</vt:lpstr>
      <vt:lpstr>Overview:</vt:lpstr>
      <vt:lpstr>Sales Trends:</vt:lpstr>
      <vt:lpstr>Product Category Performance</vt:lpstr>
      <vt:lpstr>Profitability &amp; Cost Structure</vt:lpstr>
      <vt:lpstr>Regional Insights &amp; Recommendations</vt:lpstr>
      <vt:lpstr>Strategic Outlook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shruthi ram</dc:creator>
  <cp:lastModifiedBy>shruthi ram</cp:lastModifiedBy>
  <cp:revision>1</cp:revision>
  <dcterms:created xsi:type="dcterms:W3CDTF">2025-09-25T15:05:16Z</dcterms:created>
  <dcterms:modified xsi:type="dcterms:W3CDTF">2025-09-25T15:09:50Z</dcterms:modified>
</cp:coreProperties>
</file>