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1"/>
  </p:notesMasterIdLst>
  <p:sldIdLst>
    <p:sldId id="298" r:id="rId5"/>
    <p:sldId id="304" r:id="rId6"/>
    <p:sldId id="306" r:id="rId7"/>
    <p:sldId id="301" r:id="rId8"/>
    <p:sldId id="309" r:id="rId9"/>
    <p:sldId id="308"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94619" autoAdjust="0"/>
  </p:normalViewPr>
  <p:slideViewPr>
    <p:cSldViewPr snapToGrid="0">
      <p:cViewPr>
        <p:scale>
          <a:sx n="50" d="100"/>
          <a:sy n="50" d="100"/>
        </p:scale>
        <p:origin x="2268" y="1212"/>
      </p:cViewPr>
      <p:guideLst/>
    </p:cSldViewPr>
  </p:slideViewPr>
  <p:notesTextViewPr>
    <p:cViewPr>
      <p:scale>
        <a:sx n="1" d="1"/>
        <a:sy n="1" d="1"/>
      </p:scale>
      <p:origin x="0" y="-296"/>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6"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ruthi Rengarajan" userId="ba06ff5e5a2cf460" providerId="LiveId" clId="{9D0E3681-12E4-47DA-9BE5-55E8C354372E}"/>
    <pc:docChg chg="undo redo custSel addSld delSld modSld sldOrd">
      <pc:chgData name="Shruthi Rengarajan" userId="ba06ff5e5a2cf460" providerId="LiveId" clId="{9D0E3681-12E4-47DA-9BE5-55E8C354372E}" dt="2024-03-22T05:34:15.731" v="738" actId="6549"/>
      <pc:docMkLst>
        <pc:docMk/>
      </pc:docMkLst>
      <pc:sldChg chg="modSp mod">
        <pc:chgData name="Shruthi Rengarajan" userId="ba06ff5e5a2cf460" providerId="LiveId" clId="{9D0E3681-12E4-47DA-9BE5-55E8C354372E}" dt="2024-03-05T15:54:43.846" v="245" actId="20577"/>
        <pc:sldMkLst>
          <pc:docMk/>
          <pc:sldMk cId="193143965" sldId="298"/>
        </pc:sldMkLst>
        <pc:spChg chg="mod">
          <ac:chgData name="Shruthi Rengarajan" userId="ba06ff5e5a2cf460" providerId="LiveId" clId="{9D0E3681-12E4-47DA-9BE5-55E8C354372E}" dt="2024-03-05T15:54:43.846" v="245" actId="20577"/>
          <ac:spMkLst>
            <pc:docMk/>
            <pc:sldMk cId="193143965" sldId="298"/>
            <ac:spMk id="2" creationId="{9AB2EA78-AEB3-469B-9025-3B17201A457B}"/>
          </ac:spMkLst>
        </pc:spChg>
      </pc:sldChg>
      <pc:sldChg chg="del">
        <pc:chgData name="Shruthi Rengarajan" userId="ba06ff5e5a2cf460" providerId="LiveId" clId="{9D0E3681-12E4-47DA-9BE5-55E8C354372E}" dt="2024-03-01T16:42:41.218" v="119" actId="47"/>
        <pc:sldMkLst>
          <pc:docMk/>
          <pc:sldMk cId="2933514334" sldId="300"/>
        </pc:sldMkLst>
      </pc:sldChg>
      <pc:sldChg chg="addSp delSp modSp new mod modNotesTx">
        <pc:chgData name="Shruthi Rengarajan" userId="ba06ff5e5a2cf460" providerId="LiveId" clId="{9D0E3681-12E4-47DA-9BE5-55E8C354372E}" dt="2024-03-22T05:32:09.761" v="731"/>
        <pc:sldMkLst>
          <pc:docMk/>
          <pc:sldMk cId="48625544" sldId="301"/>
        </pc:sldMkLst>
        <pc:spChg chg="del">
          <ac:chgData name="Shruthi Rengarajan" userId="ba06ff5e5a2cf460" providerId="LiveId" clId="{9D0E3681-12E4-47DA-9BE5-55E8C354372E}" dt="2024-03-01T16:24:59.140" v="1" actId="478"/>
          <ac:spMkLst>
            <pc:docMk/>
            <pc:sldMk cId="48625544" sldId="301"/>
            <ac:spMk id="2" creationId="{8F2CAE2F-7873-A8E7-5E05-785857FA3899}"/>
          </ac:spMkLst>
        </pc:spChg>
        <pc:spChg chg="add del mod">
          <ac:chgData name="Shruthi Rengarajan" userId="ba06ff5e5a2cf460" providerId="LiveId" clId="{9D0E3681-12E4-47DA-9BE5-55E8C354372E}" dt="2024-03-01T17:14:46.239" v="144" actId="478"/>
          <ac:spMkLst>
            <pc:docMk/>
            <pc:sldMk cId="48625544" sldId="301"/>
            <ac:spMk id="3" creationId="{001BBC2C-F9FE-A2A1-19D7-BC25DA40EE70}"/>
          </ac:spMkLst>
        </pc:spChg>
        <pc:spChg chg="mod">
          <ac:chgData name="Shruthi Rengarajan" userId="ba06ff5e5a2cf460" providerId="LiveId" clId="{9D0E3681-12E4-47DA-9BE5-55E8C354372E}" dt="2024-03-05T16:04:36.976" v="277" actId="20577"/>
          <ac:spMkLst>
            <pc:docMk/>
            <pc:sldMk cId="48625544" sldId="301"/>
            <ac:spMk id="4" creationId="{5D5D3177-54FF-D9DC-98FE-011A8EC93FF4}"/>
          </ac:spMkLst>
        </pc:spChg>
        <pc:spChg chg="add del mod">
          <ac:chgData name="Shruthi Rengarajan" userId="ba06ff5e5a2cf460" providerId="LiveId" clId="{9D0E3681-12E4-47DA-9BE5-55E8C354372E}" dt="2024-03-01T16:28:37.295" v="12"/>
          <ac:spMkLst>
            <pc:docMk/>
            <pc:sldMk cId="48625544" sldId="301"/>
            <ac:spMk id="9" creationId="{B85C8247-1716-48AA-A351-FBA91167E083}"/>
          </ac:spMkLst>
        </pc:spChg>
        <pc:spChg chg="add del mod">
          <ac:chgData name="Shruthi Rengarajan" userId="ba06ff5e5a2cf460" providerId="LiveId" clId="{9D0E3681-12E4-47DA-9BE5-55E8C354372E}" dt="2024-03-01T17:11:52.388" v="124" actId="478"/>
          <ac:spMkLst>
            <pc:docMk/>
            <pc:sldMk cId="48625544" sldId="301"/>
            <ac:spMk id="10" creationId="{15ABA424-6A50-D131-A6E8-322D2B6A4B31}"/>
          </ac:spMkLst>
        </pc:spChg>
        <pc:spChg chg="add del mod">
          <ac:chgData name="Shruthi Rengarajan" userId="ba06ff5e5a2cf460" providerId="LiveId" clId="{9D0E3681-12E4-47DA-9BE5-55E8C354372E}" dt="2024-03-01T17:14:48.674" v="145" actId="478"/>
          <ac:spMkLst>
            <pc:docMk/>
            <pc:sldMk cId="48625544" sldId="301"/>
            <ac:spMk id="16" creationId="{034AD96D-B8C3-08F8-A8B2-5C2F828E4767}"/>
          </ac:spMkLst>
        </pc:spChg>
        <pc:picChg chg="add mod">
          <ac:chgData name="Shruthi Rengarajan" userId="ba06ff5e5a2cf460" providerId="LiveId" clId="{9D0E3681-12E4-47DA-9BE5-55E8C354372E}" dt="2024-03-05T16:04:21.892" v="256" actId="14100"/>
          <ac:picMkLst>
            <pc:docMk/>
            <pc:sldMk cId="48625544" sldId="301"/>
            <ac:picMk id="3" creationId="{DDB2D8BB-CCE7-BB6E-F5D8-9DB96FC2C39D}"/>
          </ac:picMkLst>
        </pc:picChg>
        <pc:picChg chg="add del mod">
          <ac:chgData name="Shruthi Rengarajan" userId="ba06ff5e5a2cf460" providerId="LiveId" clId="{9D0E3681-12E4-47DA-9BE5-55E8C354372E}" dt="2024-03-01T17:11:28.993" v="120" actId="478"/>
          <ac:picMkLst>
            <pc:docMk/>
            <pc:sldMk cId="48625544" sldId="301"/>
            <ac:picMk id="6" creationId="{6D69FE72-382C-3EA0-BEE0-08CBEA99A841}"/>
          </ac:picMkLst>
        </pc:picChg>
        <pc:picChg chg="add mod">
          <ac:chgData name="Shruthi Rengarajan" userId="ba06ff5e5a2cf460" providerId="LiveId" clId="{9D0E3681-12E4-47DA-9BE5-55E8C354372E}" dt="2024-03-05T16:04:19.384" v="255" actId="14100"/>
          <ac:picMkLst>
            <pc:docMk/>
            <pc:sldMk cId="48625544" sldId="301"/>
            <ac:picMk id="6" creationId="{D1CDBA1D-8D4C-9018-B8D6-F27827BF9133}"/>
          </ac:picMkLst>
        </pc:picChg>
        <pc:picChg chg="add del mod">
          <ac:chgData name="Shruthi Rengarajan" userId="ba06ff5e5a2cf460" providerId="LiveId" clId="{9D0E3681-12E4-47DA-9BE5-55E8C354372E}" dt="2024-03-01T17:11:30.648" v="121" actId="478"/>
          <ac:picMkLst>
            <pc:docMk/>
            <pc:sldMk cId="48625544" sldId="301"/>
            <ac:picMk id="8" creationId="{DD7BF9E4-B419-1C9E-DA59-ECBBEE522E97}"/>
          </ac:picMkLst>
        </pc:picChg>
        <pc:picChg chg="add del mod">
          <ac:chgData name="Shruthi Rengarajan" userId="ba06ff5e5a2cf460" providerId="LiveId" clId="{9D0E3681-12E4-47DA-9BE5-55E8C354372E}" dt="2024-03-05T16:03:19.281" v="247" actId="478"/>
          <ac:picMkLst>
            <pc:docMk/>
            <pc:sldMk cId="48625544" sldId="301"/>
            <ac:picMk id="12" creationId="{01C2BDBE-60B5-65DB-208D-0CCC24C79EF9}"/>
          </ac:picMkLst>
        </pc:picChg>
        <pc:picChg chg="add del mod">
          <ac:chgData name="Shruthi Rengarajan" userId="ba06ff5e5a2cf460" providerId="LiveId" clId="{9D0E3681-12E4-47DA-9BE5-55E8C354372E}" dt="2024-03-05T16:03:20.490" v="248" actId="478"/>
          <ac:picMkLst>
            <pc:docMk/>
            <pc:sldMk cId="48625544" sldId="301"/>
            <ac:picMk id="14" creationId="{E3322A5A-07BB-CEB7-7216-6EDE02A24E61}"/>
          </ac:picMkLst>
        </pc:picChg>
      </pc:sldChg>
      <pc:sldChg chg="addSp delSp modSp add del mod">
        <pc:chgData name="Shruthi Rengarajan" userId="ba06ff5e5a2cf460" providerId="LiveId" clId="{9D0E3681-12E4-47DA-9BE5-55E8C354372E}" dt="2024-03-01T17:13:14.548" v="141" actId="47"/>
        <pc:sldMkLst>
          <pc:docMk/>
          <pc:sldMk cId="54394836" sldId="302"/>
        </pc:sldMkLst>
        <pc:picChg chg="add mod">
          <ac:chgData name="Shruthi Rengarajan" userId="ba06ff5e5a2cf460" providerId="LiveId" clId="{9D0E3681-12E4-47DA-9BE5-55E8C354372E}" dt="2024-03-01T16:27:45.061" v="10" actId="1076"/>
          <ac:picMkLst>
            <pc:docMk/>
            <pc:sldMk cId="54394836" sldId="302"/>
            <ac:picMk id="5" creationId="{A3E0C1B9-B551-F6C5-93D6-1D8C6C595808}"/>
          </ac:picMkLst>
        </pc:picChg>
        <pc:picChg chg="del">
          <ac:chgData name="Shruthi Rengarajan" userId="ba06ff5e5a2cf460" providerId="LiveId" clId="{9D0E3681-12E4-47DA-9BE5-55E8C354372E}" dt="2024-03-01T16:27:32.925" v="7" actId="478"/>
          <ac:picMkLst>
            <pc:docMk/>
            <pc:sldMk cId="54394836" sldId="302"/>
            <ac:picMk id="6" creationId="{6D69FE72-382C-3EA0-BEE0-08CBEA99A841}"/>
          </ac:picMkLst>
        </pc:picChg>
        <pc:picChg chg="del">
          <ac:chgData name="Shruthi Rengarajan" userId="ba06ff5e5a2cf460" providerId="LiveId" clId="{9D0E3681-12E4-47DA-9BE5-55E8C354372E}" dt="2024-03-01T16:27:33.632" v="8" actId="478"/>
          <ac:picMkLst>
            <pc:docMk/>
            <pc:sldMk cId="54394836" sldId="302"/>
            <ac:picMk id="8" creationId="{DD7BF9E4-B419-1C9E-DA59-ECBBEE522E97}"/>
          </ac:picMkLst>
        </pc:picChg>
      </pc:sldChg>
      <pc:sldChg chg="new del">
        <pc:chgData name="Shruthi Rengarajan" userId="ba06ff5e5a2cf460" providerId="LiveId" clId="{9D0E3681-12E4-47DA-9BE5-55E8C354372E}" dt="2024-03-01T16:42:25.882" v="107" actId="47"/>
        <pc:sldMkLst>
          <pc:docMk/>
          <pc:sldMk cId="3840935058" sldId="303"/>
        </pc:sldMkLst>
      </pc:sldChg>
      <pc:sldChg chg="addSp delSp modSp new mod">
        <pc:chgData name="Shruthi Rengarajan" userId="ba06ff5e5a2cf460" providerId="LiveId" clId="{9D0E3681-12E4-47DA-9BE5-55E8C354372E}" dt="2024-03-21T16:45:23.932" v="675" actId="20577"/>
        <pc:sldMkLst>
          <pc:docMk/>
          <pc:sldMk cId="711108016" sldId="304"/>
        </pc:sldMkLst>
        <pc:spChg chg="mod">
          <ac:chgData name="Shruthi Rengarajan" userId="ba06ff5e5a2cf460" providerId="LiveId" clId="{9D0E3681-12E4-47DA-9BE5-55E8C354372E}" dt="2024-03-01T16:42:38.456" v="118" actId="20577"/>
          <ac:spMkLst>
            <pc:docMk/>
            <pc:sldMk cId="711108016" sldId="304"/>
            <ac:spMk id="2" creationId="{B51CBD53-C412-FBD7-51D7-29D4658E784D}"/>
          </ac:spMkLst>
        </pc:spChg>
        <pc:spChg chg="add mod">
          <ac:chgData name="Shruthi Rengarajan" userId="ba06ff5e5a2cf460" providerId="LiveId" clId="{9D0E3681-12E4-47DA-9BE5-55E8C354372E}" dt="2024-03-21T16:45:23.932" v="675" actId="20577"/>
          <ac:spMkLst>
            <pc:docMk/>
            <pc:sldMk cId="711108016" sldId="304"/>
            <ac:spMk id="3" creationId="{C32795FD-6D7C-5914-F2E0-4AFCDD9F3C97}"/>
          </ac:spMkLst>
        </pc:spChg>
        <pc:spChg chg="add del mod">
          <ac:chgData name="Shruthi Rengarajan" userId="ba06ff5e5a2cf460" providerId="LiveId" clId="{9D0E3681-12E4-47DA-9BE5-55E8C354372E}" dt="2024-03-01T16:42:31.879" v="108" actId="478"/>
          <ac:spMkLst>
            <pc:docMk/>
            <pc:sldMk cId="711108016" sldId="304"/>
            <ac:spMk id="4" creationId="{EF5D9C97-BA50-C8D4-6AC9-9BD40817E13B}"/>
          </ac:spMkLst>
        </pc:spChg>
      </pc:sldChg>
      <pc:sldChg chg="delSp modSp add del mod">
        <pc:chgData name="Shruthi Rengarajan" userId="ba06ff5e5a2cf460" providerId="LiveId" clId="{9D0E3681-12E4-47DA-9BE5-55E8C354372E}" dt="2024-03-01T16:42:22.209" v="106" actId="47"/>
        <pc:sldMkLst>
          <pc:docMk/>
          <pc:sldMk cId="3389227456" sldId="305"/>
        </pc:sldMkLst>
        <pc:spChg chg="del mod">
          <ac:chgData name="Shruthi Rengarajan" userId="ba06ff5e5a2cf460" providerId="LiveId" clId="{9D0E3681-12E4-47DA-9BE5-55E8C354372E}" dt="2024-03-01T16:41:31.723" v="73" actId="21"/>
          <ac:spMkLst>
            <pc:docMk/>
            <pc:sldMk cId="3389227456" sldId="305"/>
            <ac:spMk id="3" creationId="{C32795FD-6D7C-5914-F2E0-4AFCDD9F3C97}"/>
          </ac:spMkLst>
        </pc:spChg>
        <pc:spChg chg="del">
          <ac:chgData name="Shruthi Rengarajan" userId="ba06ff5e5a2cf460" providerId="LiveId" clId="{9D0E3681-12E4-47DA-9BE5-55E8C354372E}" dt="2024-03-01T16:41:01.137" v="65" actId="478"/>
          <ac:spMkLst>
            <pc:docMk/>
            <pc:sldMk cId="3389227456" sldId="305"/>
            <ac:spMk id="4" creationId="{EF5D9C97-BA50-C8D4-6AC9-9BD40817E13B}"/>
          </ac:spMkLst>
        </pc:spChg>
      </pc:sldChg>
      <pc:sldChg chg="addSp modSp new mod modNotesTx">
        <pc:chgData name="Shruthi Rengarajan" userId="ba06ff5e5a2cf460" providerId="LiveId" clId="{9D0E3681-12E4-47DA-9BE5-55E8C354372E}" dt="2024-03-22T05:30:43.705" v="684"/>
        <pc:sldMkLst>
          <pc:docMk/>
          <pc:sldMk cId="101333196" sldId="306"/>
        </pc:sldMkLst>
        <pc:spChg chg="add mod">
          <ac:chgData name="Shruthi Rengarajan" userId="ba06ff5e5a2cf460" providerId="LiveId" clId="{9D0E3681-12E4-47DA-9BE5-55E8C354372E}" dt="2024-03-22T03:26:01.087" v="681" actId="20577"/>
          <ac:spMkLst>
            <pc:docMk/>
            <pc:sldMk cId="101333196" sldId="306"/>
            <ac:spMk id="2" creationId="{E917E027-70CB-4301-4C6E-11C02D2EEDC0}"/>
          </ac:spMkLst>
        </pc:spChg>
      </pc:sldChg>
      <pc:sldChg chg="modSp add del mod ord">
        <pc:chgData name="Shruthi Rengarajan" userId="ba06ff5e5a2cf460" providerId="LiveId" clId="{9D0E3681-12E4-47DA-9BE5-55E8C354372E}" dt="2024-03-05T16:16:28.630" v="593" actId="47"/>
        <pc:sldMkLst>
          <pc:docMk/>
          <pc:sldMk cId="111907582" sldId="307"/>
        </pc:sldMkLst>
        <pc:spChg chg="mod">
          <ac:chgData name="Shruthi Rengarajan" userId="ba06ff5e5a2cf460" providerId="LiveId" clId="{9D0E3681-12E4-47DA-9BE5-55E8C354372E}" dt="2024-03-01T17:13:12.206" v="140" actId="1076"/>
          <ac:spMkLst>
            <pc:docMk/>
            <pc:sldMk cId="111907582" sldId="307"/>
            <ac:spMk id="2" creationId="{E917E027-70CB-4301-4C6E-11C02D2EEDC0}"/>
          </ac:spMkLst>
        </pc:spChg>
      </pc:sldChg>
      <pc:sldChg chg="addSp delSp modSp add mod modNotesTx">
        <pc:chgData name="Shruthi Rengarajan" userId="ba06ff5e5a2cf460" providerId="LiveId" clId="{9D0E3681-12E4-47DA-9BE5-55E8C354372E}" dt="2024-03-22T05:34:15.731" v="738" actId="6549"/>
        <pc:sldMkLst>
          <pc:docMk/>
          <pc:sldMk cId="3968209182" sldId="308"/>
        </pc:sldMkLst>
        <pc:spChg chg="mod">
          <ac:chgData name="Shruthi Rengarajan" userId="ba06ff5e5a2cf460" providerId="LiveId" clId="{9D0E3681-12E4-47DA-9BE5-55E8C354372E}" dt="2024-03-05T16:07:31.784" v="306" actId="20577"/>
          <ac:spMkLst>
            <pc:docMk/>
            <pc:sldMk cId="3968209182" sldId="308"/>
            <ac:spMk id="4" creationId="{5D5D3177-54FF-D9DC-98FE-011A8EC93FF4}"/>
          </ac:spMkLst>
        </pc:spChg>
        <pc:picChg chg="add mod">
          <ac:chgData name="Shruthi Rengarajan" userId="ba06ff5e5a2cf460" providerId="LiveId" clId="{9D0E3681-12E4-47DA-9BE5-55E8C354372E}" dt="2024-03-05T16:07:14.114" v="286" actId="14100"/>
          <ac:picMkLst>
            <pc:docMk/>
            <pc:sldMk cId="3968209182" sldId="308"/>
            <ac:picMk id="3" creationId="{3D1EC7D4-766E-C008-2D58-7F9AEE7468EC}"/>
          </ac:picMkLst>
        </pc:picChg>
        <pc:picChg chg="add mod modCrop">
          <ac:chgData name="Shruthi Rengarajan" userId="ba06ff5e5a2cf460" providerId="LiveId" clId="{9D0E3681-12E4-47DA-9BE5-55E8C354372E}" dt="2024-03-05T16:22:11.062" v="669" actId="732"/>
          <ac:picMkLst>
            <pc:docMk/>
            <pc:sldMk cId="3968209182" sldId="308"/>
            <ac:picMk id="6" creationId="{46667A1E-596B-B277-A02B-03CABF11792D}"/>
          </ac:picMkLst>
        </pc:picChg>
        <pc:picChg chg="del">
          <ac:chgData name="Shruthi Rengarajan" userId="ba06ff5e5a2cf460" providerId="LiveId" clId="{9D0E3681-12E4-47DA-9BE5-55E8C354372E}" dt="2024-03-05T16:04:45.160" v="278" actId="478"/>
          <ac:picMkLst>
            <pc:docMk/>
            <pc:sldMk cId="3968209182" sldId="308"/>
            <ac:picMk id="12" creationId="{01C2BDBE-60B5-65DB-208D-0CCC24C79EF9}"/>
          </ac:picMkLst>
        </pc:picChg>
        <pc:picChg chg="del">
          <ac:chgData name="Shruthi Rengarajan" userId="ba06ff5e5a2cf460" providerId="LiveId" clId="{9D0E3681-12E4-47DA-9BE5-55E8C354372E}" dt="2024-03-05T16:04:46.546" v="279" actId="478"/>
          <ac:picMkLst>
            <pc:docMk/>
            <pc:sldMk cId="3968209182" sldId="308"/>
            <ac:picMk id="14" creationId="{E3322A5A-07BB-CEB7-7216-6EDE02A24E61}"/>
          </ac:picMkLst>
        </pc:picChg>
      </pc:sldChg>
      <pc:sldChg chg="modSp add mod ord modNotesTx">
        <pc:chgData name="Shruthi Rengarajan" userId="ba06ff5e5a2cf460" providerId="LiveId" clId="{9D0E3681-12E4-47DA-9BE5-55E8C354372E}" dt="2024-03-22T05:30:49.063" v="685"/>
        <pc:sldMkLst>
          <pc:docMk/>
          <pc:sldMk cId="1562687118" sldId="309"/>
        </pc:sldMkLst>
        <pc:spChg chg="mod">
          <ac:chgData name="Shruthi Rengarajan" userId="ba06ff5e5a2cf460" providerId="LiveId" clId="{9D0E3681-12E4-47DA-9BE5-55E8C354372E}" dt="2024-03-22T03:25:54.630" v="678" actId="20577"/>
          <ac:spMkLst>
            <pc:docMk/>
            <pc:sldMk cId="1562687118" sldId="309"/>
            <ac:spMk id="2" creationId="{E917E027-70CB-4301-4C6E-11C02D2EEDC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1F410C-0A96-42B5-AAAD-9911A113F4C0}" type="datetimeFigureOut">
              <a:rPr lang="en-IN" smtClean="0"/>
              <a:t>22-03-2024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5926CD-92D9-48B1-8309-9CC5DEAF5229}" type="slidenum">
              <a:rPr lang="en-IN" smtClean="0"/>
              <a:t>‹#›</a:t>
            </a:fld>
            <a:endParaRPr lang="en-IN"/>
          </a:p>
        </p:txBody>
      </p:sp>
    </p:spTree>
    <p:extLst>
      <p:ext uri="{BB962C8B-B14F-4D97-AF65-F5344CB8AC3E}">
        <p14:creationId xmlns:p14="http://schemas.microsoft.com/office/powerpoint/2010/main" val="13695892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*Image Sharpening*:1. *Frequency Analysis*: FFT can be applied to the image to analyze its frequency components. High-frequency components correspond to fine details and edges in the image.2. *Sharpening Filter*: By boosting the high-frequency components in the frequency domain, you can enhance the edges and details in the image.3. *Inverse FFT*: After adjusting the frequency components, you apply the inverse FFT to transform the image back to the spatial domain. This results in a sharpened image.</a:t>
            </a:r>
            <a:endParaRPr lang="en-IN" dirty="0"/>
          </a:p>
          <a:p>
            <a:endParaRPr lang="en-IN" dirty="0"/>
          </a:p>
        </p:txBody>
      </p:sp>
      <p:sp>
        <p:nvSpPr>
          <p:cNvPr id="4" name="Slide Number Placeholder 3"/>
          <p:cNvSpPr>
            <a:spLocks noGrp="1"/>
          </p:cNvSpPr>
          <p:nvPr>
            <p:ph type="sldNum" sz="quarter" idx="5"/>
          </p:nvPr>
        </p:nvSpPr>
        <p:spPr/>
        <p:txBody>
          <a:bodyPr/>
          <a:lstStyle/>
          <a:p>
            <a:fld id="{FF5926CD-92D9-48B1-8309-9CC5DEAF5229}" type="slidenum">
              <a:rPr lang="en-IN" smtClean="0"/>
              <a:t>3</a:t>
            </a:fld>
            <a:endParaRPr lang="en-IN"/>
          </a:p>
        </p:txBody>
      </p:sp>
    </p:spTree>
    <p:extLst>
      <p:ext uri="{BB962C8B-B14F-4D97-AF65-F5344CB8AC3E}">
        <p14:creationId xmlns:p14="http://schemas.microsoft.com/office/powerpoint/2010/main" val="22120804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0" i="0" dirty="0">
                <a:solidFill>
                  <a:srgbClr val="ECECEC"/>
                </a:solidFill>
                <a:effectLst/>
                <a:latin typeface="Söhne"/>
              </a:rPr>
              <a:t>double(</a:t>
            </a:r>
            <a:r>
              <a:rPr lang="en-US" b="0" i="0" dirty="0" err="1">
                <a:solidFill>
                  <a:srgbClr val="ECECEC"/>
                </a:solidFill>
                <a:effectLst/>
                <a:latin typeface="Söhne"/>
              </a:rPr>
              <a:t>input_image</a:t>
            </a:r>
            <a:r>
              <a:rPr lang="en-US" b="0" i="0" dirty="0">
                <a:solidFill>
                  <a:srgbClr val="ECECEC"/>
                </a:solidFill>
                <a:effectLst/>
                <a:latin typeface="Söhne"/>
              </a:rPr>
              <a:t>): Converts the input image to a double precision array. This is often necessary for numerical operations, as it ensures that the pixel values are represented as floating-point numbers, allowing for more accurate computations.</a:t>
            </a:r>
          </a:p>
          <a:p>
            <a:pPr algn="l">
              <a:buFont typeface="+mj-lt"/>
              <a:buAutoNum type="arabicPeriod"/>
            </a:pPr>
            <a:r>
              <a:rPr lang="en-US" b="0" i="0" dirty="0">
                <a:solidFill>
                  <a:srgbClr val="ECECEC"/>
                </a:solidFill>
                <a:effectLst/>
                <a:latin typeface="Söhne"/>
              </a:rPr>
              <a:t>fft2(...): Computes the 2-dimensional FFT of the double-precision input image. FFT (Fast Fourier Transform) is a mathematical algorithm used to transform a spatial domain image (i.e., an image in the pixel space) into the frequency domain. In the frequency domain, the image is represented as a complex-valued array, with each element corresponding to a specific frequency component.</a:t>
            </a:r>
          </a:p>
          <a:p>
            <a:pPr algn="l"/>
            <a:r>
              <a:rPr lang="en-US" b="0" i="0" dirty="0">
                <a:solidFill>
                  <a:srgbClr val="ECECEC"/>
                </a:solidFill>
                <a:effectLst/>
                <a:latin typeface="Söhne"/>
              </a:rPr>
              <a:t>By performing FFT on the image, we transform it from its spatial representation to its frequency representation. This is useful for various image processing tasks, such as filtering, compression, and analysis, as it allows us to manipulate the image in terms of its frequency content.</a:t>
            </a:r>
          </a:p>
          <a:p>
            <a:pPr algn="l">
              <a:buFont typeface="Arial" panose="020B0604020202020204" pitchFamily="34" charset="0"/>
              <a:buChar char="•"/>
            </a:pPr>
            <a:r>
              <a:rPr lang="en-IN" dirty="0"/>
              <a:t>XXXXXXXXXXXXXXXX</a:t>
            </a:r>
            <a:br>
              <a:rPr lang="en-IN" dirty="0"/>
            </a:br>
            <a:r>
              <a:rPr lang="en-US" b="0" i="0" dirty="0">
                <a:solidFill>
                  <a:srgbClr val="ECECEC"/>
                </a:solidFill>
                <a:effectLst/>
                <a:latin typeface="Söhne"/>
              </a:rPr>
              <a:t>The Laplacian kernel is a 3x3 matrix used in image processing for edge detection and image sharpening. It's designed to highlight regions of rapid intensity change in an image, such as edges. The central value (5) is larger than the surrounding values, which enhances the intensity of the central pixel.</a:t>
            </a:r>
          </a:p>
          <a:p>
            <a:pPr algn="l">
              <a:buFont typeface="Arial" panose="020B0604020202020204" pitchFamily="34" charset="0"/>
              <a:buChar char="•"/>
            </a:pPr>
            <a:r>
              <a:rPr lang="en-US" b="0" i="0" dirty="0">
                <a:solidFill>
                  <a:srgbClr val="ECECEC"/>
                </a:solidFill>
                <a:effectLst/>
                <a:latin typeface="Söhne"/>
              </a:rPr>
              <a:t>The surrounding negative values (-1) subtract neighboring pixel values from the central pixel's value. This subtraction emphasizes the difference in intensity between the central pixel and its neighbors, which effectively highlights edges and other rapid intensity changes in the image.</a:t>
            </a:r>
          </a:p>
          <a:p>
            <a:pPr algn="l">
              <a:buFont typeface="Arial" panose="020B0604020202020204" pitchFamily="34" charset="0"/>
              <a:buChar char="•"/>
            </a:pPr>
            <a:r>
              <a:rPr lang="en-US" b="0" i="0" dirty="0">
                <a:solidFill>
                  <a:srgbClr val="ECECEC"/>
                </a:solidFill>
                <a:effectLst/>
                <a:latin typeface="Söhne"/>
              </a:rPr>
              <a:t>The zeros in the corners have a neutral effect on the sharpening process; they do not contribute to the sharpening effect but help maintain the structure of the kernel.</a:t>
            </a:r>
          </a:p>
          <a:p>
            <a:pPr algn="l">
              <a:buFont typeface="Arial" panose="020B0604020202020204" pitchFamily="34" charset="0"/>
              <a:buChar char="•"/>
            </a:pPr>
            <a:r>
              <a:rPr lang="en-IN" dirty="0"/>
              <a:t>XXXXXXXXXXXXXXXXXXXXXXX</a:t>
            </a:r>
            <a:br>
              <a:rPr lang="en-IN" dirty="0"/>
            </a:br>
            <a:r>
              <a:rPr lang="en-US" b="0" i="0" dirty="0">
                <a:solidFill>
                  <a:srgbClr val="ECECEC"/>
                </a:solidFill>
                <a:effectLst/>
                <a:latin typeface="Söhne"/>
              </a:rPr>
              <a:t>ifft2(...): Computes the 2-dimensional Inverse FFT of the </a:t>
            </a:r>
            <a:r>
              <a:rPr lang="en-US" b="0" i="0" dirty="0" err="1">
                <a:solidFill>
                  <a:srgbClr val="ECECEC"/>
                </a:solidFill>
                <a:effectLst/>
                <a:latin typeface="Söhne"/>
              </a:rPr>
              <a:t>sharpened_fft_image</a:t>
            </a:r>
            <a:r>
              <a:rPr lang="en-US" b="0" i="0" dirty="0">
                <a:solidFill>
                  <a:srgbClr val="ECECEC"/>
                </a:solidFill>
                <a:effectLst/>
                <a:latin typeface="Söhne"/>
              </a:rPr>
              <a:t>. This operation reverses the process of the FFT, transforming the image from the frequency domain back to the spatial domain. In the spatial domain, the image is represented as a matrix of pixel values.</a:t>
            </a:r>
          </a:p>
          <a:p>
            <a:pPr algn="l">
              <a:buFont typeface="Arial" panose="020B0604020202020204" pitchFamily="34" charset="0"/>
              <a:buChar char="•"/>
            </a:pPr>
            <a:r>
              <a:rPr lang="en-US" b="0" i="0" dirty="0">
                <a:solidFill>
                  <a:srgbClr val="ECECEC"/>
                </a:solidFill>
                <a:effectLst/>
                <a:latin typeface="Söhne"/>
              </a:rPr>
              <a:t>real(...): Since the result of the inverse FFT operation may contain complex numbers due to numerical errors, this function is used to extract the real component of the resulting matrix. This is done to ensure that the resulting image only contains real-valued pixel intensities.</a:t>
            </a:r>
          </a:p>
          <a:p>
            <a:pPr algn="l"/>
            <a:r>
              <a:rPr lang="en-US" b="0" i="0" dirty="0">
                <a:solidFill>
                  <a:srgbClr val="ECECEC"/>
                </a:solidFill>
                <a:effectLst/>
                <a:latin typeface="Söhne"/>
              </a:rPr>
              <a:t>The </a:t>
            </a:r>
            <a:r>
              <a:rPr lang="en-US" b="0" i="0" dirty="0" err="1">
                <a:solidFill>
                  <a:srgbClr val="ECECEC"/>
                </a:solidFill>
                <a:effectLst/>
                <a:latin typeface="Söhne"/>
              </a:rPr>
              <a:t>sharpened_image</a:t>
            </a:r>
            <a:r>
              <a:rPr lang="en-US" b="0" i="0" dirty="0">
                <a:solidFill>
                  <a:srgbClr val="ECECEC"/>
                </a:solidFill>
                <a:effectLst/>
                <a:latin typeface="Söhne"/>
              </a:rPr>
              <a:t> variable now holds the sharpened image in the spatial domain, ready for display or further processing. The sharpening effect is achieved by enhancing high-frequency components in the image, particularly emphasizing edges and details, due to the application of the sharpening kernel in the frequency domain.</a:t>
            </a:r>
          </a:p>
          <a:p>
            <a:endParaRPr lang="en-IN" dirty="0"/>
          </a:p>
        </p:txBody>
      </p:sp>
      <p:sp>
        <p:nvSpPr>
          <p:cNvPr id="4" name="Slide Number Placeholder 3"/>
          <p:cNvSpPr>
            <a:spLocks noGrp="1"/>
          </p:cNvSpPr>
          <p:nvPr>
            <p:ph type="sldNum" sz="quarter" idx="5"/>
          </p:nvPr>
        </p:nvSpPr>
        <p:spPr/>
        <p:txBody>
          <a:bodyPr/>
          <a:lstStyle/>
          <a:p>
            <a:fld id="{FF5926CD-92D9-48B1-8309-9CC5DEAF5229}" type="slidenum">
              <a:rPr lang="en-IN" smtClean="0"/>
              <a:t>4</a:t>
            </a:fld>
            <a:endParaRPr lang="en-IN"/>
          </a:p>
        </p:txBody>
      </p:sp>
    </p:spTree>
    <p:extLst>
      <p:ext uri="{BB962C8B-B14F-4D97-AF65-F5344CB8AC3E}">
        <p14:creationId xmlns:p14="http://schemas.microsoft.com/office/powerpoint/2010/main" val="6579999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*Image Blurring*:1. *Frequency Analysis*: Similarly, FFT is applied to the image to analyze its frequency components.2. *Blurring Filter*: To blur the image, you can reduce the high-frequency components, which correspond to sharp edges and details. This is typically achieved by applying a low-pass filter in the frequency domain.3. *Inverse FFT*: After adjusting the frequency components, you apply the inverse FFT to transform the image back to the spatial domain. This results in a blurred </a:t>
            </a:r>
            <a:r>
              <a:rPr lang="en-US" dirty="0" err="1"/>
              <a:t>image.In</a:t>
            </a:r>
            <a:r>
              <a:rPr lang="en-US" dirty="0"/>
              <a:t> both cases, FFT provides a way to manipulate the frequency components of the image efficiently, allowing for image enhancement or degradation depending on the desired outcome.</a:t>
            </a:r>
            <a:endParaRPr lang="en-IN" dirty="0"/>
          </a:p>
          <a:p>
            <a:endParaRPr lang="en-IN" dirty="0"/>
          </a:p>
        </p:txBody>
      </p:sp>
      <p:sp>
        <p:nvSpPr>
          <p:cNvPr id="4" name="Slide Number Placeholder 3"/>
          <p:cNvSpPr>
            <a:spLocks noGrp="1"/>
          </p:cNvSpPr>
          <p:nvPr>
            <p:ph type="sldNum" sz="quarter" idx="5"/>
          </p:nvPr>
        </p:nvSpPr>
        <p:spPr/>
        <p:txBody>
          <a:bodyPr/>
          <a:lstStyle/>
          <a:p>
            <a:fld id="{FF5926CD-92D9-48B1-8309-9CC5DEAF5229}" type="slidenum">
              <a:rPr lang="en-IN" smtClean="0"/>
              <a:t>5</a:t>
            </a:fld>
            <a:endParaRPr lang="en-IN"/>
          </a:p>
        </p:txBody>
      </p:sp>
    </p:spTree>
    <p:extLst>
      <p:ext uri="{BB962C8B-B14F-4D97-AF65-F5344CB8AC3E}">
        <p14:creationId xmlns:p14="http://schemas.microsoft.com/office/powerpoint/2010/main" val="12856096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ECECEC"/>
                </a:solidFill>
                <a:effectLst/>
                <a:latin typeface="Söhne"/>
              </a:rPr>
              <a:t>The mask is initially created as a matrix of zeros with the same size as the original image. This ensures that initially, all frequency components are attenuated.</a:t>
            </a:r>
          </a:p>
          <a:p>
            <a:pPr algn="l"/>
            <a:r>
              <a:rPr lang="en-US" b="0" i="0" dirty="0">
                <a:solidFill>
                  <a:srgbClr val="ECECEC"/>
                </a:solidFill>
                <a:effectLst/>
                <a:latin typeface="Söhne"/>
              </a:rPr>
              <a:t>In this example, a portion of the mask is set to 1, indicating that those specific frequency components should be retained. The size and shape of this area determine which frequency components are preserved. In this case, it's a square region from row 100 to 400 and column 100 to 400. Adjusting the size and shape of this region allows control over which frequency components are kept.</a:t>
            </a:r>
          </a:p>
          <a:p>
            <a:r>
              <a:rPr lang="en-US" b="0" i="0">
                <a:solidFill>
                  <a:srgbClr val="ECECEC"/>
                </a:solidFill>
                <a:effectLst/>
                <a:latin typeface="Söhne"/>
              </a:rPr>
              <a:t>A </a:t>
            </a:r>
            <a:r>
              <a:rPr lang="en-US" b="0" i="0" dirty="0">
                <a:solidFill>
                  <a:srgbClr val="ECECEC"/>
                </a:solidFill>
                <a:effectLst/>
                <a:latin typeface="Söhne"/>
              </a:rPr>
              <a:t>mask is defined to keep only low-frequency components. In this example, a square region in the center of the frequency domain image is selected to preserve low-frequency information while removing high-frequency noise. The mask is then applied to the shifted FFT image by element-wise multiplication.</a:t>
            </a:r>
            <a:br>
              <a:rPr lang="en-US" b="0" i="0" dirty="0">
                <a:solidFill>
                  <a:srgbClr val="ECECEC"/>
                </a:solidFill>
                <a:effectLst/>
                <a:latin typeface="Söhne"/>
              </a:rPr>
            </a:br>
            <a:r>
              <a:rPr lang="en-US" b="0" i="0" dirty="0">
                <a:solidFill>
                  <a:srgbClr val="ECECEC"/>
                </a:solidFill>
                <a:effectLst/>
                <a:latin typeface="Söhne"/>
              </a:rPr>
              <a:t>After applying the mask, the zero frequency component is shifted back to its original position in the corner using the </a:t>
            </a:r>
            <a:r>
              <a:rPr lang="en-US" dirty="0" err="1"/>
              <a:t>ifftshift</a:t>
            </a:r>
            <a:r>
              <a:rPr lang="en-US" dirty="0"/>
              <a:t>()</a:t>
            </a:r>
            <a:r>
              <a:rPr lang="en-US" b="0" i="0" dirty="0">
                <a:solidFill>
                  <a:srgbClr val="ECECEC"/>
                </a:solidFill>
                <a:effectLst/>
                <a:latin typeface="Söhne"/>
              </a:rPr>
              <a:t> function.</a:t>
            </a:r>
            <a:br>
              <a:rPr lang="en-US" b="0" i="0" dirty="0">
                <a:solidFill>
                  <a:srgbClr val="ECECEC"/>
                </a:solidFill>
                <a:effectLst/>
                <a:latin typeface="Söhne"/>
              </a:rPr>
            </a:br>
            <a:r>
              <a:rPr lang="en-US" b="0" i="0" dirty="0">
                <a:solidFill>
                  <a:srgbClr val="ECECEC"/>
                </a:solidFill>
                <a:effectLst/>
                <a:latin typeface="Söhne"/>
              </a:rPr>
              <a:t>The inverse FFT (</a:t>
            </a:r>
            <a:r>
              <a:rPr lang="en-US" dirty="0"/>
              <a:t>ifft2()</a:t>
            </a:r>
            <a:r>
              <a:rPr lang="en-US" b="0" i="0" dirty="0">
                <a:solidFill>
                  <a:srgbClr val="ECECEC"/>
                </a:solidFill>
                <a:effectLst/>
                <a:latin typeface="Söhne"/>
              </a:rPr>
              <a:t>) is applied to the masked FFT image to obtain the manipulated image in the spatial domain. The </a:t>
            </a:r>
            <a:r>
              <a:rPr lang="en-US" dirty="0"/>
              <a:t>abs()</a:t>
            </a:r>
            <a:r>
              <a:rPr lang="en-US" b="0" i="0" dirty="0">
                <a:solidFill>
                  <a:srgbClr val="ECECEC"/>
                </a:solidFill>
                <a:effectLst/>
                <a:latin typeface="Söhne"/>
              </a:rPr>
              <a:t> function is used to compute the magnitude of the resulting complex-valued image.</a:t>
            </a:r>
            <a:endParaRPr lang="en-IN" dirty="0"/>
          </a:p>
        </p:txBody>
      </p:sp>
      <p:sp>
        <p:nvSpPr>
          <p:cNvPr id="4" name="Slide Number Placeholder 3"/>
          <p:cNvSpPr>
            <a:spLocks noGrp="1"/>
          </p:cNvSpPr>
          <p:nvPr>
            <p:ph type="sldNum" sz="quarter" idx="5"/>
          </p:nvPr>
        </p:nvSpPr>
        <p:spPr/>
        <p:txBody>
          <a:bodyPr/>
          <a:lstStyle/>
          <a:p>
            <a:fld id="{FF5926CD-92D9-48B1-8309-9CC5DEAF5229}" type="slidenum">
              <a:rPr lang="en-IN" smtClean="0"/>
              <a:t>6</a:t>
            </a:fld>
            <a:endParaRPr lang="en-IN"/>
          </a:p>
        </p:txBody>
      </p:sp>
    </p:spTree>
    <p:extLst>
      <p:ext uri="{BB962C8B-B14F-4D97-AF65-F5344CB8AC3E}">
        <p14:creationId xmlns:p14="http://schemas.microsoft.com/office/powerpoint/2010/main" val="38184586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3/22/2024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3/22/2024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3/22/2024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3/22/2024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3/22/2024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3/22/2024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3/22/2024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3/22/2024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3/22/2024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3/22/2024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9.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9.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7441871" y="1644956"/>
            <a:ext cx="4750129" cy="2901694"/>
          </a:xfrm>
        </p:spPr>
        <p:txBody>
          <a:bodyPr anchor="b">
            <a:normAutofit/>
          </a:bodyPr>
          <a:lstStyle/>
          <a:p>
            <a:pPr algn="ctr"/>
            <a:r>
              <a:rPr lang="en-US" sz="4400" dirty="0">
                <a:solidFill>
                  <a:schemeClr val="accent1"/>
                </a:solidFill>
              </a:rPr>
              <a:t>Blurring and Sharpening Images using FFT</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a:bodyPr>
          <a:lstStyle/>
          <a:p>
            <a:pPr>
              <a:lnSpc>
                <a:spcPct val="100000"/>
              </a:lnSpc>
            </a:pPr>
            <a:r>
              <a:rPr lang="en-US" sz="1600" dirty="0"/>
              <a:t>Shruthi Rengarajan</a:t>
            </a:r>
          </a:p>
          <a:p>
            <a:pPr>
              <a:lnSpc>
                <a:spcPct val="100000"/>
              </a:lnSpc>
            </a:pPr>
            <a:r>
              <a:rPr lang="en-US" sz="1600" dirty="0"/>
              <a:t>Batch: b          22154</a:t>
            </a: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CBD53-C412-FBD7-51D7-29D4658E784D}"/>
              </a:ext>
            </a:extLst>
          </p:cNvPr>
          <p:cNvSpPr>
            <a:spLocks noGrp="1"/>
          </p:cNvSpPr>
          <p:nvPr>
            <p:ph type="title"/>
          </p:nvPr>
        </p:nvSpPr>
        <p:spPr/>
        <p:txBody>
          <a:bodyPr/>
          <a:lstStyle/>
          <a:p>
            <a:r>
              <a:rPr lang="en-US" dirty="0"/>
              <a:t>What is it</a:t>
            </a:r>
            <a:endParaRPr lang="en-IN" dirty="0"/>
          </a:p>
        </p:txBody>
      </p:sp>
      <p:sp>
        <p:nvSpPr>
          <p:cNvPr id="3" name="TextBox 2">
            <a:extLst>
              <a:ext uri="{FF2B5EF4-FFF2-40B4-BE49-F238E27FC236}">
                <a16:creationId xmlns:a16="http://schemas.microsoft.com/office/drawing/2014/main" id="{C32795FD-6D7C-5914-F2E0-4AFCDD9F3C97}"/>
              </a:ext>
            </a:extLst>
          </p:cNvPr>
          <p:cNvSpPr txBox="1"/>
          <p:nvPr/>
        </p:nvSpPr>
        <p:spPr>
          <a:xfrm>
            <a:off x="273132" y="2434442"/>
            <a:ext cx="9759338" cy="2230739"/>
          </a:xfrm>
          <a:prstGeom prst="rect">
            <a:avLst/>
          </a:prstGeom>
          <a:noFill/>
        </p:spPr>
        <p:txBody>
          <a:bodyPr wrap="none" rtlCol="0">
            <a:spAutoFit/>
          </a:bodyPr>
          <a:lstStyle/>
          <a:p>
            <a:pPr algn="l">
              <a:lnSpc>
                <a:spcPct val="200000"/>
              </a:lnSpc>
            </a:pPr>
            <a:r>
              <a:rPr lang="en-US" b="0" i="0" dirty="0">
                <a:effectLst/>
                <a:latin typeface="Söhne"/>
              </a:rPr>
              <a:t>To blur and sharpen images using the Fast Fourier Transform (FFT</a:t>
            </a:r>
            <a:r>
              <a:rPr lang="en-US" b="0" i="0">
                <a:effectLst/>
                <a:latin typeface="Söhne"/>
              </a:rPr>
              <a:t>) technique, the </a:t>
            </a:r>
            <a:r>
              <a:rPr lang="en-US" b="0" i="0" dirty="0">
                <a:effectLst/>
                <a:latin typeface="Söhne"/>
              </a:rPr>
              <a:t>basic steps include:</a:t>
            </a:r>
          </a:p>
          <a:p>
            <a:pPr algn="l">
              <a:lnSpc>
                <a:spcPct val="200000"/>
              </a:lnSpc>
              <a:buFont typeface="+mj-lt"/>
              <a:buAutoNum type="arabicPeriod"/>
            </a:pPr>
            <a:r>
              <a:rPr lang="en-US" b="1" i="0" dirty="0">
                <a:effectLst/>
                <a:latin typeface="Söhne"/>
              </a:rPr>
              <a:t>Convert the Image to Frequency Domain</a:t>
            </a:r>
            <a:r>
              <a:rPr lang="en-US" b="0" i="0" dirty="0">
                <a:effectLst/>
                <a:latin typeface="Söhne"/>
              </a:rPr>
              <a:t>: Perform FFT on the input image.</a:t>
            </a:r>
          </a:p>
          <a:p>
            <a:pPr algn="l">
              <a:lnSpc>
                <a:spcPct val="200000"/>
              </a:lnSpc>
              <a:buFont typeface="+mj-lt"/>
              <a:buAutoNum type="arabicPeriod"/>
            </a:pPr>
            <a:r>
              <a:rPr lang="en-US" b="1" i="0" dirty="0">
                <a:effectLst/>
                <a:latin typeface="Söhne"/>
              </a:rPr>
              <a:t>Apply Filter in Frequency Domain</a:t>
            </a:r>
            <a:r>
              <a:rPr lang="en-US" b="0" i="0" dirty="0">
                <a:effectLst/>
                <a:latin typeface="Söhne"/>
              </a:rPr>
              <a:t>: Multiply the FFT result by a filter kernel in the frequency domain.</a:t>
            </a:r>
          </a:p>
          <a:p>
            <a:pPr algn="l">
              <a:lnSpc>
                <a:spcPct val="200000"/>
              </a:lnSpc>
              <a:buFont typeface="+mj-lt"/>
              <a:buAutoNum type="arabicPeriod"/>
            </a:pPr>
            <a:r>
              <a:rPr lang="en-US" b="1" i="0" dirty="0">
                <a:effectLst/>
                <a:latin typeface="Söhne"/>
              </a:rPr>
              <a:t>Convert Back to Spatial Domain</a:t>
            </a:r>
            <a:r>
              <a:rPr lang="en-US" b="0" i="0" dirty="0">
                <a:effectLst/>
                <a:latin typeface="Söhne"/>
              </a:rPr>
              <a:t>: Perform Inverse FFT to get the processed image.</a:t>
            </a:r>
          </a:p>
        </p:txBody>
      </p:sp>
    </p:spTree>
    <p:extLst>
      <p:ext uri="{BB962C8B-B14F-4D97-AF65-F5344CB8AC3E}">
        <p14:creationId xmlns:p14="http://schemas.microsoft.com/office/powerpoint/2010/main" val="7111080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917E027-70CB-4301-4C6E-11C02D2EEDC0}"/>
              </a:ext>
            </a:extLst>
          </p:cNvPr>
          <p:cNvSpPr txBox="1"/>
          <p:nvPr/>
        </p:nvSpPr>
        <p:spPr>
          <a:xfrm>
            <a:off x="41564" y="0"/>
            <a:ext cx="11919225" cy="6199069"/>
          </a:xfrm>
          <a:prstGeom prst="rect">
            <a:avLst/>
          </a:prstGeom>
          <a:noFill/>
        </p:spPr>
        <p:txBody>
          <a:bodyPr wrap="none" rtlCol="0">
            <a:spAutoFit/>
          </a:bodyPr>
          <a:lstStyle/>
          <a:p>
            <a:pPr algn="l">
              <a:lnSpc>
                <a:spcPct val="150000"/>
              </a:lnSpc>
            </a:pPr>
            <a:r>
              <a:rPr lang="en-US" sz="1400" b="1" i="0" dirty="0">
                <a:effectLst/>
                <a:latin typeface="Söhne"/>
              </a:rPr>
              <a:t>Image sharpening is a technique used to enhance the edges and details in an image, making it appear clearer and more defined. This is achieved by increasing </a:t>
            </a:r>
          </a:p>
          <a:p>
            <a:pPr algn="l">
              <a:lnSpc>
                <a:spcPct val="150000"/>
              </a:lnSpc>
            </a:pPr>
            <a:r>
              <a:rPr lang="en-US" sz="1400" b="1" i="0" dirty="0">
                <a:effectLst/>
                <a:latin typeface="Söhne"/>
              </a:rPr>
              <a:t>the contrast along edges, effectively making them appear sharper.</a:t>
            </a:r>
          </a:p>
          <a:p>
            <a:pPr algn="l">
              <a:lnSpc>
                <a:spcPct val="150000"/>
              </a:lnSpc>
            </a:pPr>
            <a:r>
              <a:rPr lang="en-US" sz="1400" b="1" i="0" dirty="0">
                <a:effectLst/>
                <a:latin typeface="Söhne"/>
              </a:rPr>
              <a:t>Similar to image blurring, FFT is used in image sharpening to perform operations more efficiently in the frequency domain rather than the spatial domain. By </a:t>
            </a:r>
          </a:p>
          <a:p>
            <a:pPr algn="l">
              <a:lnSpc>
                <a:spcPct val="150000"/>
              </a:lnSpc>
            </a:pPr>
            <a:r>
              <a:rPr lang="en-US" sz="1400" b="1" i="0" dirty="0">
                <a:effectLst/>
                <a:latin typeface="Söhne"/>
              </a:rPr>
              <a:t>manipulating the frequency components of the image, we can accentuate high-frequency details, which correspond to edges and fine features.</a:t>
            </a:r>
          </a:p>
          <a:p>
            <a:pPr algn="l">
              <a:lnSpc>
                <a:spcPct val="150000"/>
              </a:lnSpc>
            </a:pPr>
            <a:endParaRPr lang="en-US" sz="1400" b="1" i="0" dirty="0">
              <a:effectLst/>
              <a:latin typeface="Söhne"/>
            </a:endParaRPr>
          </a:p>
          <a:p>
            <a:pPr algn="l">
              <a:lnSpc>
                <a:spcPct val="150000"/>
              </a:lnSpc>
            </a:pPr>
            <a:r>
              <a:rPr lang="en-US" sz="1400" b="1" i="0" dirty="0">
                <a:effectLst/>
                <a:latin typeface="Söhne"/>
              </a:rPr>
              <a:t>How the FFT is typically used for image sharpening:</a:t>
            </a:r>
          </a:p>
          <a:p>
            <a:pPr algn="l">
              <a:lnSpc>
                <a:spcPct val="150000"/>
              </a:lnSpc>
            </a:pPr>
            <a:r>
              <a:rPr lang="en-US" sz="1400" b="1" i="0" dirty="0">
                <a:effectLst/>
                <a:latin typeface="Söhne"/>
              </a:rPr>
              <a:t>   a. Convert the Image to Frequency Domain: Start by converting the input image from the spatial domain to the frequency domain using the FFT.</a:t>
            </a:r>
          </a:p>
          <a:p>
            <a:pPr algn="l">
              <a:lnSpc>
                <a:spcPct val="150000"/>
              </a:lnSpc>
            </a:pPr>
            <a:r>
              <a:rPr lang="en-US" sz="1400" b="1" i="0" dirty="0">
                <a:effectLst/>
                <a:latin typeface="Söhne"/>
              </a:rPr>
              <a:t>   b. Design a Sharpening Kernel: Define a sharpening kernel, which highlights high-frequency components while preserving the low-frequency components. </a:t>
            </a:r>
          </a:p>
          <a:p>
            <a:pPr algn="l">
              <a:lnSpc>
                <a:spcPct val="150000"/>
              </a:lnSpc>
            </a:pPr>
            <a:r>
              <a:rPr lang="en-US" sz="1400" b="1" i="0" dirty="0">
                <a:effectLst/>
                <a:latin typeface="Söhne"/>
              </a:rPr>
              <a:t>One common choice is the Laplacian kernel, which emphasizes edges.</a:t>
            </a:r>
          </a:p>
          <a:p>
            <a:pPr algn="l">
              <a:lnSpc>
                <a:spcPct val="150000"/>
              </a:lnSpc>
            </a:pPr>
            <a:r>
              <a:rPr lang="en-US" sz="1400" b="1" i="0" dirty="0">
                <a:effectLst/>
                <a:latin typeface="Söhne"/>
              </a:rPr>
              <a:t>   c. Convert the Sharpening Kernel to Frequency Domain: Just like the image, the sharpening kernel needs to be transformed into the frequency domain using</a:t>
            </a:r>
          </a:p>
          <a:p>
            <a:pPr algn="l">
              <a:lnSpc>
                <a:spcPct val="150000"/>
              </a:lnSpc>
            </a:pPr>
            <a:r>
              <a:rPr lang="en-US" sz="1400" b="1" i="0" dirty="0">
                <a:effectLst/>
                <a:latin typeface="Söhne"/>
              </a:rPr>
              <a:t> the FFT.</a:t>
            </a:r>
          </a:p>
          <a:p>
            <a:pPr algn="l">
              <a:lnSpc>
                <a:spcPct val="150000"/>
              </a:lnSpc>
            </a:pPr>
            <a:r>
              <a:rPr lang="en-US" sz="1400" b="1" i="0" dirty="0">
                <a:effectLst/>
                <a:latin typeface="Söhne"/>
              </a:rPr>
              <a:t>   d. Element-wise Addition: Add the FFT of the image to the FFT of the sharpening kernel. This enhances the high-frequency components in the image.</a:t>
            </a:r>
          </a:p>
          <a:p>
            <a:pPr algn="l">
              <a:lnSpc>
                <a:spcPct val="150000"/>
              </a:lnSpc>
            </a:pPr>
            <a:r>
              <a:rPr lang="en-US" sz="1400" b="1" i="0" dirty="0">
                <a:effectLst/>
                <a:latin typeface="Söhne"/>
              </a:rPr>
              <a:t>   e. Inverse FFT: Finally, perform an inverse FFT on the result to convert it back to the spatial domain. This yields the sharpened image.</a:t>
            </a:r>
          </a:p>
          <a:p>
            <a:pPr algn="l">
              <a:lnSpc>
                <a:spcPct val="150000"/>
              </a:lnSpc>
            </a:pPr>
            <a:endParaRPr lang="en-US" sz="1400" b="1" i="0" dirty="0">
              <a:effectLst/>
              <a:latin typeface="Söhne"/>
            </a:endParaRPr>
          </a:p>
          <a:p>
            <a:pPr algn="l">
              <a:lnSpc>
                <a:spcPct val="150000"/>
              </a:lnSpc>
            </a:pPr>
            <a:r>
              <a:rPr lang="en-US" sz="1400" b="1" i="0" dirty="0">
                <a:effectLst/>
                <a:latin typeface="Söhne"/>
              </a:rPr>
              <a:t>Benefits of FFT-based Sharpening:</a:t>
            </a:r>
          </a:p>
          <a:p>
            <a:pPr algn="l">
              <a:lnSpc>
                <a:spcPct val="150000"/>
              </a:lnSpc>
            </a:pPr>
            <a:r>
              <a:rPr lang="en-US" sz="1400" b="1" i="0" dirty="0">
                <a:effectLst/>
                <a:latin typeface="Söhne"/>
              </a:rPr>
              <a:t>   - Efficiency: FFT-based sharpening is faster than spatial domain methods, especially for large images.</a:t>
            </a:r>
          </a:p>
          <a:p>
            <a:pPr algn="l">
              <a:lnSpc>
                <a:spcPct val="150000"/>
              </a:lnSpc>
            </a:pPr>
            <a:r>
              <a:rPr lang="en-US" sz="1400" b="1" i="0" dirty="0">
                <a:effectLst/>
                <a:latin typeface="Söhne"/>
              </a:rPr>
              <a:t>   - Flexibility: FFT allows for easy experimentation with different sharpening kernels and image sizes.</a:t>
            </a:r>
          </a:p>
          <a:p>
            <a:pPr algn="l">
              <a:lnSpc>
                <a:spcPct val="150000"/>
              </a:lnSpc>
            </a:pPr>
            <a:r>
              <a:rPr lang="en-US" sz="1400" b="1" i="0" dirty="0">
                <a:effectLst/>
                <a:latin typeface="Söhne"/>
              </a:rPr>
              <a:t>   - Edge Preservation: FFT-based methods typically preserve edges better than other sharpening techniques.</a:t>
            </a:r>
          </a:p>
          <a:p>
            <a:pPr algn="l">
              <a:lnSpc>
                <a:spcPct val="150000"/>
              </a:lnSpc>
            </a:pPr>
            <a:endParaRPr lang="en-US" sz="1400" b="1" i="0" dirty="0">
              <a:effectLst/>
              <a:latin typeface="Söhne"/>
            </a:endParaRPr>
          </a:p>
        </p:txBody>
      </p:sp>
    </p:spTree>
    <p:extLst>
      <p:ext uri="{BB962C8B-B14F-4D97-AF65-F5344CB8AC3E}">
        <p14:creationId xmlns:p14="http://schemas.microsoft.com/office/powerpoint/2010/main" val="1013331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D5D3177-54FF-D9DC-98FE-011A8EC93FF4}"/>
              </a:ext>
            </a:extLst>
          </p:cNvPr>
          <p:cNvSpPr>
            <a:spLocks noGrp="1"/>
          </p:cNvSpPr>
          <p:nvPr>
            <p:ph type="body" sz="half" idx="2"/>
          </p:nvPr>
        </p:nvSpPr>
        <p:spPr>
          <a:xfrm>
            <a:off x="192585" y="4895349"/>
            <a:ext cx="11787449" cy="982936"/>
          </a:xfrm>
        </p:spPr>
        <p:txBody>
          <a:bodyPr>
            <a:normAutofit/>
          </a:bodyPr>
          <a:lstStyle/>
          <a:p>
            <a:r>
              <a:rPr lang="en-US" b="0" i="0" dirty="0">
                <a:solidFill>
                  <a:srgbClr val="ECECEC"/>
                </a:solidFill>
                <a:effectLst/>
                <a:latin typeface="Söhne"/>
              </a:rPr>
              <a:t>Sharpening an Image</a:t>
            </a:r>
            <a:endParaRPr lang="en-IN" dirty="0">
              <a:solidFill>
                <a:schemeClr val="bg1"/>
              </a:solidFill>
            </a:endParaRPr>
          </a:p>
        </p:txBody>
      </p:sp>
      <p:pic>
        <p:nvPicPr>
          <p:cNvPr id="3" name="Picture 2">
            <a:extLst>
              <a:ext uri="{FF2B5EF4-FFF2-40B4-BE49-F238E27FC236}">
                <a16:creationId xmlns:a16="http://schemas.microsoft.com/office/drawing/2014/main" id="{DDB2D8BB-CCE7-BB6E-F5D8-9DB96FC2C39D}"/>
              </a:ext>
            </a:extLst>
          </p:cNvPr>
          <p:cNvPicPr>
            <a:picLocks noChangeAspect="1"/>
          </p:cNvPicPr>
          <p:nvPr/>
        </p:nvPicPr>
        <p:blipFill>
          <a:blip r:embed="rId3"/>
          <a:stretch>
            <a:fillRect/>
          </a:stretch>
        </p:blipFill>
        <p:spPr>
          <a:xfrm>
            <a:off x="0" y="1"/>
            <a:ext cx="5504213" cy="4601688"/>
          </a:xfrm>
          <a:prstGeom prst="rect">
            <a:avLst/>
          </a:prstGeom>
        </p:spPr>
      </p:pic>
      <p:pic>
        <p:nvPicPr>
          <p:cNvPr id="6" name="Picture 5">
            <a:extLst>
              <a:ext uri="{FF2B5EF4-FFF2-40B4-BE49-F238E27FC236}">
                <a16:creationId xmlns:a16="http://schemas.microsoft.com/office/drawing/2014/main" id="{D1CDBA1D-8D4C-9018-B8D6-F27827BF9133}"/>
              </a:ext>
            </a:extLst>
          </p:cNvPr>
          <p:cNvPicPr>
            <a:picLocks noChangeAspect="1"/>
          </p:cNvPicPr>
          <p:nvPr/>
        </p:nvPicPr>
        <p:blipFill>
          <a:blip r:embed="rId4"/>
          <a:stretch>
            <a:fillRect/>
          </a:stretch>
        </p:blipFill>
        <p:spPr>
          <a:xfrm>
            <a:off x="6644244" y="0"/>
            <a:ext cx="5547755" cy="4625519"/>
          </a:xfrm>
          <a:prstGeom prst="rect">
            <a:avLst/>
          </a:prstGeom>
        </p:spPr>
      </p:pic>
    </p:spTree>
    <p:extLst>
      <p:ext uri="{BB962C8B-B14F-4D97-AF65-F5344CB8AC3E}">
        <p14:creationId xmlns:p14="http://schemas.microsoft.com/office/powerpoint/2010/main" val="486255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917E027-70CB-4301-4C6E-11C02D2EEDC0}"/>
              </a:ext>
            </a:extLst>
          </p:cNvPr>
          <p:cNvSpPr txBox="1"/>
          <p:nvPr/>
        </p:nvSpPr>
        <p:spPr>
          <a:xfrm>
            <a:off x="0" y="0"/>
            <a:ext cx="12006300" cy="6522235"/>
          </a:xfrm>
          <a:prstGeom prst="rect">
            <a:avLst/>
          </a:prstGeom>
          <a:noFill/>
        </p:spPr>
        <p:txBody>
          <a:bodyPr wrap="none" rtlCol="0">
            <a:spAutoFit/>
          </a:bodyPr>
          <a:lstStyle/>
          <a:p>
            <a:pPr algn="l">
              <a:lnSpc>
                <a:spcPct val="150000"/>
              </a:lnSpc>
            </a:pPr>
            <a:r>
              <a:rPr lang="en-US" sz="1400" b="1" i="0" dirty="0">
                <a:effectLst/>
                <a:latin typeface="Söhne"/>
              </a:rPr>
              <a:t>Image blurring is a technique used to reduce the sharpness of an image, often to remove noise or to create a smoother appearance. One common method of</a:t>
            </a:r>
          </a:p>
          <a:p>
            <a:pPr algn="l">
              <a:lnSpc>
                <a:spcPct val="150000"/>
              </a:lnSpc>
            </a:pPr>
            <a:r>
              <a:rPr lang="en-US" sz="1400" b="1" i="0" dirty="0">
                <a:effectLst/>
                <a:latin typeface="Söhne"/>
              </a:rPr>
              <a:t> blurring is convolution, where an image is convolved with a blur kernel. This kernel is a matrix that modifies the values of pixels in the image, causing adjacent </a:t>
            </a:r>
          </a:p>
          <a:p>
            <a:pPr algn="l">
              <a:lnSpc>
                <a:spcPct val="150000"/>
              </a:lnSpc>
            </a:pPr>
            <a:r>
              <a:rPr lang="en-US" sz="1400" b="1" i="0" dirty="0">
                <a:effectLst/>
                <a:latin typeface="Söhne"/>
              </a:rPr>
              <a:t>pixels to blend together.</a:t>
            </a:r>
          </a:p>
          <a:p>
            <a:pPr algn="l">
              <a:lnSpc>
                <a:spcPct val="150000"/>
              </a:lnSpc>
            </a:pPr>
            <a:endParaRPr lang="en-US" sz="1400" b="1" i="0" dirty="0">
              <a:effectLst/>
              <a:latin typeface="Söhne"/>
            </a:endParaRPr>
          </a:p>
          <a:p>
            <a:pPr algn="l">
              <a:lnSpc>
                <a:spcPct val="150000"/>
              </a:lnSpc>
            </a:pPr>
            <a:r>
              <a:rPr lang="en-US" sz="1400" b="1" i="0" dirty="0">
                <a:effectLst/>
                <a:latin typeface="Söhne"/>
              </a:rPr>
              <a:t>Traditional methods of image convolution involve performing a spatial convolution, which can be computationally expensive, especially for large kernels and </a:t>
            </a:r>
          </a:p>
          <a:p>
            <a:pPr algn="l">
              <a:lnSpc>
                <a:spcPct val="150000"/>
              </a:lnSpc>
            </a:pPr>
            <a:r>
              <a:rPr lang="en-US" sz="1400" b="1" i="0" dirty="0">
                <a:effectLst/>
                <a:latin typeface="Söhne"/>
              </a:rPr>
              <a:t>images. The FFT provides an efficient way to perform convolution in the frequency domain rather than the spatial domain.</a:t>
            </a:r>
          </a:p>
          <a:p>
            <a:pPr algn="l">
              <a:lnSpc>
                <a:spcPct val="150000"/>
              </a:lnSpc>
            </a:pPr>
            <a:endParaRPr lang="en-US" sz="1400" b="1" i="0" dirty="0">
              <a:effectLst/>
              <a:latin typeface="Söhne"/>
            </a:endParaRPr>
          </a:p>
          <a:p>
            <a:pPr algn="l"/>
            <a:r>
              <a:rPr lang="en-US" sz="1400" b="1" i="0" u="sng" dirty="0">
                <a:effectLst/>
                <a:latin typeface="Söhne"/>
              </a:rPr>
              <a:t>How the FFT is typically used for image blurring:</a:t>
            </a:r>
          </a:p>
          <a:p>
            <a:pPr algn="l"/>
            <a:r>
              <a:rPr lang="en-US" sz="1400" b="1" i="0" dirty="0">
                <a:effectLst/>
                <a:latin typeface="Söhne"/>
              </a:rPr>
              <a:t>   a. Convert the Image to Frequency Domain: The first step is to convert the input image from the spatial domain to the frequency domain using the FFT.</a:t>
            </a:r>
          </a:p>
          <a:p>
            <a:pPr algn="l"/>
            <a:endParaRPr lang="en-US" sz="1400" b="1" i="0" dirty="0">
              <a:effectLst/>
              <a:latin typeface="Söhne"/>
            </a:endParaRPr>
          </a:p>
          <a:p>
            <a:pPr algn="l"/>
            <a:r>
              <a:rPr lang="en-US" sz="1400" b="1" i="0" dirty="0">
                <a:effectLst/>
                <a:latin typeface="Söhne"/>
              </a:rPr>
              <a:t>   b. Design a Blur Kernel: Define a blur kernel, which is usually a small matrix representing the blurring effect desired. Common choices include Gaussian blur</a:t>
            </a:r>
          </a:p>
          <a:p>
            <a:pPr algn="l"/>
            <a:r>
              <a:rPr lang="en-US" sz="1400" b="1" i="0" dirty="0">
                <a:effectLst/>
                <a:latin typeface="Söhne"/>
              </a:rPr>
              <a:t> kernels.</a:t>
            </a:r>
          </a:p>
          <a:p>
            <a:pPr algn="l"/>
            <a:endParaRPr lang="en-US" sz="1400" b="1" i="0" dirty="0">
              <a:effectLst/>
              <a:latin typeface="Söhne"/>
            </a:endParaRPr>
          </a:p>
          <a:p>
            <a:pPr algn="l"/>
            <a:r>
              <a:rPr lang="en-US" sz="1400" b="1" i="0" dirty="0">
                <a:effectLst/>
                <a:latin typeface="Söhne"/>
              </a:rPr>
              <a:t>   c. Convert the Blur Kernel to Frequency Domain: Similar to the image, the blur kernel needs to be transformed into the frequency domain using the FFT.</a:t>
            </a:r>
          </a:p>
          <a:p>
            <a:pPr algn="l"/>
            <a:endParaRPr lang="en-US" sz="1400" b="1" i="0" dirty="0">
              <a:effectLst/>
              <a:latin typeface="Söhne"/>
            </a:endParaRPr>
          </a:p>
          <a:p>
            <a:pPr algn="l"/>
            <a:r>
              <a:rPr lang="en-US" sz="1400" b="1" i="0" dirty="0">
                <a:effectLst/>
                <a:latin typeface="Söhne"/>
              </a:rPr>
              <a:t>   d. Element-wise Multiplication: Multiply the FFT of the image by the FFT of the blur kernel. This is done element-wise, meaning each corresponding element </a:t>
            </a:r>
          </a:p>
          <a:p>
            <a:pPr algn="l"/>
            <a:r>
              <a:rPr lang="en-US" sz="1400" b="1" i="0" dirty="0">
                <a:effectLst/>
                <a:latin typeface="Söhne"/>
              </a:rPr>
              <a:t>in the two frequency domain representations is </a:t>
            </a:r>
          </a:p>
          <a:p>
            <a:pPr algn="l"/>
            <a:r>
              <a:rPr lang="en-US" sz="1400" b="1" i="0" dirty="0">
                <a:effectLst/>
                <a:latin typeface="Söhne"/>
              </a:rPr>
              <a:t>multiplied together.</a:t>
            </a:r>
          </a:p>
          <a:p>
            <a:pPr algn="l"/>
            <a:endParaRPr lang="en-US" sz="1400" b="1" i="0" dirty="0">
              <a:effectLst/>
              <a:latin typeface="Söhne"/>
            </a:endParaRPr>
          </a:p>
          <a:p>
            <a:pPr algn="l"/>
            <a:r>
              <a:rPr lang="en-US" sz="1400" b="1" i="0" dirty="0">
                <a:effectLst/>
                <a:latin typeface="Söhne"/>
              </a:rPr>
              <a:t>   e. Inverse FFT: Finally, perform an inverse FFT on the result to convert it back to the spatial domain. This yields the blurred image.</a:t>
            </a:r>
          </a:p>
          <a:p>
            <a:pPr algn="l"/>
            <a:endParaRPr lang="en-US" sz="1400" b="1" i="0" dirty="0">
              <a:effectLst/>
              <a:latin typeface="Söhne"/>
            </a:endParaRPr>
          </a:p>
          <a:p>
            <a:pPr algn="l"/>
            <a:r>
              <a:rPr lang="en-US" sz="1400" b="1" i="0" dirty="0">
                <a:effectLst/>
                <a:latin typeface="Söhne"/>
              </a:rPr>
              <a:t>Benefits of FFT-based Blurring:</a:t>
            </a:r>
          </a:p>
          <a:p>
            <a:pPr algn="l"/>
            <a:r>
              <a:rPr lang="en-US" sz="1400" b="1" i="0" dirty="0">
                <a:effectLst/>
                <a:latin typeface="Söhne"/>
              </a:rPr>
              <a:t>   - Efficiency: FFT-based convolution is significantly faster than spatial convolution for large kernels and images.</a:t>
            </a:r>
          </a:p>
          <a:p>
            <a:pPr algn="l"/>
            <a:r>
              <a:rPr lang="en-US" sz="1400" b="1" i="0" dirty="0">
                <a:effectLst/>
                <a:latin typeface="Söhne"/>
              </a:rPr>
              <a:t>   - Flexibility: FFT-based methods allow for easy experimentation with different blur kernels and image sizes.</a:t>
            </a:r>
          </a:p>
          <a:p>
            <a:pPr algn="l"/>
            <a:endParaRPr lang="en-US" sz="1400" b="1" i="0" dirty="0">
              <a:effectLst/>
              <a:latin typeface="Söhne"/>
            </a:endParaRPr>
          </a:p>
          <a:p>
            <a:pPr algn="l">
              <a:lnSpc>
                <a:spcPct val="150000"/>
              </a:lnSpc>
            </a:pPr>
            <a:endParaRPr lang="en-US" sz="1400" b="0" i="0" dirty="0">
              <a:effectLst/>
              <a:latin typeface="Söhne"/>
            </a:endParaRPr>
          </a:p>
        </p:txBody>
      </p:sp>
    </p:spTree>
    <p:extLst>
      <p:ext uri="{BB962C8B-B14F-4D97-AF65-F5344CB8AC3E}">
        <p14:creationId xmlns:p14="http://schemas.microsoft.com/office/powerpoint/2010/main" val="15626871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D5D3177-54FF-D9DC-98FE-011A8EC93FF4}"/>
              </a:ext>
            </a:extLst>
          </p:cNvPr>
          <p:cNvSpPr>
            <a:spLocks noGrp="1"/>
          </p:cNvSpPr>
          <p:nvPr>
            <p:ph type="body" sz="half" idx="2"/>
          </p:nvPr>
        </p:nvSpPr>
        <p:spPr>
          <a:xfrm>
            <a:off x="192585" y="4895349"/>
            <a:ext cx="11787449" cy="982936"/>
          </a:xfrm>
        </p:spPr>
        <p:txBody>
          <a:bodyPr>
            <a:normAutofit/>
          </a:bodyPr>
          <a:lstStyle/>
          <a:p>
            <a:r>
              <a:rPr lang="en-US" b="0" i="0" dirty="0">
                <a:solidFill>
                  <a:srgbClr val="ECECEC"/>
                </a:solidFill>
                <a:effectLst/>
                <a:latin typeface="Söhne"/>
              </a:rPr>
              <a:t>Blurring of Images</a:t>
            </a:r>
            <a:endParaRPr lang="en-IN" dirty="0">
              <a:solidFill>
                <a:schemeClr val="bg1"/>
              </a:solidFill>
            </a:endParaRPr>
          </a:p>
        </p:txBody>
      </p:sp>
      <p:pic>
        <p:nvPicPr>
          <p:cNvPr id="3" name="Picture 2">
            <a:extLst>
              <a:ext uri="{FF2B5EF4-FFF2-40B4-BE49-F238E27FC236}">
                <a16:creationId xmlns:a16="http://schemas.microsoft.com/office/drawing/2014/main" id="{3D1EC7D4-766E-C008-2D58-7F9AEE7468EC}"/>
              </a:ext>
            </a:extLst>
          </p:cNvPr>
          <p:cNvPicPr>
            <a:picLocks noChangeAspect="1"/>
          </p:cNvPicPr>
          <p:nvPr/>
        </p:nvPicPr>
        <p:blipFill>
          <a:blip r:embed="rId3"/>
          <a:stretch>
            <a:fillRect/>
          </a:stretch>
        </p:blipFill>
        <p:spPr>
          <a:xfrm>
            <a:off x="1" y="0"/>
            <a:ext cx="7538328" cy="4453247"/>
          </a:xfrm>
          <a:prstGeom prst="rect">
            <a:avLst/>
          </a:prstGeom>
        </p:spPr>
      </p:pic>
      <p:pic>
        <p:nvPicPr>
          <p:cNvPr id="6" name="Picture 5">
            <a:extLst>
              <a:ext uri="{FF2B5EF4-FFF2-40B4-BE49-F238E27FC236}">
                <a16:creationId xmlns:a16="http://schemas.microsoft.com/office/drawing/2014/main" id="{46667A1E-596B-B277-A02B-03CABF11792D}"/>
              </a:ext>
            </a:extLst>
          </p:cNvPr>
          <p:cNvPicPr>
            <a:picLocks noChangeAspect="1"/>
          </p:cNvPicPr>
          <p:nvPr/>
        </p:nvPicPr>
        <p:blipFill rotWithShape="1">
          <a:blip r:embed="rId4"/>
          <a:srcRect l="1074"/>
          <a:stretch/>
        </p:blipFill>
        <p:spPr>
          <a:xfrm>
            <a:off x="7588332" y="50059"/>
            <a:ext cx="4603668" cy="4527878"/>
          </a:xfrm>
          <a:prstGeom prst="rect">
            <a:avLst/>
          </a:prstGeom>
        </p:spPr>
      </p:pic>
    </p:spTree>
    <p:extLst>
      <p:ext uri="{BB962C8B-B14F-4D97-AF65-F5344CB8AC3E}">
        <p14:creationId xmlns:p14="http://schemas.microsoft.com/office/powerpoint/2010/main" val="3968209182"/>
      </p:ext>
    </p:extLst>
  </p:cSld>
  <p:clrMapOvr>
    <a:masterClrMapping/>
  </p:clrMapOvr>
</p:sld>
</file>

<file path=ppt/theme/theme1.xml><?xml version="1.0" encoding="utf-8"?>
<a:theme xmlns:a="http://schemas.openxmlformats.org/drawingml/2006/main" name="Custom">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F5B7AB07-F859-4656-A1C1-DAFCFA0ACA4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_ip_UnifiedCompliancePolicyUIAction xmlns="http://schemas.microsoft.com/sharepoint/v3" xsi:nil="true"/>
    <Image xmlns="71af3243-3dd4-4a8d-8c0d-dd76da1f02a5">
      <Url xsi:nil="true"/>
      <Description xsi:nil="true"/>
    </Image>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2957789-34B8-480C-AF9B-3EB54B9E5C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AA3F7EDC-E5B4-4BBC-9D2A-CBE6D46C37A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{8EE43DEA-6772-4E05-AEE3-080DFB50A5CE}tf22712842_win32</Template>
  <TotalTime>211</TotalTime>
  <Words>1627</Words>
  <Application>Microsoft Office PowerPoint</Application>
  <PresentationFormat>Widescreen</PresentationFormat>
  <Paragraphs>70</Paragraphs>
  <Slides>6</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Bookman Old Style</vt:lpstr>
      <vt:lpstr>Calibri</vt:lpstr>
      <vt:lpstr>Franklin Gothic Book</vt:lpstr>
      <vt:lpstr>Söhne</vt:lpstr>
      <vt:lpstr>Custom</vt:lpstr>
      <vt:lpstr>Blurring and Sharpening Images using FFT</vt:lpstr>
      <vt:lpstr>What is it</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Shruthi Rengarajan</dc:creator>
  <cp:lastModifiedBy>Shruthi Rengarajan</cp:lastModifiedBy>
  <cp:revision>1</cp:revision>
  <dcterms:created xsi:type="dcterms:W3CDTF">2024-03-01T05:36:45Z</dcterms:created>
  <dcterms:modified xsi:type="dcterms:W3CDTF">2024-03-22T05:34:35Z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