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4" r:id="rId14"/>
    <p:sldId id="275"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291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607374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959335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0292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37111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75072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00959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0160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998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55F08A-1E71-4B2B-BB49-E743F2903911}" type="datetime1">
              <a:rPr lang="en-US" smtClean="0"/>
              <a:t>3/1/2025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073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659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14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1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B41CFF-90C9-47B3-9DA1-F2BF8D839F7E}" type="datetime1">
              <a:rPr lang="en-US" smtClean="0"/>
              <a:t>3/1/2025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01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048FA-06AB-4884-A69B-986B96E68A24}" type="datetime1">
              <a:rPr lang="en-US" smtClean="0"/>
              <a:t>3/1/2025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055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DB7ABA-0172-4F9C-889D-567164F66BCD}" type="datetime1">
              <a:rPr lang="en-US" smtClean="0"/>
              <a:t>3/1/2025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125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565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E0CF6C-748E-4B7A-BC8B-3011EF78ED13}" type="datetime1">
              <a:rPr lang="en-US" smtClean="0"/>
              <a:pPr/>
              <a:t>3/1/2025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7003369"/>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00B4C69B-9ACD-B77F-6835-F17AE794EE2D}"/>
              </a:ext>
            </a:extLst>
          </p:cNvPr>
          <p:cNvPicPr>
            <a:picLocks noChangeAspect="1"/>
          </p:cNvPicPr>
          <p:nvPr/>
        </p:nvPicPr>
        <p:blipFill>
          <a:blip r:embed="rId2">
            <a:alphaModFix amt="40000"/>
          </a:blip>
          <a:srcRect t="23391" r="9091"/>
          <a:stretch/>
        </p:blipFill>
        <p:spPr>
          <a:xfrm>
            <a:off x="0" y="-120570"/>
            <a:ext cx="12191980" cy="6857990"/>
          </a:xfrm>
          <a:prstGeom prst="rect">
            <a:avLst/>
          </a:prstGeom>
        </p:spPr>
      </p:pic>
      <p:sp>
        <p:nvSpPr>
          <p:cNvPr id="2" name="Title 1">
            <a:extLst>
              <a:ext uri="{FF2B5EF4-FFF2-40B4-BE49-F238E27FC236}">
                <a16:creationId xmlns:a16="http://schemas.microsoft.com/office/drawing/2014/main" id="{E6FE68C0-913B-A306-A343-69CD549E6BCD}"/>
              </a:ext>
            </a:extLst>
          </p:cNvPr>
          <p:cNvSpPr>
            <a:spLocks noGrp="1"/>
          </p:cNvSpPr>
          <p:nvPr>
            <p:ph type="ctrTitle"/>
          </p:nvPr>
        </p:nvSpPr>
        <p:spPr>
          <a:xfrm>
            <a:off x="1154955" y="1447801"/>
            <a:ext cx="8825658" cy="2110380"/>
          </a:xfrm>
        </p:spPr>
        <p:txBody>
          <a:bodyPr>
            <a:normAutofit/>
          </a:bodyPr>
          <a:lstStyle/>
          <a:p>
            <a:pPr lvl="0" algn="ctr"/>
            <a:r>
              <a:rPr lang="en-US" sz="4000" b="1" dirty="0"/>
              <a:t>Seamless Smart Home Integration with ESP32 &amp; Blynk"</a:t>
            </a:r>
            <a:br>
              <a:rPr lang="en-US" altLang="en-US" sz="4000" b="1" dirty="0">
                <a:solidFill>
                  <a:srgbClr val="C00000"/>
                </a:solidFill>
                <a:latin typeface="Times New Roman" panose="02020603050405020304" pitchFamily="18" charset="0"/>
                <a:cs typeface="Times New Roman" panose="02020603050405020304" pitchFamily="18" charset="0"/>
              </a:rPr>
            </a:br>
            <a:endParaRPr lang="en-IN" sz="4000" b="1" dirty="0">
              <a:solidFill>
                <a:schemeClr val="tx1"/>
              </a:solidFill>
            </a:endParaRPr>
          </a:p>
        </p:txBody>
      </p:sp>
      <p:sp>
        <p:nvSpPr>
          <p:cNvPr id="3" name="Subtitle 2">
            <a:extLst>
              <a:ext uri="{FF2B5EF4-FFF2-40B4-BE49-F238E27FC236}">
                <a16:creationId xmlns:a16="http://schemas.microsoft.com/office/drawing/2014/main" id="{0D90CACD-583C-D6BE-0318-96DA9C1DC4D7}"/>
              </a:ext>
            </a:extLst>
          </p:cNvPr>
          <p:cNvSpPr>
            <a:spLocks noGrp="1"/>
          </p:cNvSpPr>
          <p:nvPr>
            <p:ph type="subTitle" idx="1"/>
          </p:nvPr>
        </p:nvSpPr>
        <p:spPr>
          <a:xfrm>
            <a:off x="1154955" y="4777380"/>
            <a:ext cx="8825658" cy="861420"/>
          </a:xfrm>
        </p:spPr>
        <p:txBody>
          <a:bodyPr>
            <a:normAutofit/>
          </a:bodyPr>
          <a:lstStyle/>
          <a:p>
            <a:r>
              <a:rPr lang="en-IN" dirty="0">
                <a:solidFill>
                  <a:schemeClr val="tx1"/>
                </a:solidFill>
              </a:rPr>
              <a:t>Team number :11</a:t>
            </a:r>
          </a:p>
          <a:p>
            <a:endParaRPr lang="en-IN" dirty="0">
              <a:solidFill>
                <a:schemeClr val="tx1"/>
              </a:solidFill>
            </a:endParaRPr>
          </a:p>
        </p:txBody>
      </p:sp>
      <p:sp>
        <p:nvSpPr>
          <p:cNvPr id="7" name="Rectangle 6">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28" name="Picture 4">
            <a:extLst>
              <a:ext uri="{FF2B5EF4-FFF2-40B4-BE49-F238E27FC236}">
                <a16:creationId xmlns:a16="http://schemas.microsoft.com/office/drawing/2014/main" id="{60594EFA-CCC0-5C4A-154A-6A2AA8A00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982" y="4044462"/>
            <a:ext cx="3785282" cy="2813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7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D5161-3F55-28D2-4A86-169A1066C66A}"/>
              </a:ext>
            </a:extLst>
          </p:cNvPr>
          <p:cNvSpPr txBox="1"/>
          <p:nvPr/>
        </p:nvSpPr>
        <p:spPr>
          <a:xfrm>
            <a:off x="570271" y="631410"/>
            <a:ext cx="6096000" cy="1200329"/>
          </a:xfrm>
          <a:prstGeom prst="rect">
            <a:avLst/>
          </a:prstGeom>
          <a:noFill/>
        </p:spPr>
        <p:txBody>
          <a:bodyPr wrap="square">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4-channel 5V SPDT Relay Module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01FCCB-BC34-6808-59DB-0BBB82298922}"/>
              </a:ext>
            </a:extLst>
          </p:cNvPr>
          <p:cNvSpPr txBox="1"/>
          <p:nvPr/>
        </p:nvSpPr>
        <p:spPr>
          <a:xfrm>
            <a:off x="412956" y="2310581"/>
            <a:ext cx="5358580"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4-Channel 5V SPDT (Single Pole Double Throw) Relay Module</a:t>
            </a:r>
            <a:r>
              <a:rPr lang="en-US" sz="2000" dirty="0">
                <a:latin typeface="Times New Roman" panose="02020603050405020304" pitchFamily="18" charset="0"/>
                <a:cs typeface="Times New Roman" panose="02020603050405020304" pitchFamily="18" charset="0"/>
              </a:rPr>
              <a:t> is an electronic switch used to control high-power electrical devices using a </a:t>
            </a:r>
            <a:r>
              <a:rPr lang="en-US" sz="2000" b="1" dirty="0">
                <a:latin typeface="Times New Roman" panose="02020603050405020304" pitchFamily="18" charset="0"/>
                <a:cs typeface="Times New Roman" panose="02020603050405020304" pitchFamily="18" charset="0"/>
              </a:rPr>
              <a:t>low-voltage microcontroller</a:t>
            </a:r>
            <a:r>
              <a:rPr lang="en-US" sz="2000" dirty="0">
                <a:latin typeface="Times New Roman" panose="02020603050405020304" pitchFamily="18" charset="0"/>
                <a:cs typeface="Times New Roman" panose="02020603050405020304" pitchFamily="18" charset="0"/>
              </a:rPr>
              <a:t> like ESP32, Arduino, or Raspberry Pi. It allows </a:t>
            </a:r>
            <a:r>
              <a:rPr lang="en-US" sz="2000" b="1" dirty="0">
                <a:latin typeface="Times New Roman" panose="02020603050405020304" pitchFamily="18" charset="0"/>
                <a:cs typeface="Times New Roman" panose="02020603050405020304" pitchFamily="18" charset="0"/>
              </a:rPr>
              <a:t>safe isolation</a:t>
            </a:r>
            <a:r>
              <a:rPr lang="en-US" sz="2000" dirty="0">
                <a:latin typeface="Times New Roman" panose="02020603050405020304" pitchFamily="18" charset="0"/>
                <a:cs typeface="Times New Roman" panose="02020603050405020304" pitchFamily="18" charset="0"/>
              </a:rPr>
              <a:t> between the control circuit and high-voltage loads.</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686513" y="1607128"/>
            <a:ext cx="3771195" cy="2840320"/>
          </a:xfrm>
          <a:prstGeom prst="rect">
            <a:avLst/>
          </a:prstGeom>
        </p:spPr>
      </p:pic>
      <p:pic>
        <p:nvPicPr>
          <p:cNvPr id="10242" name="Picture 2">
            <a:extLst>
              <a:ext uri="{FF2B5EF4-FFF2-40B4-BE49-F238E27FC236}">
                <a16:creationId xmlns:a16="http://schemas.microsoft.com/office/drawing/2014/main" id="{69538831-E896-9A4B-223B-A0CC5C8AC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7825" y="4373388"/>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28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924-095C-3AD8-85EC-CE528C9976E6}"/>
              </a:ext>
            </a:extLst>
          </p:cNvPr>
          <p:cNvSpPr>
            <a:spLocks noGrp="1"/>
          </p:cNvSpPr>
          <p:nvPr>
            <p:ph type="title"/>
          </p:nvPr>
        </p:nvSpPr>
        <p:spPr>
          <a:xfrm>
            <a:off x="646111" y="452718"/>
            <a:ext cx="4614147" cy="4687318"/>
          </a:xfrm>
        </p:spPr>
        <p:txBody>
          <a:bodyPr/>
          <a:lstStyle/>
          <a:p>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Push button: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318CC3-8FF8-0534-E0BD-E4D92437A005}"/>
              </a:ext>
            </a:extLst>
          </p:cNvPr>
          <p:cNvSpPr txBox="1"/>
          <p:nvPr/>
        </p:nvSpPr>
        <p:spPr>
          <a:xfrm>
            <a:off x="816077" y="1809136"/>
            <a:ext cx="5529305" cy="369332"/>
          </a:xfrm>
          <a:prstGeom prst="rect">
            <a:avLst/>
          </a:prstGeom>
          <a:noFill/>
        </p:spPr>
        <p:txBody>
          <a:bodyPr wrap="square">
            <a:spAutoFit/>
          </a:bodyPr>
          <a:lstStyle/>
          <a:p>
            <a:endParaRPr lang="en-IN" dirty="0"/>
          </a:p>
        </p:txBody>
      </p:sp>
      <p:pic>
        <p:nvPicPr>
          <p:cNvPr id="3" name="Picture 2"/>
          <p:cNvPicPr>
            <a:picLocks noChangeAspect="1"/>
          </p:cNvPicPr>
          <p:nvPr/>
        </p:nvPicPr>
        <p:blipFill>
          <a:blip r:embed="rId2"/>
          <a:stretch>
            <a:fillRect/>
          </a:stretch>
        </p:blipFill>
        <p:spPr>
          <a:xfrm>
            <a:off x="7481455" y="1809136"/>
            <a:ext cx="2623421" cy="2733140"/>
          </a:xfrm>
          <a:prstGeom prst="rect">
            <a:avLst/>
          </a:prstGeom>
        </p:spPr>
      </p:pic>
      <p:sp>
        <p:nvSpPr>
          <p:cNvPr id="9" name="Rectangle 4"/>
          <p:cNvSpPr>
            <a:spLocks noChangeArrowheads="1"/>
          </p:cNvSpPr>
          <p:nvPr/>
        </p:nvSpPr>
        <p:spPr bwMode="auto">
          <a:xfrm>
            <a:off x="816077" y="-1030811"/>
            <a:ext cx="65406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 button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switch that controls circuits by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or breaking connections when pressed.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NC, and COM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terminals. A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2-pin button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connects to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GPIO and GND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in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automation,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embedded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manual 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266" name="Picture 2">
            <a:extLst>
              <a:ext uri="{FF2B5EF4-FFF2-40B4-BE49-F238E27FC236}">
                <a16:creationId xmlns:a16="http://schemas.microsoft.com/office/drawing/2014/main" id="{5A82E159-6630-26B7-5698-FD19D66BE8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24" y="4542276"/>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377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82AED63-301B-1005-DE99-009C93ED4128}"/>
              </a:ext>
            </a:extLst>
          </p:cNvPr>
          <p:cNvSpPr>
            <a:spLocks noGrp="1"/>
          </p:cNvSpPr>
          <p:nvPr>
            <p:ph type="title"/>
          </p:nvPr>
        </p:nvSpPr>
        <p:spPr>
          <a:xfrm>
            <a:off x="443345" y="59092"/>
            <a:ext cx="8051696" cy="807239"/>
          </a:xfrm>
        </p:spPr>
        <p:txBody>
          <a:bodyPr vert="horz" lIns="91440" tIns="45720" rIns="91440" bIns="45720" rtlCol="0" anchor="b">
            <a:normAutofit/>
          </a:bodyPr>
          <a:lstStyle/>
          <a:p>
            <a:r>
              <a:rPr lang="en-US" sz="1800" dirty="0">
                <a:latin typeface="Times New Roman" panose="02020603050405020304" pitchFamily="18" charset="0"/>
                <a:cs typeface="Times New Roman" panose="02020603050405020304" pitchFamily="18" charset="0"/>
              </a:rPr>
              <a:t>Code:</a:t>
            </a:r>
            <a:br>
              <a:rPr lang="en-US" sz="1800" dirty="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7"/>
          <a:stretch>
            <a:fillRect/>
          </a:stretch>
        </p:blipFill>
        <p:spPr>
          <a:xfrm>
            <a:off x="443346" y="1141406"/>
            <a:ext cx="5057568" cy="5059755"/>
          </a:xfrm>
          <a:prstGeom prst="rect">
            <a:avLst/>
          </a:prstGeom>
        </p:spPr>
      </p:pic>
      <p:pic>
        <p:nvPicPr>
          <p:cNvPr id="8" name="Picture 7"/>
          <p:cNvPicPr>
            <a:picLocks noChangeAspect="1"/>
          </p:cNvPicPr>
          <p:nvPr/>
        </p:nvPicPr>
        <p:blipFill>
          <a:blip r:embed="rId8"/>
          <a:stretch>
            <a:fillRect/>
          </a:stretch>
        </p:blipFill>
        <p:spPr>
          <a:xfrm>
            <a:off x="5646057" y="1141406"/>
            <a:ext cx="6110514" cy="5059755"/>
          </a:xfrm>
          <a:prstGeom prst="rect">
            <a:avLst/>
          </a:prstGeom>
        </p:spPr>
      </p:pic>
      <p:pic>
        <p:nvPicPr>
          <p:cNvPr id="12290" name="Picture 2">
            <a:extLst>
              <a:ext uri="{FF2B5EF4-FFF2-40B4-BE49-F238E27FC236}">
                <a16:creationId xmlns:a16="http://schemas.microsoft.com/office/drawing/2014/main" id="{AB2B88FA-FFD6-4BB3-FE3D-2E00956EC2A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16083" y="-962822"/>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81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C10B99-9EF4-4D7F-8F2A-FF90F4DDA9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3329504" y="716468"/>
            <a:ext cx="5529944" cy="5744377"/>
          </a:xfrm>
          <a:prstGeom prst="rect">
            <a:avLst/>
          </a:prstGeom>
        </p:spPr>
      </p:pic>
      <p:pic>
        <p:nvPicPr>
          <p:cNvPr id="13314" name="Picture 2">
            <a:extLst>
              <a:ext uri="{FF2B5EF4-FFF2-40B4-BE49-F238E27FC236}">
                <a16:creationId xmlns:a16="http://schemas.microsoft.com/office/drawing/2014/main" id="{A32F2423-20DB-EE2D-BA57-AC32236C20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59448" y="4486275"/>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14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231" y="575864"/>
            <a:ext cx="7611537" cy="5706271"/>
          </a:xfrm>
          <a:prstGeom prst="rect">
            <a:avLst/>
          </a:prstGeom>
        </p:spPr>
      </p:pic>
      <p:pic>
        <p:nvPicPr>
          <p:cNvPr id="14338" name="Picture 2">
            <a:extLst>
              <a:ext uri="{FF2B5EF4-FFF2-40B4-BE49-F238E27FC236}">
                <a16:creationId xmlns:a16="http://schemas.microsoft.com/office/drawing/2014/main" id="{42138417-09FF-DE8B-B13D-C7202828A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2611" y="4825564"/>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8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6488-D5A9-B973-F9F4-6DB36AD90A38}"/>
              </a:ext>
            </a:extLst>
          </p:cNvPr>
          <p:cNvSpPr>
            <a:spLocks noGrp="1"/>
          </p:cNvSpPr>
          <p:nvPr>
            <p:ph type="title"/>
          </p:nvPr>
        </p:nvSpPr>
        <p:spPr>
          <a:xfrm>
            <a:off x="646111" y="452718"/>
            <a:ext cx="9404723" cy="4784300"/>
          </a:xfrm>
        </p:spPr>
        <p:txBody>
          <a:bodyPr/>
          <a:lstStyle/>
          <a:p>
            <a:pPr lvl="0" defTabSz="914400" eaLnBrk="0" fontAlgn="base" hangingPunct="0">
              <a:spcAft>
                <a:spcPct val="0"/>
              </a:spcAft>
              <a:buFontTx/>
              <a:buChar char="•"/>
            </a:pPr>
            <a:r>
              <a:rPr lang="en-IN" sz="2800" dirty="0"/>
              <a:t>Applications:</a:t>
            </a:r>
            <a:br>
              <a:rPr lang="en-IN" sz="2800" dirty="0"/>
            </a:br>
            <a:br>
              <a:rPr lang="en-IN" sz="2800" dirty="0"/>
            </a:br>
            <a:r>
              <a:rPr lang="en-US" altLang="en-US" sz="2400" b="1" dirty="0">
                <a:solidFill>
                  <a:schemeClr val="tx1"/>
                </a:solidFill>
                <a:latin typeface="Times New Roman" panose="02020603050405020304" pitchFamily="18" charset="0"/>
                <a:cs typeface="Times New Roman" panose="02020603050405020304" pitchFamily="18" charset="0"/>
              </a:rPr>
              <a:t>Remote Control</a:t>
            </a:r>
            <a:r>
              <a:rPr lang="en-US" altLang="en-US" sz="2400" dirty="0">
                <a:solidFill>
                  <a:schemeClr val="tx1"/>
                </a:solidFill>
                <a:latin typeface="Times New Roman" panose="02020603050405020304" pitchFamily="18" charset="0"/>
                <a:cs typeface="Times New Roman" panose="02020603050405020304" pitchFamily="18" charset="0"/>
              </a:rPr>
              <a:t> – Operate lights, fans, and appliances via the </a:t>
            </a:r>
            <a:r>
              <a:rPr lang="en-US" altLang="en-US" sz="2400" dirty="0" err="1">
                <a:solidFill>
                  <a:schemeClr val="tx1"/>
                </a:solidFill>
                <a:latin typeface="Times New Roman" panose="02020603050405020304" pitchFamily="18" charset="0"/>
                <a:cs typeface="Times New Roman" panose="02020603050405020304" pitchFamily="18" charset="0"/>
              </a:rPr>
              <a:t>Blynk</a:t>
            </a:r>
            <a:r>
              <a:rPr lang="en-US" altLang="en-US" sz="2400" dirty="0">
                <a:solidFill>
                  <a:schemeClr val="tx1"/>
                </a:solidFill>
                <a:latin typeface="Times New Roman" panose="02020603050405020304" pitchFamily="18" charset="0"/>
                <a:cs typeface="Times New Roman" panose="02020603050405020304" pitchFamily="18" charset="0"/>
              </a:rPr>
              <a:t> app.</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Energy Saving</a:t>
            </a:r>
            <a:r>
              <a:rPr lang="en-US" altLang="en-US" sz="2400" dirty="0">
                <a:solidFill>
                  <a:schemeClr val="tx1"/>
                </a:solidFill>
                <a:latin typeface="Times New Roman" panose="02020603050405020304" pitchFamily="18" charset="0"/>
                <a:cs typeface="Times New Roman" panose="02020603050405020304" pitchFamily="18" charset="0"/>
              </a:rPr>
              <a:t> – Schedule and automate devices to reduce power consumption.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Security</a:t>
            </a:r>
            <a:r>
              <a:rPr lang="en-US" altLang="en-US" sz="2400" dirty="0">
                <a:solidFill>
                  <a:schemeClr val="tx1"/>
                </a:solidFill>
                <a:latin typeface="Times New Roman" panose="02020603050405020304" pitchFamily="18" charset="0"/>
                <a:cs typeface="Times New Roman" panose="02020603050405020304" pitchFamily="18" charset="0"/>
              </a:rPr>
              <a:t> – Motion sensors, cameras, and alerts for intruder detection.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Fire &amp; Gas Detection</a:t>
            </a:r>
            <a:r>
              <a:rPr lang="en-US" altLang="en-US" sz="2400" dirty="0">
                <a:solidFill>
                  <a:schemeClr val="tx1"/>
                </a:solidFill>
                <a:latin typeface="Times New Roman" panose="02020603050405020304" pitchFamily="18" charset="0"/>
                <a:cs typeface="Times New Roman" panose="02020603050405020304" pitchFamily="18" charset="0"/>
              </a:rPr>
              <a:t> – Smoke/gas sensors trigger alarms and notifications.</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Voice Control</a:t>
            </a:r>
            <a:r>
              <a:rPr lang="en-US" altLang="en-US" sz="2400" dirty="0">
                <a:solidFill>
                  <a:schemeClr val="tx1"/>
                </a:solidFill>
                <a:latin typeface="Times New Roman" panose="02020603050405020304" pitchFamily="18" charset="0"/>
                <a:cs typeface="Times New Roman" panose="02020603050405020304" pitchFamily="18" charset="0"/>
              </a:rPr>
              <a:t> – Integrate with Google Assistant or Alexa for hands-free operation.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Smart Lighting</a:t>
            </a:r>
            <a:r>
              <a:rPr lang="en-US" altLang="en-US" sz="2400" dirty="0">
                <a:solidFill>
                  <a:schemeClr val="tx1"/>
                </a:solidFill>
                <a:latin typeface="Times New Roman" panose="02020603050405020304" pitchFamily="18" charset="0"/>
                <a:cs typeface="Times New Roman" panose="02020603050405020304" pitchFamily="18" charset="0"/>
              </a:rPr>
              <a:t> – Adjust brightness and colors remotely .</a:t>
            </a:r>
            <a:br>
              <a:rPr lang="en-US" altLang="en-US" sz="2400" dirty="0">
                <a:solidFill>
                  <a:schemeClr val="tx1"/>
                </a:solidFill>
                <a:latin typeface="Times New Roman" panose="02020603050405020304" pitchFamily="18" charset="0"/>
                <a:cs typeface="Times New Roman" panose="02020603050405020304" pitchFamily="18" charset="0"/>
              </a:rPr>
            </a:br>
            <a:br>
              <a:rPr lang="en-IN" sz="2400" dirty="0"/>
            </a:br>
            <a:br>
              <a:rPr lang="en-IN" sz="2800" dirty="0"/>
            </a:br>
            <a:br>
              <a:rPr lang="en-IN" sz="2800" dirty="0"/>
            </a:br>
            <a:br>
              <a:rPr lang="en-IN" sz="2800" dirty="0"/>
            </a:br>
            <a:br>
              <a:rPr lang="en-IN" sz="2800" dirty="0"/>
            </a:br>
            <a:br>
              <a:rPr lang="en-IN" sz="2800" dirty="0"/>
            </a:br>
            <a:br>
              <a:rPr lang="en-IN" sz="2800" dirty="0"/>
            </a:br>
            <a:br>
              <a:rPr lang="en-IN" sz="2800" dirty="0"/>
            </a:br>
            <a:br>
              <a:rPr lang="en-IN" dirty="0"/>
            </a:br>
            <a:endParaRPr lang="en-IN" dirty="0"/>
          </a:p>
        </p:txBody>
      </p:sp>
      <p:pic>
        <p:nvPicPr>
          <p:cNvPr id="15362" name="Picture 2">
            <a:extLst>
              <a:ext uri="{FF2B5EF4-FFF2-40B4-BE49-F238E27FC236}">
                <a16:creationId xmlns:a16="http://schemas.microsoft.com/office/drawing/2014/main" id="{B7433C7B-4D5E-39E6-2101-288B65B00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5014" y="4486275"/>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51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F753D-B4B8-D4A9-39AC-7564EB990B31}"/>
              </a:ext>
            </a:extLst>
          </p:cNvPr>
          <p:cNvSpPr txBox="1"/>
          <p:nvPr/>
        </p:nvSpPr>
        <p:spPr>
          <a:xfrm>
            <a:off x="845573" y="580103"/>
            <a:ext cx="10756492" cy="6093976"/>
          </a:xfrm>
          <a:prstGeom prst="rect">
            <a:avLst/>
          </a:prstGeom>
          <a:noFill/>
        </p:spPr>
        <p:txBody>
          <a:bodyPr wrap="square">
            <a:spAutoFit/>
          </a:bodyPr>
          <a:lstStyle/>
          <a:p>
            <a:endParaRPr lang="en-US" dirty="0"/>
          </a:p>
          <a:p>
            <a:endParaRPr lang="en-US" dirty="0"/>
          </a:p>
          <a:p>
            <a:endParaRPr lang="en-US" dirty="0"/>
          </a:p>
          <a:p>
            <a:r>
              <a:rPr lang="en-US" sz="2800" b="1" dirty="0">
                <a:latin typeface="Times New Roman" panose="02020603050405020304" pitchFamily="18" charset="0"/>
                <a:cs typeface="Times New Roman" panose="02020603050405020304" pitchFamily="18" charset="0"/>
              </a:rPr>
              <a:t>Remote Control</a:t>
            </a:r>
            <a:r>
              <a:rPr lang="en-US" sz="2800" dirty="0">
                <a:latin typeface="Times New Roman" panose="02020603050405020304" pitchFamily="18" charset="0"/>
                <a:cs typeface="Times New Roman" panose="02020603050405020304" pitchFamily="18" charset="0"/>
              </a:rPr>
              <a:t> – Operate home appliances from anywhere using the </a:t>
            </a:r>
            <a:r>
              <a:rPr lang="en-US" sz="2800" dirty="0" err="1">
                <a:latin typeface="Times New Roman" panose="02020603050405020304" pitchFamily="18" charset="0"/>
                <a:cs typeface="Times New Roman" panose="02020603050405020304" pitchFamily="18" charset="0"/>
              </a:rPr>
              <a:t>Blynk</a:t>
            </a:r>
            <a:r>
              <a:rPr lang="en-US" sz="2800" dirty="0">
                <a:latin typeface="Times New Roman" panose="02020603050405020304" pitchFamily="18" charset="0"/>
                <a:cs typeface="Times New Roman" panose="02020603050405020304" pitchFamily="18" charset="0"/>
              </a:rPr>
              <a:t> app.</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Energy Efficiency</a:t>
            </a:r>
            <a:r>
              <a:rPr lang="en-US" sz="2800" dirty="0">
                <a:latin typeface="Times New Roman" panose="02020603050405020304" pitchFamily="18" charset="0"/>
                <a:cs typeface="Times New Roman" panose="02020603050405020304" pitchFamily="18" charset="0"/>
              </a:rPr>
              <a:t> – Automates devices to reduce unnecessary power consumption.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Enhanced Security</a:t>
            </a:r>
            <a:r>
              <a:rPr lang="en-US" sz="2800" dirty="0">
                <a:latin typeface="Times New Roman" panose="02020603050405020304" pitchFamily="18" charset="0"/>
                <a:cs typeface="Times New Roman" panose="02020603050405020304" pitchFamily="18" charset="0"/>
              </a:rPr>
              <a:t> – Motion sensors, cameras, and real-time alerts improve safety.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Dual Control Mode</a:t>
            </a:r>
            <a:r>
              <a:rPr lang="en-US" sz="2800" dirty="0">
                <a:latin typeface="Times New Roman" panose="02020603050405020304" pitchFamily="18" charset="0"/>
                <a:cs typeface="Times New Roman" panose="02020603050405020304" pitchFamily="18" charset="0"/>
              </a:rPr>
              <a:t> – Supports both manual switches and app-based control.</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Easy Integration</a:t>
            </a:r>
            <a:r>
              <a:rPr lang="en-US" sz="2800" dirty="0">
                <a:latin typeface="Times New Roman" panose="02020603050405020304" pitchFamily="18" charset="0"/>
                <a:cs typeface="Times New Roman" panose="02020603050405020304" pitchFamily="18" charset="0"/>
              </a:rPr>
              <a:t> – Works with voice assistants like Alexa &amp; Google Assistant.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Cost-Effective</a:t>
            </a:r>
            <a:r>
              <a:rPr lang="en-US" sz="2800" dirty="0">
                <a:latin typeface="Times New Roman" panose="02020603050405020304" pitchFamily="18" charset="0"/>
                <a:cs typeface="Times New Roman" panose="02020603050405020304" pitchFamily="18" charset="0"/>
              </a:rPr>
              <a:t> – Uses ESP32, which is affordable and feature-rich.</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Scalability</a:t>
            </a:r>
            <a:r>
              <a:rPr lang="en-US" sz="2800" dirty="0">
                <a:latin typeface="Times New Roman" panose="02020603050405020304" pitchFamily="18" charset="0"/>
                <a:cs typeface="Times New Roman" panose="02020603050405020304" pitchFamily="18" charset="0"/>
              </a:rPr>
              <a:t> – Can add more sensors and devices as needed.</a:t>
            </a:r>
          </a:p>
        </p:txBody>
      </p:sp>
      <p:sp>
        <p:nvSpPr>
          <p:cNvPr id="5" name="TextBox 4">
            <a:extLst>
              <a:ext uri="{FF2B5EF4-FFF2-40B4-BE49-F238E27FC236}">
                <a16:creationId xmlns:a16="http://schemas.microsoft.com/office/drawing/2014/main" id="{0E3FF2D7-106C-D285-9360-F3207750E14D}"/>
              </a:ext>
            </a:extLst>
          </p:cNvPr>
          <p:cNvSpPr txBox="1"/>
          <p:nvPr/>
        </p:nvSpPr>
        <p:spPr>
          <a:xfrm>
            <a:off x="373626" y="314632"/>
            <a:ext cx="4827639" cy="1354217"/>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Advantages:</a:t>
            </a:r>
          </a:p>
          <a:p>
            <a:endParaRPr lang="en-IN" dirty="0"/>
          </a:p>
          <a:p>
            <a:endParaRPr lang="en-IN" dirty="0"/>
          </a:p>
          <a:p>
            <a:endParaRPr lang="en-IN" dirty="0"/>
          </a:p>
        </p:txBody>
      </p:sp>
      <p:pic>
        <p:nvPicPr>
          <p:cNvPr id="16386" name="Picture 2">
            <a:extLst>
              <a:ext uri="{FF2B5EF4-FFF2-40B4-BE49-F238E27FC236}">
                <a16:creationId xmlns:a16="http://schemas.microsoft.com/office/drawing/2014/main" id="{EDCB9DFF-512B-2B9B-F9AD-CB3C19FF8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737" y="-685670"/>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88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0B8E-D39B-344B-78ED-C5ABED2900D0}"/>
              </a:ext>
            </a:extLst>
          </p:cNvPr>
          <p:cNvSpPr>
            <a:spLocks noGrp="1"/>
          </p:cNvSpPr>
          <p:nvPr>
            <p:ph type="title"/>
          </p:nvPr>
        </p:nvSpPr>
        <p:spPr>
          <a:xfrm>
            <a:off x="646111" y="452718"/>
            <a:ext cx="9404723" cy="5490882"/>
          </a:xfrm>
        </p:spPr>
        <p:txBody>
          <a:bodyPr/>
          <a:lstStyle/>
          <a:p>
            <a:r>
              <a:rPr lang="en-IN" sz="2800" dirty="0">
                <a:latin typeface="Times New Roman" panose="02020603050405020304" pitchFamily="18" charset="0"/>
                <a:cs typeface="Times New Roman" panose="02020603050405020304" pitchFamily="18" charset="0"/>
              </a:rPr>
              <a:t>Disadvantages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Internet Dependency</a:t>
            </a:r>
            <a:r>
              <a:rPr lang="en-US" sz="2800" dirty="0">
                <a:latin typeface="Times New Roman" panose="02020603050405020304" pitchFamily="18" charset="0"/>
                <a:cs typeface="Times New Roman" panose="02020603050405020304" pitchFamily="18" charset="0"/>
              </a:rPr>
              <a:t> – Some functions require a stable </a:t>
            </a:r>
            <a:r>
              <a:rPr lang="en-US" sz="2800" dirty="0" err="1">
                <a:latin typeface="Times New Roman" panose="02020603050405020304" pitchFamily="18" charset="0"/>
                <a:cs typeface="Times New Roman" panose="02020603050405020304" pitchFamily="18" charset="0"/>
              </a:rPr>
              <a:t>WiFi</a:t>
            </a:r>
            <a:r>
              <a:rPr lang="en-US" sz="2800" dirty="0">
                <a:latin typeface="Times New Roman" panose="02020603050405020304" pitchFamily="18" charset="0"/>
                <a:cs typeface="Times New Roman" panose="02020603050405020304" pitchFamily="18" charset="0"/>
              </a:rPr>
              <a:t> connection.</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Security Risks</a:t>
            </a:r>
            <a:r>
              <a:rPr lang="en-US" sz="2800" dirty="0">
                <a:latin typeface="Times New Roman" panose="02020603050405020304" pitchFamily="18" charset="0"/>
                <a:cs typeface="Times New Roman" panose="02020603050405020304" pitchFamily="18" charset="0"/>
              </a:rPr>
              <a:t> – Smart systems are vulnerable to hacking if not secured properly.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Initial Setup Complexity</a:t>
            </a:r>
            <a:r>
              <a:rPr lang="en-US" sz="2800" dirty="0">
                <a:latin typeface="Times New Roman" panose="02020603050405020304" pitchFamily="18" charset="0"/>
                <a:cs typeface="Times New Roman" panose="02020603050405020304" pitchFamily="18" charset="0"/>
              </a:rPr>
              <a:t> – Requires programming and hardware setup knowledge.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Power Failure Issues</a:t>
            </a:r>
            <a:r>
              <a:rPr lang="en-US" sz="2800" dirty="0">
                <a:latin typeface="Times New Roman" panose="02020603050405020304" pitchFamily="18" charset="0"/>
                <a:cs typeface="Times New Roman" panose="02020603050405020304" pitchFamily="18" charset="0"/>
              </a:rPr>
              <a:t> – Needs a backup power source for uninterrupted operation.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App Reliability</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Blynk</a:t>
            </a:r>
            <a:r>
              <a:rPr lang="en-US" sz="2800" dirty="0">
                <a:latin typeface="Times New Roman" panose="02020603050405020304" pitchFamily="18" charset="0"/>
                <a:cs typeface="Times New Roman" panose="02020603050405020304" pitchFamily="18" charset="0"/>
              </a:rPr>
              <a:t> server downtime can affect remote access.</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br>
            <a:endParaRPr lang="en-IN" sz="2800" dirty="0"/>
          </a:p>
        </p:txBody>
      </p:sp>
      <p:pic>
        <p:nvPicPr>
          <p:cNvPr id="17410" name="Picture 2">
            <a:extLst>
              <a:ext uri="{FF2B5EF4-FFF2-40B4-BE49-F238E27FC236}">
                <a16:creationId xmlns:a16="http://schemas.microsoft.com/office/drawing/2014/main" id="{FFD2AF85-C905-EDF0-C858-97206D342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9937" y="4594452"/>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24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6323-035A-7095-E317-89D79EA99A01}"/>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Conclusion:</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761120-6773-DA56-651C-BEBB38EEA214}"/>
              </a:ext>
            </a:extLst>
          </p:cNvPr>
          <p:cNvSpPr txBox="1"/>
          <p:nvPr/>
        </p:nvSpPr>
        <p:spPr>
          <a:xfrm>
            <a:off x="412954" y="1740308"/>
            <a:ext cx="11405419"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Smart Home Automation using </a:t>
            </a:r>
            <a:r>
              <a:rPr lang="en-US" sz="2800" b="1" dirty="0" err="1">
                <a:latin typeface="Times New Roman" panose="02020603050405020304" pitchFamily="18" charset="0"/>
                <a:cs typeface="Times New Roman" panose="02020603050405020304" pitchFamily="18" charset="0"/>
              </a:rPr>
              <a:t>Blynk</a:t>
            </a:r>
            <a:r>
              <a:rPr lang="en-US" sz="2800" b="1" dirty="0">
                <a:latin typeface="Times New Roman" panose="02020603050405020304" pitchFamily="18" charset="0"/>
                <a:cs typeface="Times New Roman" panose="02020603050405020304" pitchFamily="18" charset="0"/>
              </a:rPr>
              <a:t> &amp; ESP32</a:t>
            </a:r>
            <a:r>
              <a:rPr lang="en-US" sz="2800" dirty="0">
                <a:latin typeface="Times New Roman" panose="02020603050405020304" pitchFamily="18" charset="0"/>
                <a:cs typeface="Times New Roman" panose="02020603050405020304" pitchFamily="18" charset="0"/>
              </a:rPr>
              <a:t> provides an efficient, cost-effective, and scalable solution for controlling home appliances remotely. With features like </a:t>
            </a:r>
            <a:r>
              <a:rPr lang="en-US" sz="2800" b="1" dirty="0" err="1">
                <a:latin typeface="Times New Roman" panose="02020603050405020304" pitchFamily="18" charset="0"/>
                <a:cs typeface="Times New Roman" panose="02020603050405020304" pitchFamily="18" charset="0"/>
              </a:rPr>
              <a:t>WiFi</a:t>
            </a:r>
            <a:r>
              <a:rPr lang="en-US" sz="2800" b="1" dirty="0">
                <a:latin typeface="Times New Roman" panose="02020603050405020304" pitchFamily="18" charset="0"/>
                <a:cs typeface="Times New Roman" panose="02020603050405020304" pitchFamily="18" charset="0"/>
              </a:rPr>
              <a:t> &amp; manual control</a:t>
            </a:r>
            <a:r>
              <a:rPr lang="en-US" sz="2800" dirty="0">
                <a:latin typeface="Times New Roman" panose="02020603050405020304" pitchFamily="18" charset="0"/>
                <a:cs typeface="Times New Roman" panose="02020603050405020304" pitchFamily="18" charset="0"/>
              </a:rPr>
              <a:t>, energy savings, security enhancements, and voice integration, it enhances convenience and safety. However, challenges like </a:t>
            </a:r>
            <a:r>
              <a:rPr lang="en-US" sz="2800" b="1" dirty="0">
                <a:latin typeface="Times New Roman" panose="02020603050405020304" pitchFamily="18" charset="0"/>
                <a:cs typeface="Times New Roman" panose="02020603050405020304" pitchFamily="18" charset="0"/>
              </a:rPr>
              <a:t>internet dependency, security risks, and setup complexity</a:t>
            </a:r>
            <a:r>
              <a:rPr lang="en-US" sz="2800" dirty="0">
                <a:latin typeface="Times New Roman" panose="02020603050405020304" pitchFamily="18" charset="0"/>
                <a:cs typeface="Times New Roman" panose="02020603050405020304" pitchFamily="18" charset="0"/>
              </a:rPr>
              <a:t> must be considered. Despite these limitations, the system offers a </a:t>
            </a:r>
            <a:r>
              <a:rPr lang="en-US" sz="2800" b="1" dirty="0">
                <a:latin typeface="Times New Roman" panose="02020603050405020304" pitchFamily="18" charset="0"/>
                <a:cs typeface="Times New Roman" panose="02020603050405020304" pitchFamily="18" charset="0"/>
              </a:rPr>
              <a:t>modern, flexible, and customizable</a:t>
            </a:r>
            <a:r>
              <a:rPr lang="en-US" sz="2800" dirty="0">
                <a:latin typeface="Times New Roman" panose="02020603050405020304" pitchFamily="18" charset="0"/>
                <a:cs typeface="Times New Roman" panose="02020603050405020304" pitchFamily="18" charset="0"/>
              </a:rPr>
              <a:t> approach to home automation, making it an excellent choice for smart living.</a:t>
            </a:r>
            <a:endParaRPr lang="en-IN" sz="2800" dirty="0">
              <a:latin typeface="Times New Roman" panose="02020603050405020304" pitchFamily="18" charset="0"/>
              <a:cs typeface="Times New Roman" panose="02020603050405020304" pitchFamily="18" charset="0"/>
            </a:endParaRPr>
          </a:p>
        </p:txBody>
      </p:sp>
      <p:pic>
        <p:nvPicPr>
          <p:cNvPr id="18434" name="Picture 2">
            <a:extLst>
              <a:ext uri="{FF2B5EF4-FFF2-40B4-BE49-F238E27FC236}">
                <a16:creationId xmlns:a16="http://schemas.microsoft.com/office/drawing/2014/main" id="{C23EF324-2745-D41B-3066-50A26435D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171" y="4486275"/>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94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188774-DC17-223E-D95D-5BAA303350D7}"/>
              </a:ext>
            </a:extLst>
          </p:cNvPr>
          <p:cNvGraphicFramePr>
            <a:graphicFrameLocks noGrp="1"/>
          </p:cNvGraphicFramePr>
          <p:nvPr>
            <p:extLst>
              <p:ext uri="{D42A27DB-BD31-4B8C-83A1-F6EECF244321}">
                <p14:modId xmlns:p14="http://schemas.microsoft.com/office/powerpoint/2010/main" val="2020163639"/>
              </p:ext>
            </p:extLst>
          </p:nvPr>
        </p:nvGraphicFramePr>
        <p:xfrm>
          <a:off x="2032000" y="719665"/>
          <a:ext cx="7462874" cy="4362695"/>
        </p:xfrm>
        <a:graphic>
          <a:graphicData uri="http://schemas.openxmlformats.org/drawingml/2006/table">
            <a:tbl>
              <a:tblPr firstRow="1" bandRow="1">
                <a:tableStyleId>{5C22544A-7EE6-4342-B048-85BDC9FD1C3A}</a:tableStyleId>
              </a:tblPr>
              <a:tblGrid>
                <a:gridCol w="3731437">
                  <a:extLst>
                    <a:ext uri="{9D8B030D-6E8A-4147-A177-3AD203B41FA5}">
                      <a16:colId xmlns:a16="http://schemas.microsoft.com/office/drawing/2014/main" val="2437983944"/>
                    </a:ext>
                  </a:extLst>
                </a:gridCol>
                <a:gridCol w="3731437">
                  <a:extLst>
                    <a:ext uri="{9D8B030D-6E8A-4147-A177-3AD203B41FA5}">
                      <a16:colId xmlns:a16="http://schemas.microsoft.com/office/drawing/2014/main" val="483213351"/>
                    </a:ext>
                  </a:extLst>
                </a:gridCol>
              </a:tblGrid>
              <a:tr h="872539">
                <a:tc>
                  <a:txBody>
                    <a:bodyPr/>
                    <a:lstStyle/>
                    <a:p>
                      <a:r>
                        <a:rPr lang="en-IN" dirty="0"/>
                        <a:t>     </a:t>
                      </a:r>
                    </a:p>
                    <a:p>
                      <a:r>
                        <a:rPr lang="en-IN" dirty="0"/>
                        <a:t>    Team Members</a:t>
                      </a:r>
                    </a:p>
                  </a:txBody>
                  <a:tcPr/>
                </a:tc>
                <a:tc>
                  <a:txBody>
                    <a:bodyPr/>
                    <a:lstStyle/>
                    <a:p>
                      <a:endParaRPr lang="en-IN" dirty="0"/>
                    </a:p>
                    <a:p>
                      <a:r>
                        <a:rPr lang="en-IN" dirty="0"/>
                        <a:t>  Registration Number</a:t>
                      </a:r>
                    </a:p>
                  </a:txBody>
                  <a:tcPr/>
                </a:tc>
                <a:extLst>
                  <a:ext uri="{0D108BD9-81ED-4DB2-BD59-A6C34878D82A}">
                    <a16:rowId xmlns:a16="http://schemas.microsoft.com/office/drawing/2014/main" val="3603402684"/>
                  </a:ext>
                </a:extLst>
              </a:tr>
              <a:tr h="872539">
                <a:tc>
                  <a:txBody>
                    <a:bodyPr/>
                    <a:lstStyle/>
                    <a:p>
                      <a:r>
                        <a:rPr lang="en-IN" dirty="0"/>
                        <a:t> </a:t>
                      </a:r>
                    </a:p>
                    <a:p>
                      <a:r>
                        <a:rPr lang="en-IN" dirty="0"/>
                        <a:t> P.Shruthi</a:t>
                      </a:r>
                    </a:p>
                  </a:txBody>
                  <a:tcPr/>
                </a:tc>
                <a:tc>
                  <a:txBody>
                    <a:bodyPr/>
                    <a:lstStyle/>
                    <a:p>
                      <a:r>
                        <a:rPr lang="en-IN" dirty="0"/>
                        <a:t> </a:t>
                      </a:r>
                    </a:p>
                    <a:p>
                      <a:r>
                        <a:rPr lang="en-IN" dirty="0"/>
                        <a:t> 2310040061</a:t>
                      </a:r>
                    </a:p>
                  </a:txBody>
                  <a:tcPr/>
                </a:tc>
                <a:extLst>
                  <a:ext uri="{0D108BD9-81ED-4DB2-BD59-A6C34878D82A}">
                    <a16:rowId xmlns:a16="http://schemas.microsoft.com/office/drawing/2014/main" val="3160476023"/>
                  </a:ext>
                </a:extLst>
              </a:tr>
              <a:tr h="872539">
                <a:tc>
                  <a:txBody>
                    <a:bodyPr/>
                    <a:lstStyle/>
                    <a:p>
                      <a:endParaRPr lang="en-IN" dirty="0"/>
                    </a:p>
                    <a:p>
                      <a:r>
                        <a:rPr lang="en-IN" dirty="0"/>
                        <a:t> M. Ravi</a:t>
                      </a:r>
                      <a:r>
                        <a:rPr lang="en-IN" baseline="0" dirty="0"/>
                        <a:t> Teja</a:t>
                      </a:r>
                      <a:endParaRPr lang="en-IN" dirty="0"/>
                    </a:p>
                  </a:txBody>
                  <a:tcPr/>
                </a:tc>
                <a:tc>
                  <a:txBody>
                    <a:bodyPr/>
                    <a:lstStyle/>
                    <a:p>
                      <a:endParaRPr lang="en-IN" dirty="0"/>
                    </a:p>
                    <a:p>
                      <a:r>
                        <a:rPr lang="en-IN" dirty="0"/>
                        <a:t>23100400701</a:t>
                      </a:r>
                    </a:p>
                  </a:txBody>
                  <a:tcPr/>
                </a:tc>
                <a:extLst>
                  <a:ext uri="{0D108BD9-81ED-4DB2-BD59-A6C34878D82A}">
                    <a16:rowId xmlns:a16="http://schemas.microsoft.com/office/drawing/2014/main" val="42896661"/>
                  </a:ext>
                </a:extLst>
              </a:tr>
              <a:tr h="872539">
                <a:tc>
                  <a:txBody>
                    <a:bodyPr/>
                    <a:lstStyle/>
                    <a:p>
                      <a:endParaRPr lang="en-IN" dirty="0"/>
                    </a:p>
                    <a:p>
                      <a:r>
                        <a:rPr lang="en-IN" dirty="0"/>
                        <a:t>S.</a:t>
                      </a:r>
                      <a:r>
                        <a:rPr lang="en-IN" baseline="0" dirty="0"/>
                        <a:t> Vaishnavi</a:t>
                      </a:r>
                      <a:endParaRPr lang="en-IN" dirty="0"/>
                    </a:p>
                  </a:txBody>
                  <a:tcPr/>
                </a:tc>
                <a:tc>
                  <a:txBody>
                    <a:bodyPr/>
                    <a:lstStyle/>
                    <a:p>
                      <a:endParaRPr lang="en-IN" dirty="0"/>
                    </a:p>
                    <a:p>
                      <a:r>
                        <a:rPr lang="en-IN" dirty="0"/>
                        <a:t> 2310040081</a:t>
                      </a:r>
                    </a:p>
                  </a:txBody>
                  <a:tcPr/>
                </a:tc>
                <a:extLst>
                  <a:ext uri="{0D108BD9-81ED-4DB2-BD59-A6C34878D82A}">
                    <a16:rowId xmlns:a16="http://schemas.microsoft.com/office/drawing/2014/main" val="2091764995"/>
                  </a:ext>
                </a:extLst>
              </a:tr>
              <a:tr h="872539">
                <a:tc>
                  <a:txBody>
                    <a:bodyPr/>
                    <a:lstStyle/>
                    <a:p>
                      <a:endParaRPr lang="en-IN" dirty="0"/>
                    </a:p>
                    <a:p>
                      <a:r>
                        <a:rPr lang="en-IN" dirty="0"/>
                        <a:t> A.</a:t>
                      </a:r>
                      <a:r>
                        <a:rPr lang="en-IN" baseline="0" dirty="0"/>
                        <a:t> Gouthami</a:t>
                      </a:r>
                      <a:endParaRPr lang="en-IN" dirty="0"/>
                    </a:p>
                  </a:txBody>
                  <a:tcPr/>
                </a:tc>
                <a:tc>
                  <a:txBody>
                    <a:bodyPr/>
                    <a:lstStyle/>
                    <a:p>
                      <a:endParaRPr lang="en-IN" dirty="0"/>
                    </a:p>
                    <a:p>
                      <a:r>
                        <a:rPr lang="en-IN" dirty="0"/>
                        <a:t> 2310040092</a:t>
                      </a:r>
                    </a:p>
                  </a:txBody>
                  <a:tcPr/>
                </a:tc>
                <a:extLst>
                  <a:ext uri="{0D108BD9-81ED-4DB2-BD59-A6C34878D82A}">
                    <a16:rowId xmlns:a16="http://schemas.microsoft.com/office/drawing/2014/main" val="2060241113"/>
                  </a:ext>
                </a:extLst>
              </a:tr>
            </a:tbl>
          </a:graphicData>
        </a:graphic>
      </p:graphicFrame>
      <p:pic>
        <p:nvPicPr>
          <p:cNvPr id="2050" name="Picture 2">
            <a:extLst>
              <a:ext uri="{FF2B5EF4-FFF2-40B4-BE49-F238E27FC236}">
                <a16:creationId xmlns:a16="http://schemas.microsoft.com/office/drawing/2014/main" id="{1F0077EC-505C-94DF-C848-FE7F2E57F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28959"/>
            <a:ext cx="1501653" cy="111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2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9F9C9-0355-99BC-A5CE-0A218D9DFF69}"/>
              </a:ext>
            </a:extLst>
          </p:cNvPr>
          <p:cNvSpPr txBox="1"/>
          <p:nvPr/>
        </p:nvSpPr>
        <p:spPr>
          <a:xfrm>
            <a:off x="609599" y="1026848"/>
            <a:ext cx="2694039" cy="46166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949C2046-4423-5ED9-9494-F0E364E27439}"/>
              </a:ext>
            </a:extLst>
          </p:cNvPr>
          <p:cNvSpPr txBox="1"/>
          <p:nvPr/>
        </p:nvSpPr>
        <p:spPr>
          <a:xfrm>
            <a:off x="294968" y="1897626"/>
            <a:ext cx="11897032" cy="415498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Smart home automation using </a:t>
            </a:r>
            <a:r>
              <a:rPr lang="en-IN" sz="2400" dirty="0" err="1">
                <a:latin typeface="Times New Roman" panose="02020603050405020304" pitchFamily="18" charset="0"/>
                <a:cs typeface="Times New Roman" panose="02020603050405020304" pitchFamily="18" charset="0"/>
              </a:rPr>
              <a:t>Blynk</a:t>
            </a:r>
            <a:r>
              <a:rPr lang="en-IN" sz="2400" dirty="0">
                <a:latin typeface="Times New Roman" panose="02020603050405020304" pitchFamily="18" charset="0"/>
                <a:cs typeface="Times New Roman" panose="02020603050405020304" pitchFamily="18" charset="0"/>
              </a:rPr>
              <a:t> and ESP32 leverages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technology to provide efficient, remote, and real-time control of household appliances. The integration of Wi-Fi connectivity enables seamless communication between the ESP32 microcontroller and the </a:t>
            </a:r>
            <a:r>
              <a:rPr lang="en-IN" sz="2400" dirty="0" err="1">
                <a:latin typeface="Times New Roman" panose="02020603050405020304" pitchFamily="18" charset="0"/>
                <a:cs typeface="Times New Roman" panose="02020603050405020304" pitchFamily="18" charset="0"/>
              </a:rPr>
              <a:t>Blynk</a:t>
            </a:r>
            <a:r>
              <a:rPr lang="en-IN" sz="2400" dirty="0">
                <a:latin typeface="Times New Roman" panose="02020603050405020304" pitchFamily="18" charset="0"/>
                <a:cs typeface="Times New Roman" panose="02020603050405020304" pitchFamily="18" charset="0"/>
              </a:rPr>
              <a:t> mobile application, allowing users to monitor and manage devices from anywhere. This system enhances convenience, energy efficiency, and security by automating appliances based on predefined conditions and user commands. Additionally, the ability to send real-time notifications and collect data further improves the intelligence of the system.</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key feature of this automation setup is its dual control mechanism, which includes both Wi-Fi-based remote operation and manual switching. The manual mode ensures continued functionality even in the absence of an internet connection, thereby increasing the system’s reliability</a:t>
            </a:r>
          </a:p>
        </p:txBody>
      </p:sp>
      <p:pic>
        <p:nvPicPr>
          <p:cNvPr id="3074" name="Picture 2">
            <a:extLst>
              <a:ext uri="{FF2B5EF4-FFF2-40B4-BE49-F238E27FC236}">
                <a16:creationId xmlns:a16="http://schemas.microsoft.com/office/drawing/2014/main" id="{E8605077-4B16-86A1-BBB4-DDEC9E7D6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394" y="-678656"/>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19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EC259-0FDA-CFA5-C1C3-74DD48D7B0DF}"/>
              </a:ext>
            </a:extLst>
          </p:cNvPr>
          <p:cNvSpPr txBox="1"/>
          <p:nvPr/>
        </p:nvSpPr>
        <p:spPr>
          <a:xfrm>
            <a:off x="668594" y="707923"/>
            <a:ext cx="378541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LITERATURE SURVEY:</a:t>
            </a:r>
          </a:p>
        </p:txBody>
      </p:sp>
      <p:sp>
        <p:nvSpPr>
          <p:cNvPr id="7" name="TextBox 6">
            <a:extLst>
              <a:ext uri="{FF2B5EF4-FFF2-40B4-BE49-F238E27FC236}">
                <a16:creationId xmlns:a16="http://schemas.microsoft.com/office/drawing/2014/main" id="{0BA00A5D-D1D4-43D2-5BF8-531C48E2753D}"/>
              </a:ext>
            </a:extLst>
          </p:cNvPr>
          <p:cNvSpPr txBox="1"/>
          <p:nvPr/>
        </p:nvSpPr>
        <p:spPr>
          <a:xfrm>
            <a:off x="448708" y="1292109"/>
            <a:ext cx="11523408" cy="4359655"/>
          </a:xfrm>
          <a:prstGeom prst="rect">
            <a:avLst/>
          </a:prstGeom>
          <a:noFill/>
        </p:spPr>
        <p:txBody>
          <a:bodyPr wrap="square">
            <a:spAutoFit/>
          </a:bodyPr>
          <a:lstStyle/>
          <a:p>
            <a:pPr marL="251460" algn="just">
              <a:spcBef>
                <a:spcPts val="1345"/>
              </a:spcBef>
              <a:spcAft>
                <a:spcPts val="0"/>
              </a:spcAft>
              <a:tabLst>
                <a:tab pos="180340" algn="l"/>
              </a:tabLst>
            </a:pPr>
            <a:r>
              <a:rPr lang="en-US" sz="1800" b="1" u="sng" spc="-10" dirty="0">
                <a:effectLst/>
                <a:latin typeface="Times New Roman" panose="02020603050405020304" pitchFamily="18" charset="0"/>
                <a:ea typeface="Times New Roman" panose="02020603050405020304" pitchFamily="18" charset="0"/>
              </a:rPr>
              <a:t>Introduction:</a:t>
            </a:r>
            <a:endParaRPr lang="en-IN" sz="1600" u="sng" dirty="0">
              <a:effectLst/>
              <a:latin typeface="Times New Roman" panose="02020603050405020304" pitchFamily="18" charset="0"/>
              <a:ea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  Home automation refers to the use of technology to control household appliances and systems, enhancing convenience, security, and      energy efficiency. With advancements in the Internet of Things (</a:t>
            </a: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smart home automation has become more accessible and efficient. The ability to control and monitor devices remotely offers significant advantages, such as energy savings and improved home security.   Various technologies, including microcontrollers, cloud platforms, and wireless communication protocols, have enabled the seamless   operation of home automation systems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spcBef>
                <a:spcPts val="1345"/>
              </a:spcBef>
              <a:spcAft>
                <a:spcPts val="0"/>
              </a:spcAft>
              <a:tabLst>
                <a:tab pos="180340" algn="l"/>
              </a:tabLst>
            </a:pPr>
            <a:r>
              <a:rPr lang="en-US" sz="1800" spc="-10" dirty="0">
                <a:effectLst/>
                <a:latin typeface="Times New Roman" panose="02020603050405020304" pitchFamily="18" charset="0"/>
                <a:ea typeface="Times New Roman" panose="02020603050405020304" pitchFamily="18" charset="0"/>
              </a:rPr>
              <a:t>   </a:t>
            </a:r>
            <a:r>
              <a:rPr lang="en-US" sz="1800" b="1" u="sng" spc="-10" dirty="0">
                <a:effectLst/>
                <a:latin typeface="Times New Roman" panose="02020603050405020304" pitchFamily="18" charset="0"/>
                <a:ea typeface="Times New Roman" panose="02020603050405020304" pitchFamily="18" charset="0"/>
              </a:rPr>
              <a:t>Existing Technologies and Methods:</a:t>
            </a:r>
            <a:endParaRPr lang="en-IN" sz="1600" u="sng" dirty="0">
              <a:effectLst/>
              <a:latin typeface="Times New Roman" panose="02020603050405020304" pitchFamily="18" charset="0"/>
              <a:ea typeface="Times New Roman" panose="02020603050405020304" pitchFamily="18" charset="0"/>
            </a:endParaRPr>
          </a:p>
          <a:p>
            <a:pPr marL="251460" indent="-180340" algn="just">
              <a:lnSpc>
                <a:spcPct val="115000"/>
              </a:lnSpc>
              <a:spcBef>
                <a:spcPts val="1345"/>
              </a:spcBef>
              <a:tabLst>
                <a:tab pos="180340" algn="l"/>
              </a:tabLst>
            </a:pPr>
            <a:r>
              <a:rPr lang="en-IN" sz="1600" dirty="0">
                <a:latin typeface="Times New Roman" panose="02020603050405020304" pitchFamily="18" charset="0"/>
                <a:cs typeface="Times New Roman" panose="02020603050405020304" pitchFamily="18" charset="0"/>
              </a:rPr>
              <a:t>   Smart home automation using </a:t>
            </a:r>
            <a:r>
              <a:rPr lang="en-IN" sz="1600" dirty="0" err="1">
                <a:latin typeface="Times New Roman" panose="02020603050405020304" pitchFamily="18" charset="0"/>
                <a:cs typeface="Times New Roman" panose="02020603050405020304" pitchFamily="18" charset="0"/>
              </a:rPr>
              <a:t>Blynk</a:t>
            </a:r>
            <a:r>
              <a:rPr lang="en-IN" sz="1600" dirty="0">
                <a:latin typeface="Times New Roman" panose="02020603050405020304" pitchFamily="18" charset="0"/>
                <a:cs typeface="Times New Roman" panose="02020603050405020304" pitchFamily="18" charset="0"/>
              </a:rPr>
              <a:t> and ESP32 integrates both Wi-Fi and manual control methods to enhance flexibility and convenience. The ESP32, a powerful microcontroller with built-in Wi-Fi, connects to the </a:t>
            </a:r>
            <a:r>
              <a:rPr lang="en-IN" sz="1600" dirty="0" err="1">
                <a:latin typeface="Times New Roman" panose="02020603050405020304" pitchFamily="18" charset="0"/>
                <a:cs typeface="Times New Roman" panose="02020603050405020304" pitchFamily="18" charset="0"/>
              </a:rPr>
              <a:t>Blynk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platform, allowing users to remotely monitor and control home appliances via a smartphone app. Through Wi-Fi, commands can be sent to the ESP32, enabling automation features such as scheduling, real-time monitoring, and voice control. Additionally, manual control is implemented using physical switches or push buttons, ensuring functionality even when the internet is unavailable. This dual-mode approach enhances reliability and user control, making smart home systems more efficient and adaptable.</a:t>
            </a:r>
            <a:endParaRPr lang="en-US" sz="1600" dirty="0">
              <a:latin typeface="Times New Roman" panose="02020603050405020304" pitchFamily="18" charset="0"/>
              <a:cs typeface="Times New Roman" panose="02020603050405020304" pitchFamily="18" charset="0"/>
            </a:endParaRPr>
          </a:p>
          <a:p>
            <a:pPr marL="251460" indent="-180340" algn="just">
              <a:lnSpc>
                <a:spcPct val="115000"/>
              </a:lnSpc>
              <a:spcBef>
                <a:spcPts val="1345"/>
              </a:spcBef>
              <a:spcAft>
                <a:spcPts val="0"/>
              </a:spcAft>
              <a:tabLst>
                <a:tab pos="180340" algn="l"/>
              </a:tabLst>
            </a:pPr>
            <a:endParaRPr lang="en-IN" sz="1600" dirty="0">
              <a:effectLst/>
              <a:latin typeface="Times New Roman" panose="02020603050405020304" pitchFamily="18" charset="0"/>
              <a:ea typeface="Times New Roman" panose="02020603050405020304" pitchFamily="18" charset="0"/>
            </a:endParaRPr>
          </a:p>
        </p:txBody>
      </p:sp>
      <p:pic>
        <p:nvPicPr>
          <p:cNvPr id="4098" name="Picture 2">
            <a:extLst>
              <a:ext uri="{FF2B5EF4-FFF2-40B4-BE49-F238E27FC236}">
                <a16:creationId xmlns:a16="http://schemas.microsoft.com/office/drawing/2014/main" id="{F18B2D55-5A31-BAE3-30FD-6DB3B3B030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795" y="4588422"/>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73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E5F4E-1638-7D65-678C-79FCF4234C99}"/>
              </a:ext>
            </a:extLst>
          </p:cNvPr>
          <p:cNvSpPr txBox="1"/>
          <p:nvPr/>
        </p:nvSpPr>
        <p:spPr>
          <a:xfrm>
            <a:off x="491613" y="1544708"/>
            <a:ext cx="11031794" cy="4026743"/>
          </a:xfrm>
          <a:prstGeom prst="rect">
            <a:avLst/>
          </a:prstGeom>
          <a:noFill/>
        </p:spPr>
        <p:txBody>
          <a:bodyPr wrap="square">
            <a:spAutoFit/>
          </a:bodyPr>
          <a:lstStyle/>
          <a:p>
            <a:pPr marL="251460" indent="-180340" algn="just">
              <a:spcBef>
                <a:spcPts val="1345"/>
              </a:spcBef>
              <a:spcAft>
                <a:spcPts val="0"/>
              </a:spcAft>
              <a:tabLst>
                <a:tab pos="180340" algn="l"/>
              </a:tabLst>
            </a:pPr>
            <a:r>
              <a:rPr lang="en-US" sz="2000" b="1" spc="-10" dirty="0">
                <a:effectLst/>
                <a:latin typeface="Times New Roman" panose="02020603050405020304" pitchFamily="18" charset="0"/>
                <a:ea typeface="Times New Roman" panose="02020603050405020304" pitchFamily="18" charset="0"/>
              </a:rPr>
              <a:t>   </a:t>
            </a:r>
            <a:r>
              <a:rPr lang="en-US" sz="2000" b="1" u="sng" spc="-10" dirty="0">
                <a:effectLst/>
                <a:latin typeface="Times New Roman" panose="02020603050405020304" pitchFamily="18" charset="0"/>
                <a:ea typeface="Times New Roman" panose="02020603050405020304" pitchFamily="18" charset="0"/>
              </a:rPr>
              <a:t>Prior Research and Theoretical Background:</a:t>
            </a:r>
            <a:endParaRPr lang="en-IN" sz="1800" u="sng" dirty="0">
              <a:effectLst/>
              <a:latin typeface="Times New Roman" panose="02020603050405020304" pitchFamily="18" charset="0"/>
              <a:ea typeface="Times New Roman" panose="02020603050405020304" pitchFamily="18" charset="0"/>
            </a:endParaRPr>
          </a:p>
          <a:p>
            <a:pPr marL="251460" indent="-180340" algn="just">
              <a:spcBef>
                <a:spcPts val="1345"/>
              </a:spcBef>
              <a:spcAft>
                <a:spcPts val="0"/>
              </a:spcAft>
              <a:tabLst>
                <a:tab pos="180340" algn="l"/>
              </a:tabLst>
            </a:pPr>
            <a:r>
              <a:rPr lang="en-IN" dirty="0">
                <a:effectLst/>
                <a:latin typeface="Times New Roman" panose="02020603050405020304" pitchFamily="18" charset="0"/>
                <a:ea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Prior research on smart home automation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highlights the integration of microcontrollers like ESP32 with cloud-based platforms such as </a:t>
            </a:r>
            <a:r>
              <a:rPr lang="en-US" sz="1600" dirty="0" err="1">
                <a:latin typeface="Times New Roman" panose="02020603050405020304" pitchFamily="18" charset="0"/>
                <a:cs typeface="Times New Roman" panose="02020603050405020304" pitchFamily="18" charset="0"/>
              </a:rPr>
              <a:t>Blynk</a:t>
            </a:r>
            <a:r>
              <a:rPr lang="en-US" sz="1600" dirty="0">
                <a:latin typeface="Times New Roman" panose="02020603050405020304" pitchFamily="18" charset="0"/>
                <a:cs typeface="Times New Roman" panose="02020603050405020304" pitchFamily="18" charset="0"/>
              </a:rPr>
              <a:t> for remote monitoring and control. Theoretical foundations are based on embedded systems, wireless communication, and automation principles, leveraging protocols like MQTT and HTTP for data transmission. Studies have explored the efficiency of Wi-Fi-enabled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devices in reducing energy consumption and enhancing security. Additionally, research on hybrid control methods emphasizes the importance of manual override mechanisms for reliability. Theoretical models in sensor networks, real-time processing, and mobile app-based interaction provide the groundwork for designing efficient and scalable home automation systems.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spcBef>
                <a:spcPts val="1345"/>
              </a:spcBef>
              <a:spcAft>
                <a:spcPts val="0"/>
              </a:spcAft>
              <a:tabLst>
                <a:tab pos="180340" algn="l"/>
              </a:tabLst>
            </a:pPr>
            <a:r>
              <a:rPr lang="en-US" sz="2000" b="1" spc="-10" dirty="0">
                <a:latin typeface="Times New Roman" panose="02020603050405020304" pitchFamily="18" charset="0"/>
                <a:ea typeface="Times New Roman" panose="02020603050405020304" pitchFamily="18" charset="0"/>
              </a:rPr>
              <a:t>   </a:t>
            </a:r>
            <a:r>
              <a:rPr lang="en-US" sz="2000" b="1" u="sng" spc="-10" dirty="0">
                <a:effectLst/>
                <a:latin typeface="Times New Roman" panose="02020603050405020304" pitchFamily="18" charset="0"/>
                <a:ea typeface="Times New Roman" panose="02020603050405020304" pitchFamily="18" charset="0"/>
              </a:rPr>
              <a:t>Research Gaps and Project Relevance:</a:t>
            </a:r>
            <a:endParaRPr lang="en-IN" sz="1800" u="sng" dirty="0">
              <a:effectLst/>
              <a:latin typeface="Times New Roman" panose="02020603050405020304" pitchFamily="18" charset="0"/>
              <a:ea typeface="Times New Roman" panose="02020603050405020304" pitchFamily="18" charset="0"/>
            </a:endParaRPr>
          </a:p>
          <a:p>
            <a:pPr algn="just"/>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While existing radar and object detection systems are effective, they often rely on expensive hardware or complex setups,                                  making them impractical for low-cost, real-time applications. There is limited research on integrating radar with             computer </a:t>
            </a:r>
          </a:p>
          <a:p>
            <a:pPr algn="just"/>
            <a:r>
              <a:rPr lang="en-US" sz="1600" dirty="0">
                <a:latin typeface="Times New Roman" panose="02020603050405020304" pitchFamily="18" charset="0"/>
                <a:cs typeface="Times New Roman" panose="02020603050405020304" pitchFamily="18" charset="0"/>
              </a:rPr>
              <a:t>vision using low-cost microcontrollers like ESP32.</a:t>
            </a:r>
          </a:p>
          <a:p>
            <a:pPr algn="just"/>
            <a:r>
              <a:rPr lang="en-US" sz="1600" dirty="0">
                <a:latin typeface="Times New Roman" panose="02020603050405020304" pitchFamily="18" charset="0"/>
                <a:cs typeface="Times New Roman" panose="02020603050405020304" pitchFamily="18" charset="0"/>
              </a:rPr>
              <a:t>This project addresses this gap by exploring how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can enhance object detection and distance measurement, making radar technology more accessible for everyday applications, such as automotive safety.</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080FA927-98CE-474B-2FA3-5360E4A00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9512" y="4486275"/>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3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D4B08-D93A-DB77-6121-616AF785F339}"/>
              </a:ext>
            </a:extLst>
          </p:cNvPr>
          <p:cNvSpPr txBox="1"/>
          <p:nvPr/>
        </p:nvSpPr>
        <p:spPr>
          <a:xfrm>
            <a:off x="373625" y="672397"/>
            <a:ext cx="11307097" cy="4756687"/>
          </a:xfrm>
          <a:prstGeom prst="rect">
            <a:avLst/>
          </a:prstGeom>
          <a:noFill/>
        </p:spPr>
        <p:txBody>
          <a:bodyPr wrap="square">
            <a:spAutoFit/>
          </a:bodyPr>
          <a:lstStyle/>
          <a:p>
            <a:pPr marL="251460" indent="-180340" algn="just">
              <a:lnSpc>
                <a:spcPct val="115000"/>
              </a:lnSpc>
              <a:spcBef>
                <a:spcPts val="1345"/>
              </a:spcBef>
              <a:spcAft>
                <a:spcPts val="0"/>
              </a:spcAft>
              <a:tabLst>
                <a:tab pos="180340" algn="l"/>
              </a:tabLst>
            </a:pPr>
            <a:r>
              <a:rPr lang="en-US" sz="2000" b="1" u="sng" spc="-10" dirty="0">
                <a:effectLst/>
                <a:latin typeface="Times New Roman" panose="02020603050405020304" pitchFamily="18" charset="0"/>
                <a:ea typeface="Times New Roman" panose="02020603050405020304" pitchFamily="18" charset="0"/>
              </a:rPr>
              <a:t>Theoretical Implications and Practical Applications:</a:t>
            </a:r>
          </a:p>
          <a:p>
            <a:pPr marL="251460" indent="-180340" algn="just">
              <a:lnSpc>
                <a:spcPct val="115000"/>
              </a:lnSpc>
              <a:spcBef>
                <a:spcPts val="1345"/>
              </a:spcBef>
              <a:spcAft>
                <a:spcPts val="0"/>
              </a:spcAft>
              <a:tabLst>
                <a:tab pos="180340" algn="l"/>
              </a:tabLst>
            </a:pPr>
            <a:endParaRPr lang="en-US" sz="2000" b="1" u="sng" spc="-10" dirty="0">
              <a:effectLst/>
              <a:latin typeface="Times New Roman" panose="02020603050405020304" pitchFamily="18" charset="0"/>
              <a:ea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This study contributes to the theoretical understanding of how radar systems can be integrated with computer vision to improve object detection and distance estimation. It explores the synergy between electromagnetic wave propagation and image processing algorithms. By using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with the ESP32 microcontroller, the project provides insights into how radar systems can achieve greater accuracy and efficiency in real-time, low-power environments.</a:t>
            </a:r>
          </a:p>
          <a:p>
            <a:pPr algn="just"/>
            <a:r>
              <a:rPr lang="en-US" sz="1600" dirty="0">
                <a:latin typeface="Times New Roman" panose="02020603050405020304" pitchFamily="18" charset="0"/>
                <a:cs typeface="Times New Roman" panose="02020603050405020304" pitchFamily="18" charset="0"/>
              </a:rPr>
              <a:t>     The project has practical applications in automotive safety, security systems, and industrial automation. For example, it can be used in driver assistance systems to detect obstacles or monitor driver alertness. In industrial settings, it can automate processes such as object tracking or collision avoidance. Its low-cost, efficient design makes it suitable for mass adoption in areas requiring real-time detection and alert systems.</a:t>
            </a:r>
            <a:endParaRPr lang="en-IN"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lnSpc>
                <a:spcPct val="115000"/>
              </a:lnSpc>
              <a:spcBef>
                <a:spcPts val="1345"/>
              </a:spcBef>
              <a:spcAft>
                <a:spcPts val="0"/>
              </a:spcAft>
              <a:tabLst>
                <a:tab pos="180340" algn="l"/>
              </a:tabLst>
            </a:pPr>
            <a:r>
              <a:rPr lang="en-US" sz="2000" b="1" u="sng" spc="-10" dirty="0">
                <a:effectLst/>
                <a:latin typeface="Times New Roman" panose="02020603050405020304" pitchFamily="18" charset="0"/>
                <a:ea typeface="Times New Roman" panose="02020603050405020304" pitchFamily="18" charset="0"/>
              </a:rPr>
              <a:t>Summary of Literature and Path Forward:</a:t>
            </a:r>
            <a:endParaRPr lang="en-IN" sz="1800" u="sng" dirty="0">
              <a:effectLst/>
              <a:latin typeface="Times New Roman" panose="02020603050405020304" pitchFamily="18" charset="0"/>
              <a:ea typeface="Times New Roman" panose="02020603050405020304" pitchFamily="18" charset="0"/>
            </a:endParaRPr>
          </a:p>
          <a:p>
            <a:pPr marL="251460" indent="-180340" algn="just">
              <a:lnSpc>
                <a:spcPct val="115000"/>
              </a:lnSpc>
              <a:spcBef>
                <a:spcPts val="1345"/>
              </a:spcBef>
              <a:spcAft>
                <a:spcPts val="0"/>
              </a:spcAft>
              <a:tabLst>
                <a:tab pos="180340" algn="l"/>
              </a:tabLst>
            </a:pPr>
            <a:r>
              <a:rPr lang="en-US" sz="1600" dirty="0">
                <a:latin typeface="Times New Roman" panose="02020603050405020304" pitchFamily="18" charset="0"/>
                <a:cs typeface="Times New Roman" panose="02020603050405020304" pitchFamily="18" charset="0"/>
              </a:rPr>
              <a:t>The review of existing literature highlights advancements in radar technology, computer vision, and microcontroller applications, while also identifying gaps in low-cost, integrated solutions for real-time object detection. Moving forward, this project will build upon these foundations by developing a system that leverages ESP32’s capabilities and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for object detection and distance measurement. The path forward involves iterative testing, refining algorithms, and improving real-world performance.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1894D315-34AA-9D40-C1C4-9E066B5B3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1161" y="4654742"/>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0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9E584-04C4-CF6E-AEEB-E3C6D5F9E588}"/>
              </a:ext>
            </a:extLst>
          </p:cNvPr>
          <p:cNvSpPr txBox="1"/>
          <p:nvPr/>
        </p:nvSpPr>
        <p:spPr>
          <a:xfrm>
            <a:off x="639098" y="1838632"/>
            <a:ext cx="294967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56946432-4672-5F5D-4DB7-EA1916FF258C}"/>
              </a:ext>
            </a:extLst>
          </p:cNvPr>
          <p:cNvSpPr txBox="1"/>
          <p:nvPr/>
        </p:nvSpPr>
        <p:spPr>
          <a:xfrm>
            <a:off x="530943" y="2609897"/>
            <a:ext cx="9891251" cy="1323439"/>
          </a:xfrm>
          <a:prstGeom prst="rect">
            <a:avLst/>
          </a:prstGeom>
          <a:noFill/>
        </p:spPr>
        <p:txBody>
          <a:bodyPr wrap="square">
            <a:spAutoFit/>
          </a:bodyPr>
          <a:lstStyle/>
          <a:p>
            <a:pPr marL="71120" algn="just">
              <a:spcBef>
                <a:spcPts val="1345"/>
              </a:spcBef>
              <a:spcAft>
                <a:spcPts val="0"/>
              </a:spcAft>
              <a:tabLst>
                <a:tab pos="180340" algn="l"/>
                <a:tab pos="318770" algn="l"/>
              </a:tabLst>
            </a:pPr>
            <a:r>
              <a:rPr lang="en-IN" sz="2000" dirty="0">
                <a:latin typeface="Times New Roman" panose="02020603050405020304" pitchFamily="18" charset="0"/>
                <a:cs typeface="Times New Roman" panose="02020603050405020304" pitchFamily="18" charset="0"/>
              </a:rPr>
              <a:t>The methodology for developing the radar system with object detection using ESP32 and </a:t>
            </a:r>
            <a:r>
              <a:rPr lang="en-IN" sz="2000" dirty="0" err="1">
                <a:latin typeface="Times New Roman" panose="02020603050405020304" pitchFamily="18" charset="0"/>
                <a:cs typeface="Times New Roman" panose="02020603050405020304" pitchFamily="18" charset="0"/>
              </a:rPr>
              <a:t>OpenCV</a:t>
            </a:r>
            <a:r>
              <a:rPr lang="en-IN" sz="2000" dirty="0">
                <a:latin typeface="Times New Roman" panose="02020603050405020304" pitchFamily="18" charset="0"/>
                <a:cs typeface="Times New Roman" panose="02020603050405020304" pitchFamily="18" charset="0"/>
              </a:rPr>
              <a:t> involves a structured approach that encompasses system design, component integration, and algorithm development. This process is divided into several key phases: Design Phase, Implementation Phase, and Testing Phase.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5F04C1C2-60EE-2E55-E893-CFE071B23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0774" y="4486275"/>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8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85D5AA8-773B-469A-8802-9645A4DC9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75AF42C-C556-454E-B2D3-2C917CB81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C43BA71E-E16D-0623-EB1A-7FE8FBBAB1A8}"/>
              </a:ext>
            </a:extLst>
          </p:cNvPr>
          <p:cNvSpPr txBox="1"/>
          <p:nvPr/>
        </p:nvSpPr>
        <p:spPr>
          <a:xfrm>
            <a:off x="501445" y="452284"/>
            <a:ext cx="8642555" cy="3693319"/>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Circuit Diagram</a:t>
            </a:r>
            <a:r>
              <a:rPr lang="en-IN" sz="1800" b="1" dirty="0">
                <a:solidFill>
                  <a:schemeClr val="tx2"/>
                </a:solidFill>
                <a:latin typeface="Times New Roman" panose="02020603050405020304" pitchFamily="18" charset="0"/>
                <a:cs typeface="Times New Roman" panose="02020603050405020304" pitchFamily="18" charset="0"/>
              </a:rPr>
              <a:t>:</a:t>
            </a: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p:txBody>
      </p:sp>
      <p:sp>
        <p:nvSpPr>
          <p:cNvPr id="2" name="AutoShape 2" descr="Circuit of ESP32 projec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Circuit of ESP32 projec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Circuit of ESP32 project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967345" y="1106632"/>
            <a:ext cx="7786765" cy="4380055"/>
          </a:xfrm>
          <a:prstGeom prst="rect">
            <a:avLst/>
          </a:prstGeom>
        </p:spPr>
      </p:pic>
      <p:pic>
        <p:nvPicPr>
          <p:cNvPr id="8194" name="Picture 2">
            <a:extLst>
              <a:ext uri="{FF2B5EF4-FFF2-40B4-BE49-F238E27FC236}">
                <a16:creationId xmlns:a16="http://schemas.microsoft.com/office/drawing/2014/main" id="{E79C9269-C39A-9253-189C-B6A99BDA22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4633" y="4625821"/>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83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77F96-6B8B-EF71-F0DF-9C0BD9B94CEF}"/>
              </a:ext>
            </a:extLst>
          </p:cNvPr>
          <p:cNvSpPr txBox="1"/>
          <p:nvPr/>
        </p:nvSpPr>
        <p:spPr>
          <a:xfrm>
            <a:off x="918869" y="1285693"/>
            <a:ext cx="4906297" cy="3354765"/>
          </a:xfrm>
          <a:prstGeom prst="rect">
            <a:avLst/>
          </a:prstGeom>
          <a:noFill/>
        </p:spPr>
        <p:txBody>
          <a:bodyPr wrap="square">
            <a:spAutoFit/>
          </a:bodyPr>
          <a:lstStyle/>
          <a:p>
            <a:endParaRPr lang="en-IN" b="1" dirty="0"/>
          </a:p>
          <a:p>
            <a:endParaRPr lang="en-IN" b="1" dirty="0"/>
          </a:p>
          <a:p>
            <a:r>
              <a:rPr lang="en-IN" b="1" dirty="0"/>
              <a:t>Components:   </a:t>
            </a:r>
            <a:r>
              <a:rPr lang="en-IN" dirty="0"/>
              <a:t>ESP32</a:t>
            </a:r>
          </a:p>
          <a:p>
            <a:endParaRPr lang="en-IN" dirty="0"/>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ESP32 is a </a:t>
            </a:r>
            <a:r>
              <a:rPr lang="en-US" sz="2000" b="1" dirty="0">
                <a:latin typeface="Times New Roman" panose="02020603050405020304" pitchFamily="18" charset="0"/>
                <a:cs typeface="Times New Roman" panose="02020603050405020304" pitchFamily="18" charset="0"/>
              </a:rPr>
              <a:t>powerful, low-cost, and energy-efficient microcontroller</a:t>
            </a:r>
            <a:r>
              <a:rPr lang="en-US" sz="2000" dirty="0">
                <a:latin typeface="Times New Roman" panose="02020603050405020304" pitchFamily="18" charset="0"/>
                <a:cs typeface="Times New Roman" panose="02020603050405020304" pitchFamily="18" charset="0"/>
              </a:rPr>
              <a:t> with built-in </a:t>
            </a:r>
            <a:r>
              <a:rPr lang="en-US" sz="2000" b="1" dirty="0" err="1">
                <a:latin typeface="Times New Roman" panose="02020603050405020304" pitchFamily="18" charset="0"/>
                <a:cs typeface="Times New Roman" panose="02020603050405020304" pitchFamily="18" charset="0"/>
              </a:rPr>
              <a:t>WiFi</a:t>
            </a:r>
            <a:r>
              <a:rPr lang="en-US" sz="2000" b="1" dirty="0">
                <a:latin typeface="Times New Roman" panose="02020603050405020304" pitchFamily="18" charset="0"/>
                <a:cs typeface="Times New Roman" panose="02020603050405020304" pitchFamily="18" charset="0"/>
              </a:rPr>
              <a:t> and Bluetooth</a:t>
            </a:r>
            <a:r>
              <a:rPr lang="en-US" sz="2000" dirty="0">
                <a:latin typeface="Times New Roman" panose="02020603050405020304" pitchFamily="18" charset="0"/>
                <a:cs typeface="Times New Roman" panose="02020603050405020304" pitchFamily="18" charset="0"/>
              </a:rPr>
              <a:t> capabilities. Developed by </a:t>
            </a:r>
            <a:r>
              <a:rPr lang="en-US" sz="2000" b="1" dirty="0" err="1">
                <a:latin typeface="Times New Roman" panose="02020603050405020304" pitchFamily="18" charset="0"/>
                <a:cs typeface="Times New Roman" panose="02020603050405020304" pitchFamily="18" charset="0"/>
              </a:rPr>
              <a:t>Espressif</a:t>
            </a:r>
            <a:r>
              <a:rPr lang="en-US" sz="2000" b="1" dirty="0">
                <a:latin typeface="Times New Roman" panose="02020603050405020304" pitchFamily="18" charset="0"/>
                <a:cs typeface="Times New Roman" panose="02020603050405020304" pitchFamily="18" charset="0"/>
              </a:rPr>
              <a:t> Systems</a:t>
            </a:r>
            <a:r>
              <a:rPr lang="en-US" sz="2000" dirty="0">
                <a:latin typeface="Times New Roman" panose="02020603050405020304" pitchFamily="18" charset="0"/>
                <a:cs typeface="Times New Roman" panose="02020603050405020304" pitchFamily="18" charset="0"/>
              </a:rPr>
              <a:t>, it is widely used in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 automation, and embedded systems</a:t>
            </a:r>
            <a:r>
              <a:rPr lang="en-US" sz="2000" dirty="0">
                <a:latin typeface="Times New Roman" panose="02020603050405020304" pitchFamily="18" charset="0"/>
                <a:cs typeface="Times New Roman" panose="02020603050405020304" pitchFamily="18" charset="0"/>
              </a:rPr>
              <a:t> due to its versatility and high performance</a:t>
            </a:r>
            <a:r>
              <a:rPr lang="en-US" dirty="0"/>
              <a:t>.</a:t>
            </a:r>
            <a:endParaRPr lang="en-IN" dirty="0"/>
          </a:p>
        </p:txBody>
      </p:sp>
      <p:sp>
        <p:nvSpPr>
          <p:cNvPr id="2" name="AutoShape 2" descr="ESP32 ESP-32S WiFi Bluetooth Dev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092052" y="1634836"/>
            <a:ext cx="4310239" cy="3585855"/>
          </a:xfrm>
          <a:prstGeom prst="rect">
            <a:avLst/>
          </a:prstGeom>
        </p:spPr>
      </p:pic>
      <p:pic>
        <p:nvPicPr>
          <p:cNvPr id="9218" name="Picture 2">
            <a:extLst>
              <a:ext uri="{FF2B5EF4-FFF2-40B4-BE49-F238E27FC236}">
                <a16:creationId xmlns:a16="http://schemas.microsoft.com/office/drawing/2014/main" id="{047082C9-2218-CC81-E3A8-20B8260ED9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142" y="-655023"/>
            <a:ext cx="3190875"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01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213</TotalTime>
  <Words>1405</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vt:lpstr>
      <vt:lpstr>Seamless Smart Home Integration with ESP32 &amp; Blynk"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Push button:       </vt:lpstr>
      <vt:lpstr>Code: </vt:lpstr>
      <vt:lpstr>PowerPoint Presentation</vt:lpstr>
      <vt:lpstr>PowerPoint Presentation</vt:lpstr>
      <vt:lpstr>Applications:  Remote Control – Operate lights, fans, and appliances via the Blynk app. Energy Saving – Schedule and automate devices to reduce power consumption. Security – Motion sensors, cameras, and alerts for intruder detection. Fire &amp; Gas Detection – Smoke/gas sensors trigger alarms and notifications. Voice Control – Integrate with Google Assistant or Alexa for hands-free operation. Smart Lighting – Adjust brightness and colors remotely .          </vt:lpstr>
      <vt:lpstr>PowerPoint Presentation</vt:lpstr>
      <vt:lpstr>Disadvantages :  Internet Dependency – Some functions require a stable WiFi connection. Security Risks – Smart systems are vulnerable to hacking if not secured properly.  Initial Setup Complexity – Requires programming and hardware setup knowledge.  Power Failure Issues – Needs a backup power source for uninterrupted operation.  App Reliability – Blynk server downtime can affect remote access.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Automation Using Blynk &amp; ESP32</dc:title>
  <dc:creator>ECE</dc:creator>
  <cp:lastModifiedBy>ECE</cp:lastModifiedBy>
  <cp:revision>12</cp:revision>
  <dcterms:created xsi:type="dcterms:W3CDTF">2024-10-18T14:26:35Z</dcterms:created>
  <dcterms:modified xsi:type="dcterms:W3CDTF">2025-03-01T05:52:13Z</dcterms:modified>
</cp:coreProperties>
</file>