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3" r:id="rId6"/>
    <p:sldId id="264" r:id="rId7"/>
    <p:sldId id="267" r:id="rId8"/>
    <p:sldId id="265" r:id="rId9"/>
    <p:sldId id="262" r:id="rId10"/>
    <p:sldId id="261" r:id="rId11"/>
    <p:sldId id="266" r:id="rId1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2" d="100"/>
          <a:sy n="152" d="100"/>
        </p:scale>
        <p:origin x="-352" y="23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6F6B1-168A-5349-9C23-619B07EE6F33}" type="datetimeFigureOut">
              <a:rPr kumimoji="1" lang="zh-CN" altLang="en-US" smtClean="0"/>
              <a:t>12/7/15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08C5C0-5FFC-F444-8F2D-0DC9455560E9}" type="slidenum">
              <a:rPr kumimoji="1" lang="zh-CN" altLang="en-US" smtClean="0"/>
              <a:t>‹#›</a:t>
            </a:fld>
            <a:endParaRPr kumimoji="1" lang="zh-CN" altLang="en-US"/>
          </a:p>
        </p:txBody>
      </p:sp>
    </p:spTree>
    <p:extLst>
      <p:ext uri="{BB962C8B-B14F-4D97-AF65-F5344CB8AC3E}">
        <p14:creationId xmlns:p14="http://schemas.microsoft.com/office/powerpoint/2010/main" val="22107007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All references need</a:t>
            </a:r>
            <a:r>
              <a:rPr kumimoji="1" lang="en-US" altLang="zh-CN" baseline="0" dirty="0" smtClean="0"/>
              <a:t> hyperlink!</a:t>
            </a:r>
            <a:endParaRPr kumimoji="1" lang="zh-CN" altLang="en-US" dirty="0"/>
          </a:p>
        </p:txBody>
      </p:sp>
      <p:sp>
        <p:nvSpPr>
          <p:cNvPr id="4" name="幻灯片编号占位符 3"/>
          <p:cNvSpPr>
            <a:spLocks noGrp="1"/>
          </p:cNvSpPr>
          <p:nvPr>
            <p:ph type="sldNum" sz="quarter" idx="10"/>
          </p:nvPr>
        </p:nvSpPr>
        <p:spPr/>
        <p:txBody>
          <a:bodyPr/>
          <a:lstStyle/>
          <a:p>
            <a:fld id="{5308C5C0-5FFC-F444-8F2D-0DC9455560E9}" type="slidenum">
              <a:rPr kumimoji="1" lang="zh-CN" altLang="en-US" smtClean="0"/>
              <a:t>5</a:t>
            </a:fld>
            <a:endParaRPr kumimoji="1" lang="zh-CN" altLang="en-US"/>
          </a:p>
        </p:txBody>
      </p:sp>
    </p:spTree>
    <p:extLst>
      <p:ext uri="{BB962C8B-B14F-4D97-AF65-F5344CB8AC3E}">
        <p14:creationId xmlns:p14="http://schemas.microsoft.com/office/powerpoint/2010/main" val="409939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EF80DC6F-23F0-6D44-9FEB-A52274591089}" type="datetimeFigureOut">
              <a:rPr kumimoji="1" lang="zh-CN" altLang="en-US" smtClean="0"/>
              <a:t>12/7/15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0D9E008-9663-FE47-8551-E674A16A4CA5}" type="slidenum">
              <a:rPr kumimoji="1" lang="zh-CN" altLang="en-US" smtClean="0"/>
              <a:t>‹#›</a:t>
            </a:fld>
            <a:endParaRPr kumimoji="1" lang="zh-CN" altLang="en-US"/>
          </a:p>
        </p:txBody>
      </p:sp>
    </p:spTree>
    <p:extLst>
      <p:ext uri="{BB962C8B-B14F-4D97-AF65-F5344CB8AC3E}">
        <p14:creationId xmlns:p14="http://schemas.microsoft.com/office/powerpoint/2010/main" val="157707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F80DC6F-23F0-6D44-9FEB-A52274591089}" type="datetimeFigureOut">
              <a:rPr kumimoji="1" lang="zh-CN" altLang="en-US" smtClean="0"/>
              <a:t>12/7/15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0D9E008-9663-FE47-8551-E674A16A4CA5}" type="slidenum">
              <a:rPr kumimoji="1" lang="zh-CN" altLang="en-US" smtClean="0"/>
              <a:t>‹#›</a:t>
            </a:fld>
            <a:endParaRPr kumimoji="1" lang="zh-CN" altLang="en-US"/>
          </a:p>
        </p:txBody>
      </p:sp>
    </p:spTree>
    <p:extLst>
      <p:ext uri="{BB962C8B-B14F-4D97-AF65-F5344CB8AC3E}">
        <p14:creationId xmlns:p14="http://schemas.microsoft.com/office/powerpoint/2010/main" val="75493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F80DC6F-23F0-6D44-9FEB-A52274591089}" type="datetimeFigureOut">
              <a:rPr kumimoji="1" lang="zh-CN" altLang="en-US" smtClean="0"/>
              <a:t>12/7/15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0D9E008-9663-FE47-8551-E674A16A4CA5}" type="slidenum">
              <a:rPr kumimoji="1" lang="zh-CN" altLang="en-US" smtClean="0"/>
              <a:t>‹#›</a:t>
            </a:fld>
            <a:endParaRPr kumimoji="1" lang="zh-CN" altLang="en-US"/>
          </a:p>
        </p:txBody>
      </p:sp>
    </p:spTree>
    <p:extLst>
      <p:ext uri="{BB962C8B-B14F-4D97-AF65-F5344CB8AC3E}">
        <p14:creationId xmlns:p14="http://schemas.microsoft.com/office/powerpoint/2010/main" val="204589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F80DC6F-23F0-6D44-9FEB-A52274591089}" type="datetimeFigureOut">
              <a:rPr kumimoji="1" lang="zh-CN" altLang="en-US" smtClean="0"/>
              <a:t>12/7/15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0D9E008-9663-FE47-8551-E674A16A4CA5}" type="slidenum">
              <a:rPr kumimoji="1" lang="zh-CN" altLang="en-US" smtClean="0"/>
              <a:t>‹#›</a:t>
            </a:fld>
            <a:endParaRPr kumimoji="1" lang="zh-CN" altLang="en-US"/>
          </a:p>
        </p:txBody>
      </p:sp>
    </p:spTree>
    <p:extLst>
      <p:ext uri="{BB962C8B-B14F-4D97-AF65-F5344CB8AC3E}">
        <p14:creationId xmlns:p14="http://schemas.microsoft.com/office/powerpoint/2010/main" val="345996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EF80DC6F-23F0-6D44-9FEB-A52274591089}" type="datetimeFigureOut">
              <a:rPr kumimoji="1" lang="zh-CN" altLang="en-US" smtClean="0"/>
              <a:t>12/7/15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0D9E008-9663-FE47-8551-E674A16A4CA5}" type="slidenum">
              <a:rPr kumimoji="1" lang="zh-CN" altLang="en-US" smtClean="0"/>
              <a:t>‹#›</a:t>
            </a:fld>
            <a:endParaRPr kumimoji="1" lang="zh-CN" altLang="en-US"/>
          </a:p>
        </p:txBody>
      </p:sp>
    </p:spTree>
    <p:extLst>
      <p:ext uri="{BB962C8B-B14F-4D97-AF65-F5344CB8AC3E}">
        <p14:creationId xmlns:p14="http://schemas.microsoft.com/office/powerpoint/2010/main" val="201470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EF80DC6F-23F0-6D44-9FEB-A52274591089}" type="datetimeFigureOut">
              <a:rPr kumimoji="1" lang="zh-CN" altLang="en-US" smtClean="0"/>
              <a:t>12/7/15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0D9E008-9663-FE47-8551-E674A16A4CA5}" type="slidenum">
              <a:rPr kumimoji="1" lang="zh-CN" altLang="en-US" smtClean="0"/>
              <a:t>‹#›</a:t>
            </a:fld>
            <a:endParaRPr kumimoji="1" lang="zh-CN" altLang="en-US"/>
          </a:p>
        </p:txBody>
      </p:sp>
    </p:spTree>
    <p:extLst>
      <p:ext uri="{BB962C8B-B14F-4D97-AF65-F5344CB8AC3E}">
        <p14:creationId xmlns:p14="http://schemas.microsoft.com/office/powerpoint/2010/main" val="129104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EF80DC6F-23F0-6D44-9FEB-A52274591089}" type="datetimeFigureOut">
              <a:rPr kumimoji="1" lang="zh-CN" altLang="en-US" smtClean="0"/>
              <a:t>12/7/15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20D9E008-9663-FE47-8551-E674A16A4CA5}" type="slidenum">
              <a:rPr kumimoji="1" lang="zh-CN" altLang="en-US" smtClean="0"/>
              <a:t>‹#›</a:t>
            </a:fld>
            <a:endParaRPr kumimoji="1" lang="zh-CN" altLang="en-US"/>
          </a:p>
        </p:txBody>
      </p:sp>
    </p:spTree>
    <p:extLst>
      <p:ext uri="{BB962C8B-B14F-4D97-AF65-F5344CB8AC3E}">
        <p14:creationId xmlns:p14="http://schemas.microsoft.com/office/powerpoint/2010/main" val="126920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F80DC6F-23F0-6D44-9FEB-A52274591089}" type="datetimeFigureOut">
              <a:rPr kumimoji="1" lang="zh-CN" altLang="en-US" smtClean="0"/>
              <a:t>12/7/15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20D9E008-9663-FE47-8551-E674A16A4CA5}" type="slidenum">
              <a:rPr kumimoji="1" lang="zh-CN" altLang="en-US" smtClean="0"/>
              <a:t>‹#›</a:t>
            </a:fld>
            <a:endParaRPr kumimoji="1" lang="zh-CN" altLang="en-US"/>
          </a:p>
        </p:txBody>
      </p:sp>
    </p:spTree>
    <p:extLst>
      <p:ext uri="{BB962C8B-B14F-4D97-AF65-F5344CB8AC3E}">
        <p14:creationId xmlns:p14="http://schemas.microsoft.com/office/powerpoint/2010/main" val="143378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80DC6F-23F0-6D44-9FEB-A52274591089}" type="datetimeFigureOut">
              <a:rPr kumimoji="1" lang="zh-CN" altLang="en-US" smtClean="0"/>
              <a:t>12/7/15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20D9E008-9663-FE47-8551-E674A16A4CA5}" type="slidenum">
              <a:rPr kumimoji="1" lang="zh-CN" altLang="en-US" smtClean="0"/>
              <a:t>‹#›</a:t>
            </a:fld>
            <a:endParaRPr kumimoji="1" lang="zh-CN" altLang="en-US"/>
          </a:p>
        </p:txBody>
      </p:sp>
    </p:spTree>
    <p:extLst>
      <p:ext uri="{BB962C8B-B14F-4D97-AF65-F5344CB8AC3E}">
        <p14:creationId xmlns:p14="http://schemas.microsoft.com/office/powerpoint/2010/main" val="3103131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F80DC6F-23F0-6D44-9FEB-A52274591089}" type="datetimeFigureOut">
              <a:rPr kumimoji="1" lang="zh-CN" altLang="en-US" smtClean="0"/>
              <a:t>12/7/15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0D9E008-9663-FE47-8551-E674A16A4CA5}" type="slidenum">
              <a:rPr kumimoji="1" lang="zh-CN" altLang="en-US" smtClean="0"/>
              <a:t>‹#›</a:t>
            </a:fld>
            <a:endParaRPr kumimoji="1" lang="zh-CN" altLang="en-US"/>
          </a:p>
        </p:txBody>
      </p:sp>
    </p:spTree>
    <p:extLst>
      <p:ext uri="{BB962C8B-B14F-4D97-AF65-F5344CB8AC3E}">
        <p14:creationId xmlns:p14="http://schemas.microsoft.com/office/powerpoint/2010/main" val="242888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F80DC6F-23F0-6D44-9FEB-A52274591089}" type="datetimeFigureOut">
              <a:rPr kumimoji="1" lang="zh-CN" altLang="en-US" smtClean="0"/>
              <a:t>12/7/15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0D9E008-9663-FE47-8551-E674A16A4CA5}" type="slidenum">
              <a:rPr kumimoji="1" lang="zh-CN" altLang="en-US" smtClean="0"/>
              <a:t>‹#›</a:t>
            </a:fld>
            <a:endParaRPr kumimoji="1" lang="zh-CN" altLang="en-US"/>
          </a:p>
        </p:txBody>
      </p:sp>
    </p:spTree>
    <p:extLst>
      <p:ext uri="{BB962C8B-B14F-4D97-AF65-F5344CB8AC3E}">
        <p14:creationId xmlns:p14="http://schemas.microsoft.com/office/powerpoint/2010/main" val="12779847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0DC6F-23F0-6D44-9FEB-A52274591089}" type="datetimeFigureOut">
              <a:rPr kumimoji="1" lang="zh-CN" altLang="en-US" smtClean="0"/>
              <a:t>12/7/15</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9E008-9663-FE47-8551-E674A16A4CA5}" type="slidenum">
              <a:rPr kumimoji="1" lang="zh-CN" altLang="en-US" smtClean="0"/>
              <a:t>‹#›</a:t>
            </a:fld>
            <a:endParaRPr kumimoji="1" lang="zh-CN" altLang="en-US"/>
          </a:p>
        </p:txBody>
      </p:sp>
    </p:spTree>
    <p:extLst>
      <p:ext uri="{BB962C8B-B14F-4D97-AF65-F5344CB8AC3E}">
        <p14:creationId xmlns:p14="http://schemas.microsoft.com/office/powerpoint/2010/main" val="262473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3372" y="505326"/>
            <a:ext cx="9144000" cy="3200007"/>
          </a:xfrm>
          <a:prstGeom prst="rect">
            <a:avLst/>
          </a:prstGeom>
        </p:spPr>
      </p:pic>
      <p:sp>
        <p:nvSpPr>
          <p:cNvPr id="5" name="文本框 4"/>
          <p:cNvSpPr txBox="1"/>
          <p:nvPr/>
        </p:nvSpPr>
        <p:spPr>
          <a:xfrm>
            <a:off x="854059" y="4493397"/>
            <a:ext cx="6894022" cy="369332"/>
          </a:xfrm>
          <a:prstGeom prst="rect">
            <a:avLst/>
          </a:prstGeom>
          <a:noFill/>
        </p:spPr>
        <p:txBody>
          <a:bodyPr wrap="none" rtlCol="0">
            <a:spAutoFit/>
          </a:bodyPr>
          <a:lstStyle/>
          <a:p>
            <a:r>
              <a:rPr kumimoji="1" lang="en-US" altLang="zh-CN" dirty="0" smtClean="0"/>
              <a:t>Change “AMCCAO” into “Sub-seasonal Forecasts of Cold Air Outbreaks”.</a:t>
            </a:r>
            <a:endParaRPr kumimoji="1" lang="zh-CN" altLang="en-US" dirty="0"/>
          </a:p>
        </p:txBody>
      </p:sp>
    </p:spTree>
    <p:extLst>
      <p:ext uri="{BB962C8B-B14F-4D97-AF65-F5344CB8AC3E}">
        <p14:creationId xmlns:p14="http://schemas.microsoft.com/office/powerpoint/2010/main" val="114381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7200" y="171008"/>
            <a:ext cx="8229600" cy="923330"/>
          </a:xfrm>
          <a:prstGeom prst="rect">
            <a:avLst/>
          </a:prstGeom>
          <a:noFill/>
        </p:spPr>
        <p:txBody>
          <a:bodyPr wrap="square" rtlCol="0">
            <a:spAutoFit/>
          </a:bodyPr>
          <a:lstStyle/>
          <a:p>
            <a:pPr marL="285750" indent="-285750">
              <a:buFont typeface="Arial"/>
              <a:buChar char="•"/>
            </a:pPr>
            <a:r>
              <a:rPr lang="en-US" altLang="zh-CN" dirty="0" smtClean="0">
                <a:solidFill>
                  <a:srgbClr val="800000"/>
                </a:solidFill>
              </a:rPr>
              <a:t>The </a:t>
            </a:r>
            <a:r>
              <a:rPr lang="en-US" altLang="zh-CN" dirty="0">
                <a:solidFill>
                  <a:srgbClr val="800000"/>
                </a:solidFill>
              </a:rPr>
              <a:t>process flow of the proposed hybrid paradigm for sub-seasonal forecasts of continental scale </a:t>
            </a:r>
            <a:r>
              <a:rPr lang="en-US" altLang="zh-CN" dirty="0" smtClean="0">
                <a:solidFill>
                  <a:srgbClr val="800000"/>
                </a:solidFill>
              </a:rPr>
              <a:t>cold air outbreaks </a:t>
            </a:r>
            <a:r>
              <a:rPr lang="en-US" altLang="zh-CN" dirty="0">
                <a:solidFill>
                  <a:srgbClr val="800000"/>
                </a:solidFill>
              </a:rPr>
              <a:t>in mid-latitudes.</a:t>
            </a:r>
          </a:p>
          <a:p>
            <a:pPr marL="285750" indent="-285750">
              <a:buFont typeface="Arial"/>
              <a:buChar char="•"/>
            </a:pPr>
            <a:endParaRPr kumimoji="1" lang="zh-CN" altLang="en-US" dirty="0">
              <a:solidFill>
                <a:srgbClr val="800000"/>
              </a:solidFill>
            </a:endParaRPr>
          </a:p>
        </p:txBody>
      </p:sp>
      <p:sp>
        <p:nvSpPr>
          <p:cNvPr id="6" name="矩形 5"/>
          <p:cNvSpPr/>
          <p:nvPr/>
        </p:nvSpPr>
        <p:spPr>
          <a:xfrm>
            <a:off x="457200" y="1630770"/>
            <a:ext cx="5208814" cy="2677656"/>
          </a:xfrm>
          <a:prstGeom prst="rect">
            <a:avLst/>
          </a:prstGeom>
        </p:spPr>
        <p:txBody>
          <a:bodyPr wrap="square">
            <a:spAutoFit/>
          </a:bodyPr>
          <a:lstStyle/>
          <a:p>
            <a:r>
              <a:rPr lang="en-US" altLang="zh-CN" sz="1400" dirty="0" smtClean="0"/>
              <a:t>	We </a:t>
            </a:r>
            <a:r>
              <a:rPr lang="en-US" altLang="zh-CN" sz="1400" dirty="0"/>
              <a:t>calculate stratospheric mass transport into the polar region from forecast outputs of the US NOAA NCEP's operational CFSv2 model and use it as our forecasts for the strength of the atmospheric mass </a:t>
            </a:r>
            <a:r>
              <a:rPr lang="en-US" altLang="zh-CN" sz="1400" dirty="0" smtClean="0"/>
              <a:t>circulation, which is called ST60N index. </a:t>
            </a:r>
            <a:r>
              <a:rPr lang="en-US" altLang="zh-CN" sz="1400" dirty="0"/>
              <a:t>The anomalous strengthening of it is indicative of the high probability of occurrence of cold air outbreaks in mid-latitudes</a:t>
            </a:r>
            <a:r>
              <a:rPr lang="en-US" altLang="zh-CN" sz="1400" dirty="0" smtClean="0"/>
              <a:t>. </a:t>
            </a:r>
          </a:p>
          <a:p>
            <a:r>
              <a:rPr lang="en-US" altLang="zh-CN" sz="1400" dirty="0"/>
              <a:t>	</a:t>
            </a:r>
            <a:r>
              <a:rPr lang="en-US" altLang="zh-CN" sz="1400" dirty="0" smtClean="0"/>
              <a:t>Because </a:t>
            </a:r>
            <a:r>
              <a:rPr lang="en-US" altLang="zh-CN" sz="1400" dirty="0"/>
              <a:t>cold air outbreak events are accompanied with development of low and high pressure system and frontal circulations, our forecasts of cold air outbreaks are also indicative of snow, frozen rain, high wind, icy/freezing and other winter storm related hazards besides a large area of below-normal cold temperatures.</a:t>
            </a:r>
            <a:endParaRPr lang="zh-CN" altLang="en-US" sz="1400" dirty="0"/>
          </a:p>
        </p:txBody>
      </p:sp>
      <p:sp>
        <p:nvSpPr>
          <p:cNvPr id="7" name="文本框 6"/>
          <p:cNvSpPr txBox="1"/>
          <p:nvPr/>
        </p:nvSpPr>
        <p:spPr>
          <a:xfrm>
            <a:off x="5983373" y="5064791"/>
            <a:ext cx="2789874" cy="769441"/>
          </a:xfrm>
          <a:prstGeom prst="rect">
            <a:avLst/>
          </a:prstGeom>
          <a:solidFill>
            <a:srgbClr val="800000"/>
          </a:solidFill>
        </p:spPr>
        <p:txBody>
          <a:bodyPr wrap="square" rtlCol="0">
            <a:spAutoFit/>
          </a:bodyPr>
          <a:lstStyle/>
          <a:p>
            <a:r>
              <a:rPr lang="en-US" altLang="zh-CN" sz="1100" dirty="0">
                <a:solidFill>
                  <a:srgbClr val="FFFFFF"/>
                </a:solidFill>
              </a:rPr>
              <a:t>Figure 4</a:t>
            </a:r>
            <a:r>
              <a:rPr lang="en-US" altLang="zh-CN" sz="1100" dirty="0" smtClean="0">
                <a:solidFill>
                  <a:srgbClr val="FFFFFF"/>
                </a:solidFill>
              </a:rPr>
              <a:t>. The </a:t>
            </a:r>
            <a:r>
              <a:rPr lang="en-US" altLang="zh-CN" sz="1100" dirty="0">
                <a:solidFill>
                  <a:srgbClr val="FFFFFF"/>
                </a:solidFill>
              </a:rPr>
              <a:t>flow chart of the prototype </a:t>
            </a:r>
            <a:r>
              <a:rPr lang="en-US" altLang="zh-CN" sz="1100" dirty="0" smtClean="0">
                <a:solidFill>
                  <a:srgbClr val="FFFFFF"/>
                </a:solidFill>
              </a:rPr>
              <a:t>hybrid (</a:t>
            </a:r>
            <a:r>
              <a:rPr lang="en-US" altLang="zh-CN" sz="1100" dirty="0">
                <a:solidFill>
                  <a:srgbClr val="FFFFFF"/>
                </a:solidFill>
              </a:rPr>
              <a:t>dynamical plus statistical) </a:t>
            </a:r>
            <a:r>
              <a:rPr lang="en-US" altLang="zh-CN" sz="1100" dirty="0" smtClean="0">
                <a:solidFill>
                  <a:srgbClr val="FFFFFF"/>
                </a:solidFill>
              </a:rPr>
              <a:t> </a:t>
            </a:r>
            <a:r>
              <a:rPr lang="en-US" altLang="zh-CN" sz="1100" dirty="0">
                <a:solidFill>
                  <a:srgbClr val="FFFFFF"/>
                </a:solidFill>
              </a:rPr>
              <a:t>paradigm for real time sub-seasonal forecasts of continental-scale CAOs in mid-</a:t>
            </a:r>
            <a:r>
              <a:rPr lang="en-US" altLang="zh-CN" sz="1100" dirty="0" smtClean="0">
                <a:solidFill>
                  <a:srgbClr val="FFFFFF"/>
                </a:solidFill>
              </a:rPr>
              <a:t>latitudes</a:t>
            </a:r>
            <a:r>
              <a:rPr lang="en-US" altLang="zh-CN" sz="1100" dirty="0">
                <a:solidFill>
                  <a:srgbClr val="FFFFFF"/>
                </a:solidFill>
              </a:rPr>
              <a:t> </a:t>
            </a:r>
            <a:r>
              <a:rPr lang="en-US" altLang="zh-CN" sz="1100" dirty="0" smtClean="0">
                <a:solidFill>
                  <a:srgbClr val="FFFFFF"/>
                </a:solidFill>
              </a:rPr>
              <a:t> </a:t>
            </a:r>
            <a:endParaRPr kumimoji="1" lang="zh-CN" altLang="en-US" sz="1100" dirty="0">
              <a:solidFill>
                <a:srgbClr val="FFFFFF"/>
              </a:solidFill>
            </a:endParaRPr>
          </a:p>
        </p:txBody>
      </p:sp>
      <p:pic>
        <p:nvPicPr>
          <p:cNvPr id="8"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5544773" y="595140"/>
            <a:ext cx="3228473" cy="4340726"/>
          </a:xfrm>
          <a:prstGeom prst="rect">
            <a:avLst/>
          </a:prstGeom>
          <a:noFill/>
          <a:ln>
            <a:noFill/>
          </a:ln>
        </p:spPr>
      </p:pic>
    </p:spTree>
    <p:extLst>
      <p:ext uri="{BB962C8B-B14F-4D97-AF65-F5344CB8AC3E}">
        <p14:creationId xmlns:p14="http://schemas.microsoft.com/office/powerpoint/2010/main" val="334952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solidFill>
                  <a:srgbClr val="800000"/>
                </a:solidFill>
              </a:rPr>
              <a:t>Publications</a:t>
            </a:r>
            <a:endParaRPr kumimoji="1" lang="zh-CN" altLang="en-US" dirty="0"/>
          </a:p>
        </p:txBody>
      </p:sp>
      <p:sp>
        <p:nvSpPr>
          <p:cNvPr id="3" name="内容占位符 2"/>
          <p:cNvSpPr>
            <a:spLocks noGrp="1"/>
          </p:cNvSpPr>
          <p:nvPr>
            <p:ph idx="1"/>
          </p:nvPr>
        </p:nvSpPr>
        <p:spPr/>
        <p:txBody>
          <a:bodyPr>
            <a:normAutofit fontScale="47500" lnSpcReduction="20000"/>
          </a:bodyPr>
          <a:lstStyle/>
          <a:p>
            <a:r>
              <a:rPr lang="en-US" altLang="zh-CN" dirty="0"/>
              <a:t>Yu, Y-Y, M. </a:t>
            </a:r>
            <a:r>
              <a:rPr lang="en-US" altLang="zh-CN" dirty="0" err="1"/>
              <a:t>Cai</a:t>
            </a:r>
            <a:r>
              <a:rPr lang="en-US" altLang="zh-CN" dirty="0"/>
              <a:t>, R.-C. </a:t>
            </a:r>
            <a:r>
              <a:rPr lang="en-US" altLang="zh-CN" dirty="0" err="1"/>
              <a:t>Ren</a:t>
            </a:r>
            <a:r>
              <a:rPr lang="en-US" altLang="zh-CN" dirty="0"/>
              <a:t>, and H. van den </a:t>
            </a:r>
            <a:r>
              <a:rPr lang="en-US" altLang="zh-CN" dirty="0" err="1"/>
              <a:t>Dool</a:t>
            </a:r>
            <a:r>
              <a:rPr lang="en-US" altLang="zh-CN" dirty="0"/>
              <a:t>, 2015a: Relationship of warm air mass transport into upper polar atmosphere and cold air outbreaks in winter. </a:t>
            </a:r>
            <a:r>
              <a:rPr lang="en-US" altLang="zh-CN" i="1" dirty="0"/>
              <a:t>J. Atmos. Sci.</a:t>
            </a:r>
            <a:r>
              <a:rPr lang="en-US" altLang="zh-CN" dirty="0"/>
              <a:t>,</a:t>
            </a:r>
            <a:r>
              <a:rPr lang="en-US" altLang="zh-CN" b="1" dirty="0"/>
              <a:t> 72</a:t>
            </a:r>
            <a:r>
              <a:rPr lang="en-US" altLang="zh-CN" dirty="0"/>
              <a:t>, 349–368. </a:t>
            </a:r>
          </a:p>
          <a:p>
            <a:r>
              <a:rPr lang="en-US" altLang="zh-CN" dirty="0"/>
              <a:t>Yu, Y-Y, R.-C. </a:t>
            </a:r>
            <a:r>
              <a:rPr lang="en-US" altLang="zh-CN" dirty="0" err="1"/>
              <a:t>Ren</a:t>
            </a:r>
            <a:r>
              <a:rPr lang="en-US" altLang="zh-CN" dirty="0"/>
              <a:t>, and M. </a:t>
            </a:r>
            <a:r>
              <a:rPr lang="en-US" altLang="zh-CN" dirty="0" err="1"/>
              <a:t>Cai</a:t>
            </a:r>
            <a:r>
              <a:rPr lang="en-US" altLang="zh-CN" dirty="0"/>
              <a:t>, 2015b: Dynamical linkage between cold air outbreaks and intensity variations of the </a:t>
            </a:r>
            <a:r>
              <a:rPr lang="en-US" altLang="zh-CN" dirty="0" err="1"/>
              <a:t>meridional</a:t>
            </a:r>
            <a:r>
              <a:rPr lang="en-US" altLang="zh-CN" dirty="0"/>
              <a:t> mass circulation.</a:t>
            </a:r>
            <a:r>
              <a:rPr lang="en-US" altLang="zh-CN" i="1" dirty="0"/>
              <a:t> J. Atmos. Sci.</a:t>
            </a:r>
            <a:r>
              <a:rPr lang="en-US" altLang="zh-CN" dirty="0"/>
              <a:t>, 72</a:t>
            </a:r>
            <a:r>
              <a:rPr lang="zh-CN" altLang="en-US" dirty="0"/>
              <a:t>，</a:t>
            </a:r>
            <a:r>
              <a:rPr lang="en-US" altLang="zh-CN" dirty="0"/>
              <a:t>3214-3232. </a:t>
            </a:r>
          </a:p>
          <a:p>
            <a:r>
              <a:rPr lang="en-US" altLang="zh-CN" dirty="0"/>
              <a:t>Yu, Y-Y, R.-C. </a:t>
            </a:r>
            <a:r>
              <a:rPr lang="en-US" altLang="zh-CN" dirty="0" err="1"/>
              <a:t>Ren</a:t>
            </a:r>
            <a:r>
              <a:rPr lang="en-US" altLang="zh-CN" dirty="0"/>
              <a:t>, and M. </a:t>
            </a:r>
            <a:r>
              <a:rPr lang="en-US" altLang="zh-CN" dirty="0" err="1"/>
              <a:t>Cai</a:t>
            </a:r>
            <a:r>
              <a:rPr lang="en-US" altLang="zh-CN" dirty="0"/>
              <a:t>, 2015c: Comparison of the mass circulation and AO indices as indicators of cold air outbreaks in northern winter. </a:t>
            </a:r>
            <a:r>
              <a:rPr lang="en-US" altLang="zh-CN" i="1" dirty="0" err="1"/>
              <a:t>Geophys</a:t>
            </a:r>
            <a:r>
              <a:rPr lang="en-US" altLang="zh-CN" i="1" dirty="0"/>
              <a:t>. Res. </a:t>
            </a:r>
            <a:r>
              <a:rPr lang="en-US" altLang="zh-CN" i="1" dirty="0" err="1"/>
              <a:t>Lett</a:t>
            </a:r>
            <a:r>
              <a:rPr lang="en-US" altLang="zh-CN" i="1" dirty="0"/>
              <a:t>.</a:t>
            </a:r>
            <a:r>
              <a:rPr lang="en-US" altLang="zh-CN" dirty="0"/>
              <a:t>, </a:t>
            </a:r>
            <a:r>
              <a:rPr lang="en-US" altLang="zh-CN" b="1" dirty="0"/>
              <a:t>42</a:t>
            </a:r>
            <a:r>
              <a:rPr lang="en-US" altLang="zh-CN" dirty="0"/>
              <a:t>, 2442–2448.</a:t>
            </a:r>
          </a:p>
          <a:p>
            <a:r>
              <a:rPr lang="en-US" altLang="zh-CN" dirty="0" err="1"/>
              <a:t>Cai</a:t>
            </a:r>
            <a:r>
              <a:rPr lang="en-US" altLang="zh-CN" dirty="0"/>
              <a:t>, M., and C-S Shin, 2014: A Total Flow Perspective of Atmospheric Mass and Angular Momentum Circulations: Boreal Winter Mean State. J. Atmos. Sci., DOI:10.1175/JAS-D-13-0175.1.</a:t>
            </a:r>
          </a:p>
          <a:p>
            <a:r>
              <a:rPr lang="en-US" altLang="zh-CN" dirty="0"/>
              <a:t>Zhang, Q., C-S Shin, H. van den </a:t>
            </a:r>
            <a:r>
              <a:rPr lang="en-US" altLang="zh-CN" dirty="0" err="1"/>
              <a:t>Dool</a:t>
            </a:r>
            <a:r>
              <a:rPr lang="en-US" altLang="zh-CN" dirty="0"/>
              <a:t>, and M. </a:t>
            </a:r>
            <a:r>
              <a:rPr lang="en-US" altLang="zh-CN" dirty="0" err="1"/>
              <a:t>Cai</a:t>
            </a:r>
            <a:r>
              <a:rPr lang="en-US" altLang="zh-CN" dirty="0"/>
              <a:t>, 2013: CFSv2 Prediction Skill of Stratospheric Anomalies.   </a:t>
            </a:r>
            <a:r>
              <a:rPr lang="en-US" altLang="zh-CN" dirty="0" err="1"/>
              <a:t>Clim</a:t>
            </a:r>
            <a:r>
              <a:rPr lang="en-US" altLang="zh-CN" dirty="0"/>
              <a:t>. </a:t>
            </a:r>
            <a:r>
              <a:rPr lang="en-US" altLang="zh-CN" dirty="0" err="1"/>
              <a:t>Dyn</a:t>
            </a:r>
            <a:r>
              <a:rPr lang="en-US" altLang="zh-CN" dirty="0"/>
              <a:t>. DOI:10.1007/s00382-013-1907-5.</a:t>
            </a:r>
          </a:p>
          <a:p>
            <a:r>
              <a:rPr lang="en-US" altLang="zh-CN" dirty="0" err="1"/>
              <a:t>Ren</a:t>
            </a:r>
            <a:r>
              <a:rPr lang="en-US" altLang="zh-CN" dirty="0"/>
              <a:t>, R-C and M. </a:t>
            </a:r>
            <a:r>
              <a:rPr lang="en-US" altLang="zh-CN" dirty="0" err="1"/>
              <a:t>Cai</a:t>
            </a:r>
            <a:r>
              <a:rPr lang="en-US" altLang="zh-CN" dirty="0"/>
              <a:t>, 2008: </a:t>
            </a:r>
            <a:r>
              <a:rPr lang="en-US" altLang="zh-CN" dirty="0" err="1"/>
              <a:t>Meridional</a:t>
            </a:r>
            <a:r>
              <a:rPr lang="en-US" altLang="zh-CN" dirty="0"/>
              <a:t> and downward propagation of atmospheric circulation anomalies.  Part II: Southern Hemisphere cold season variability. J. Atmos. Sci., 65, 2343-2359.</a:t>
            </a:r>
          </a:p>
          <a:p>
            <a:r>
              <a:rPr lang="en-US" altLang="zh-CN" dirty="0" err="1"/>
              <a:t>Ren</a:t>
            </a:r>
            <a:r>
              <a:rPr lang="en-US" altLang="zh-CN" dirty="0"/>
              <a:t>, R-C, and M. </a:t>
            </a:r>
            <a:r>
              <a:rPr lang="en-US" altLang="zh-CN" dirty="0" err="1"/>
              <a:t>Cai</a:t>
            </a:r>
            <a:r>
              <a:rPr lang="en-US" altLang="zh-CN" dirty="0"/>
              <a:t>, 2007: </a:t>
            </a:r>
            <a:r>
              <a:rPr lang="en-US" altLang="zh-CN" dirty="0" err="1"/>
              <a:t>Meridional</a:t>
            </a:r>
            <a:r>
              <a:rPr lang="en-US" altLang="zh-CN" dirty="0"/>
              <a:t> and vertical out-of-phase relationships of temperature anomalies associated with the NAM variability. </a:t>
            </a:r>
            <a:r>
              <a:rPr lang="en-US" altLang="zh-CN" dirty="0" err="1"/>
              <a:t>Geophys</a:t>
            </a:r>
            <a:r>
              <a:rPr lang="en-US" altLang="zh-CN" dirty="0"/>
              <a:t>. Res. </a:t>
            </a:r>
            <a:r>
              <a:rPr lang="en-US" altLang="zh-CN" dirty="0" err="1"/>
              <a:t>Lett</a:t>
            </a:r>
            <a:r>
              <a:rPr lang="en-US" altLang="zh-CN" dirty="0"/>
              <a:t>. , 34, L07704, doi:10.1029/2006GL028729.</a:t>
            </a:r>
          </a:p>
          <a:p>
            <a:r>
              <a:rPr lang="en-US" altLang="zh-CN" dirty="0" err="1"/>
              <a:t>Cai</a:t>
            </a:r>
            <a:r>
              <a:rPr lang="en-US" altLang="zh-CN" dirty="0"/>
              <a:t>, M., and R-C </a:t>
            </a:r>
            <a:r>
              <a:rPr lang="en-US" altLang="zh-CN" dirty="0" err="1"/>
              <a:t>Ren</a:t>
            </a:r>
            <a:r>
              <a:rPr lang="en-US" altLang="zh-CN" dirty="0"/>
              <a:t>, 2007: </a:t>
            </a:r>
            <a:r>
              <a:rPr lang="en-US" altLang="zh-CN" dirty="0" err="1"/>
              <a:t>Meridional</a:t>
            </a:r>
            <a:r>
              <a:rPr lang="en-US" altLang="zh-CN" dirty="0"/>
              <a:t> and downward propagation of atmospheric circulation anomalies.  Part I: Northern Hemisphere cold season variability.  </a:t>
            </a:r>
            <a:r>
              <a:rPr lang="en-US" altLang="zh-CN" i="1" dirty="0"/>
              <a:t>J. Atmos. Sci.</a:t>
            </a:r>
            <a:r>
              <a:rPr lang="en-US" altLang="zh-CN" dirty="0"/>
              <a:t>, 64, 1880-1901.</a:t>
            </a:r>
          </a:p>
          <a:p>
            <a:endParaRPr kumimoji="1" lang="zh-CN" altLang="en-US" dirty="0"/>
          </a:p>
        </p:txBody>
      </p:sp>
      <p:sp>
        <p:nvSpPr>
          <p:cNvPr id="4" name="文本框 3"/>
          <p:cNvSpPr txBox="1"/>
          <p:nvPr/>
        </p:nvSpPr>
        <p:spPr>
          <a:xfrm>
            <a:off x="373536" y="5676616"/>
            <a:ext cx="8706201" cy="646331"/>
          </a:xfrm>
          <a:prstGeom prst="rect">
            <a:avLst/>
          </a:prstGeom>
          <a:noFill/>
        </p:spPr>
        <p:txBody>
          <a:bodyPr wrap="square" rtlCol="0">
            <a:spAutoFit/>
          </a:bodyPr>
          <a:lstStyle/>
          <a:p>
            <a:r>
              <a:rPr kumimoji="1" lang="en-US" altLang="zh-CN" dirty="0" smtClean="0"/>
              <a:t>All the references in the website should have hyperlink, making it easier to download and read the related papers. </a:t>
            </a:r>
            <a:endParaRPr kumimoji="1" lang="zh-CN" altLang="en-US" dirty="0"/>
          </a:p>
        </p:txBody>
      </p:sp>
    </p:spTree>
    <p:extLst>
      <p:ext uri="{BB962C8B-B14F-4D97-AF65-F5344CB8AC3E}">
        <p14:creationId xmlns:p14="http://schemas.microsoft.com/office/powerpoint/2010/main" val="115544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1072" y="579632"/>
            <a:ext cx="2362200" cy="2921000"/>
          </a:xfrm>
          <a:prstGeom prst="rect">
            <a:avLst/>
          </a:prstGeom>
        </p:spPr>
      </p:pic>
      <p:sp>
        <p:nvSpPr>
          <p:cNvPr id="5" name="文本框 4"/>
          <p:cNvSpPr txBox="1"/>
          <p:nvPr/>
        </p:nvSpPr>
        <p:spPr>
          <a:xfrm>
            <a:off x="3356823" y="1240326"/>
            <a:ext cx="954208" cy="338554"/>
          </a:xfrm>
          <a:prstGeom prst="rect">
            <a:avLst/>
          </a:prstGeom>
          <a:noFill/>
        </p:spPr>
        <p:txBody>
          <a:bodyPr wrap="none" rtlCol="0">
            <a:spAutoFit/>
          </a:bodyPr>
          <a:lstStyle/>
          <a:p>
            <a:r>
              <a:rPr kumimoji="1" lang="en-US" altLang="zh-CN" sz="1600" dirty="0" smtClean="0">
                <a:solidFill>
                  <a:srgbClr val="800000"/>
                </a:solidFill>
              </a:rPr>
              <a:t>About Us</a:t>
            </a:r>
            <a:endParaRPr kumimoji="1" lang="zh-CN" altLang="en-US" sz="1600" dirty="0">
              <a:solidFill>
                <a:srgbClr val="800000"/>
              </a:solidFill>
            </a:endParaRPr>
          </a:p>
        </p:txBody>
      </p:sp>
      <p:sp>
        <p:nvSpPr>
          <p:cNvPr id="6" name="文本框 5"/>
          <p:cNvSpPr txBox="1"/>
          <p:nvPr/>
        </p:nvSpPr>
        <p:spPr>
          <a:xfrm>
            <a:off x="3372317" y="2091699"/>
            <a:ext cx="1648107" cy="338554"/>
          </a:xfrm>
          <a:prstGeom prst="rect">
            <a:avLst/>
          </a:prstGeom>
          <a:noFill/>
        </p:spPr>
        <p:txBody>
          <a:bodyPr wrap="none" rtlCol="0">
            <a:spAutoFit/>
          </a:bodyPr>
          <a:lstStyle/>
          <a:p>
            <a:r>
              <a:rPr kumimoji="1" lang="en-US" altLang="zh-CN" sz="1600" dirty="0" smtClean="0">
                <a:solidFill>
                  <a:srgbClr val="800000"/>
                </a:solidFill>
              </a:rPr>
              <a:t>Forecast Archives</a:t>
            </a:r>
            <a:endParaRPr kumimoji="1" lang="zh-CN" altLang="en-US" sz="1600" dirty="0">
              <a:solidFill>
                <a:srgbClr val="800000"/>
              </a:solidFill>
            </a:endParaRPr>
          </a:p>
        </p:txBody>
      </p:sp>
      <p:sp>
        <p:nvSpPr>
          <p:cNvPr id="8" name="文本框 7"/>
          <p:cNvSpPr txBox="1"/>
          <p:nvPr/>
        </p:nvSpPr>
        <p:spPr>
          <a:xfrm>
            <a:off x="3624484" y="1519464"/>
            <a:ext cx="1787669" cy="584776"/>
          </a:xfrm>
          <a:prstGeom prst="rect">
            <a:avLst/>
          </a:prstGeom>
          <a:noFill/>
        </p:spPr>
        <p:txBody>
          <a:bodyPr wrap="none" rtlCol="0">
            <a:spAutoFit/>
          </a:bodyPr>
          <a:lstStyle/>
          <a:p>
            <a:pPr marL="285750" indent="-285750">
              <a:buFont typeface="Arial"/>
              <a:buChar char="•"/>
            </a:pPr>
            <a:r>
              <a:rPr kumimoji="1" lang="en-US" altLang="zh-CN" sz="1600" dirty="0" smtClean="0">
                <a:solidFill>
                  <a:srgbClr val="800000"/>
                </a:solidFill>
              </a:rPr>
              <a:t>Mission</a:t>
            </a:r>
            <a:endParaRPr kumimoji="1" lang="zh-CN" altLang="en-US" sz="1600" dirty="0" smtClean="0">
              <a:solidFill>
                <a:srgbClr val="800000"/>
              </a:solidFill>
            </a:endParaRPr>
          </a:p>
          <a:p>
            <a:pPr marL="285750" indent="-285750">
              <a:buFont typeface="Arial"/>
              <a:buChar char="•"/>
            </a:pPr>
            <a:r>
              <a:rPr kumimoji="1" lang="en-US" altLang="zh-CN" sz="1600" dirty="0" smtClean="0">
                <a:solidFill>
                  <a:srgbClr val="800000"/>
                </a:solidFill>
              </a:rPr>
              <a:t>Team Members</a:t>
            </a:r>
            <a:endParaRPr kumimoji="1" lang="zh-CN" altLang="en-US" sz="1600" dirty="0">
              <a:solidFill>
                <a:srgbClr val="800000"/>
              </a:solidFill>
            </a:endParaRPr>
          </a:p>
        </p:txBody>
      </p:sp>
      <p:sp>
        <p:nvSpPr>
          <p:cNvPr id="11" name="文本框 10"/>
          <p:cNvSpPr txBox="1"/>
          <p:nvPr/>
        </p:nvSpPr>
        <p:spPr>
          <a:xfrm>
            <a:off x="3397853" y="3219950"/>
            <a:ext cx="1770236" cy="338554"/>
          </a:xfrm>
          <a:prstGeom prst="rect">
            <a:avLst/>
          </a:prstGeom>
          <a:noFill/>
        </p:spPr>
        <p:txBody>
          <a:bodyPr wrap="none" rtlCol="0">
            <a:spAutoFit/>
          </a:bodyPr>
          <a:lstStyle/>
          <a:p>
            <a:r>
              <a:rPr kumimoji="1" lang="en-US" altLang="zh-CN" sz="1600" dirty="0" smtClean="0">
                <a:solidFill>
                  <a:srgbClr val="800000"/>
                </a:solidFill>
              </a:rPr>
              <a:t>Underlying Science</a:t>
            </a:r>
            <a:endParaRPr kumimoji="1" lang="zh-CN" altLang="en-US" sz="1600" dirty="0">
              <a:solidFill>
                <a:srgbClr val="800000"/>
              </a:solidFill>
            </a:endParaRPr>
          </a:p>
        </p:txBody>
      </p:sp>
      <p:sp>
        <p:nvSpPr>
          <p:cNvPr id="12" name="文本框 11"/>
          <p:cNvSpPr txBox="1"/>
          <p:nvPr/>
        </p:nvSpPr>
        <p:spPr>
          <a:xfrm>
            <a:off x="3454166" y="5063149"/>
            <a:ext cx="1197764" cy="338554"/>
          </a:xfrm>
          <a:prstGeom prst="rect">
            <a:avLst/>
          </a:prstGeom>
          <a:noFill/>
        </p:spPr>
        <p:txBody>
          <a:bodyPr wrap="none" rtlCol="0">
            <a:spAutoFit/>
          </a:bodyPr>
          <a:lstStyle/>
          <a:p>
            <a:r>
              <a:rPr kumimoji="1" lang="en-US" altLang="zh-CN" sz="1600" dirty="0" smtClean="0">
                <a:solidFill>
                  <a:srgbClr val="800000"/>
                </a:solidFill>
              </a:rPr>
              <a:t>Publications</a:t>
            </a:r>
            <a:endParaRPr kumimoji="1" lang="zh-CN" altLang="en-US" sz="1600" dirty="0">
              <a:solidFill>
                <a:srgbClr val="800000"/>
              </a:solidFill>
            </a:endParaRPr>
          </a:p>
        </p:txBody>
      </p:sp>
      <p:sp>
        <p:nvSpPr>
          <p:cNvPr id="13" name="矩形 12"/>
          <p:cNvSpPr/>
          <p:nvPr/>
        </p:nvSpPr>
        <p:spPr>
          <a:xfrm>
            <a:off x="3637636" y="2466432"/>
            <a:ext cx="4572000" cy="738664"/>
          </a:xfrm>
          <a:prstGeom prst="rect">
            <a:avLst/>
          </a:prstGeom>
        </p:spPr>
        <p:txBody>
          <a:bodyPr>
            <a:spAutoFit/>
          </a:bodyPr>
          <a:lstStyle/>
          <a:p>
            <a:pPr marL="285750" indent="-285750">
              <a:buFont typeface="Arial"/>
              <a:buChar char="•"/>
            </a:pPr>
            <a:r>
              <a:rPr kumimoji="1" lang="en-US" altLang="zh-CN" sz="1400" dirty="0" smtClean="0">
                <a:solidFill>
                  <a:srgbClr val="800000"/>
                </a:solidFill>
              </a:rPr>
              <a:t>This week’s Forecasts</a:t>
            </a:r>
            <a:endParaRPr kumimoji="1" lang="zh-CN" altLang="en-US" sz="1400" dirty="0" smtClean="0">
              <a:solidFill>
                <a:srgbClr val="800000"/>
              </a:solidFill>
            </a:endParaRPr>
          </a:p>
          <a:p>
            <a:pPr marL="285750" indent="-285750">
              <a:buFont typeface="Arial"/>
              <a:buChar char="•"/>
            </a:pPr>
            <a:r>
              <a:rPr kumimoji="1" lang="en-US" altLang="zh-CN" sz="1400" dirty="0" smtClean="0">
                <a:solidFill>
                  <a:srgbClr val="800000"/>
                </a:solidFill>
              </a:rPr>
              <a:t>Northern Hemisphere 2015-2016 Winter</a:t>
            </a:r>
          </a:p>
          <a:p>
            <a:pPr marL="285750" indent="-285750">
              <a:buFont typeface="Arial"/>
              <a:buChar char="•"/>
            </a:pPr>
            <a:r>
              <a:rPr kumimoji="1" lang="en-US" altLang="zh-CN" sz="1400" dirty="0" smtClean="0">
                <a:solidFill>
                  <a:srgbClr val="800000"/>
                </a:solidFill>
              </a:rPr>
              <a:t>Northern Hemisphere 2014-2015 Winter</a:t>
            </a:r>
            <a:endParaRPr kumimoji="1" lang="zh-CN" altLang="en-US" sz="1400" dirty="0" smtClean="0">
              <a:solidFill>
                <a:srgbClr val="800000"/>
              </a:solidFill>
            </a:endParaRPr>
          </a:p>
        </p:txBody>
      </p:sp>
      <p:sp>
        <p:nvSpPr>
          <p:cNvPr id="10" name="文本框 9"/>
          <p:cNvSpPr txBox="1"/>
          <p:nvPr/>
        </p:nvSpPr>
        <p:spPr>
          <a:xfrm>
            <a:off x="3624484" y="3577782"/>
            <a:ext cx="4188326" cy="1600438"/>
          </a:xfrm>
          <a:prstGeom prst="rect">
            <a:avLst/>
          </a:prstGeom>
          <a:noFill/>
        </p:spPr>
        <p:txBody>
          <a:bodyPr wrap="square" rtlCol="0">
            <a:spAutoFit/>
          </a:bodyPr>
          <a:lstStyle/>
          <a:p>
            <a:pPr marL="285750" indent="-285750">
              <a:buFont typeface="Arial"/>
              <a:buChar char="•"/>
            </a:pPr>
            <a:r>
              <a:rPr lang="en-US" altLang="zh-CN" sz="1400" dirty="0">
                <a:solidFill>
                  <a:srgbClr val="800000"/>
                </a:solidFill>
              </a:rPr>
              <a:t>Linkage of continental </a:t>
            </a:r>
            <a:r>
              <a:rPr lang="en-US" altLang="zh-CN" sz="1400" dirty="0" smtClean="0">
                <a:solidFill>
                  <a:srgbClr val="800000"/>
                </a:solidFill>
              </a:rPr>
              <a:t>scale </a:t>
            </a:r>
            <a:r>
              <a:rPr lang="en-US" altLang="zh-CN" sz="1400" dirty="0">
                <a:solidFill>
                  <a:srgbClr val="800000"/>
                </a:solidFill>
              </a:rPr>
              <a:t>cold air outbreaks to stratospheric circulation variability</a:t>
            </a:r>
            <a:endParaRPr kumimoji="1" lang="zh-CN" altLang="en-US" sz="1400" dirty="0"/>
          </a:p>
          <a:p>
            <a:pPr marL="285750" indent="-285750">
              <a:buFont typeface="Arial"/>
              <a:buChar char="•"/>
            </a:pPr>
            <a:r>
              <a:rPr lang="en-US" altLang="zh-CN" sz="1400" dirty="0">
                <a:solidFill>
                  <a:srgbClr val="800000"/>
                </a:solidFill>
              </a:rPr>
              <a:t>Sub-seasonal predictability of the </a:t>
            </a:r>
            <a:r>
              <a:rPr lang="en-US" altLang="zh-CN" sz="1400" dirty="0" smtClean="0">
                <a:solidFill>
                  <a:srgbClr val="800000"/>
                </a:solidFill>
              </a:rPr>
              <a:t>stratosphere </a:t>
            </a:r>
          </a:p>
          <a:p>
            <a:pPr marL="285750" indent="-285750">
              <a:buFont typeface="Arial"/>
              <a:buChar char="•"/>
            </a:pPr>
            <a:r>
              <a:rPr lang="en-US" altLang="zh-CN" sz="1400" dirty="0">
                <a:solidFill>
                  <a:srgbClr val="800000"/>
                </a:solidFill>
              </a:rPr>
              <a:t>P</a:t>
            </a:r>
            <a:r>
              <a:rPr lang="en-US" altLang="zh-CN" sz="1400" dirty="0" smtClean="0">
                <a:solidFill>
                  <a:srgbClr val="800000"/>
                </a:solidFill>
              </a:rPr>
              <a:t>rocess </a:t>
            </a:r>
            <a:r>
              <a:rPr lang="en-US" altLang="zh-CN" sz="1400" dirty="0">
                <a:solidFill>
                  <a:srgbClr val="800000"/>
                </a:solidFill>
              </a:rPr>
              <a:t>flow of the </a:t>
            </a:r>
            <a:r>
              <a:rPr lang="en-US" altLang="zh-CN" sz="1400" dirty="0" smtClean="0">
                <a:solidFill>
                  <a:srgbClr val="800000"/>
                </a:solidFill>
              </a:rPr>
              <a:t>hybrid </a:t>
            </a:r>
            <a:r>
              <a:rPr lang="en-US" altLang="zh-CN" sz="1400" dirty="0">
                <a:solidFill>
                  <a:srgbClr val="800000"/>
                </a:solidFill>
              </a:rPr>
              <a:t>paradigm for sub-seasonal forecasts of continental scale </a:t>
            </a:r>
            <a:r>
              <a:rPr lang="en-US" altLang="zh-CN" sz="1400" dirty="0" smtClean="0">
                <a:solidFill>
                  <a:srgbClr val="800000"/>
                </a:solidFill>
              </a:rPr>
              <a:t>cold air outbreaks </a:t>
            </a:r>
            <a:r>
              <a:rPr lang="en-US" altLang="zh-CN" sz="1400" dirty="0">
                <a:solidFill>
                  <a:srgbClr val="800000"/>
                </a:solidFill>
              </a:rPr>
              <a:t>in mid-latitudes.</a:t>
            </a:r>
          </a:p>
          <a:p>
            <a:pPr marL="285750" indent="-285750">
              <a:buFont typeface="Arial"/>
              <a:buChar char="•"/>
            </a:pPr>
            <a:endParaRPr kumimoji="1" lang="zh-CN" altLang="en-US" sz="1400" dirty="0">
              <a:solidFill>
                <a:srgbClr val="800000"/>
              </a:solidFill>
            </a:endParaRPr>
          </a:p>
        </p:txBody>
      </p:sp>
    </p:spTree>
    <p:extLst>
      <p:ext uri="{BB962C8B-B14F-4D97-AF65-F5344CB8AC3E}">
        <p14:creationId xmlns:p14="http://schemas.microsoft.com/office/powerpoint/2010/main" val="708775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53941"/>
          </a:xfrm>
        </p:spPr>
        <p:txBody>
          <a:bodyPr>
            <a:normAutofit fontScale="90000"/>
          </a:bodyPr>
          <a:lstStyle/>
          <a:p>
            <a:r>
              <a:rPr kumimoji="1" lang="en-US" altLang="zh-CN" dirty="0" smtClean="0">
                <a:solidFill>
                  <a:srgbClr val="800000"/>
                </a:solidFill>
              </a:rPr>
              <a:t>About Us</a:t>
            </a:r>
            <a:endParaRPr kumimoji="1" lang="zh-CN" altLang="en-US" dirty="0">
              <a:solidFill>
                <a:srgbClr val="800000"/>
              </a:solidFill>
            </a:endParaRPr>
          </a:p>
        </p:txBody>
      </p:sp>
      <p:sp>
        <p:nvSpPr>
          <p:cNvPr id="3" name="内容占位符 2"/>
          <p:cNvSpPr>
            <a:spLocks noGrp="1"/>
          </p:cNvSpPr>
          <p:nvPr>
            <p:ph idx="1"/>
          </p:nvPr>
        </p:nvSpPr>
        <p:spPr>
          <a:xfrm>
            <a:off x="388248" y="724568"/>
            <a:ext cx="8229600" cy="4525963"/>
          </a:xfrm>
        </p:spPr>
        <p:txBody>
          <a:bodyPr/>
          <a:lstStyle/>
          <a:p>
            <a:pPr algn="ctr"/>
            <a:r>
              <a:rPr kumimoji="1" lang="en-US" altLang="zh-CN" dirty="0" smtClean="0">
                <a:solidFill>
                  <a:srgbClr val="800000"/>
                </a:solidFill>
              </a:rPr>
              <a:t>Mission</a:t>
            </a:r>
          </a:p>
          <a:p>
            <a:pPr marL="0" indent="0">
              <a:buNone/>
            </a:pPr>
            <a:r>
              <a:rPr lang="en-US" altLang="zh-CN" sz="2000" b="1" dirty="0">
                <a:solidFill>
                  <a:srgbClr val="800000"/>
                </a:solidFill>
              </a:rPr>
              <a:t>What we do: </a:t>
            </a:r>
            <a:r>
              <a:rPr lang="en-US" altLang="zh-CN" sz="2000" i="1" dirty="0">
                <a:solidFill>
                  <a:srgbClr val="800000"/>
                </a:solidFill>
              </a:rPr>
              <a:t>We are making sub-seasonal forecasts </a:t>
            </a:r>
            <a:r>
              <a:rPr lang="en-US" altLang="zh-CN" sz="2000" i="1" dirty="0" smtClean="0">
                <a:solidFill>
                  <a:srgbClr val="800000"/>
                </a:solidFill>
              </a:rPr>
              <a:t>for the  </a:t>
            </a:r>
            <a:r>
              <a:rPr lang="en-US" altLang="zh-CN" sz="2000" i="1" dirty="0">
                <a:solidFill>
                  <a:srgbClr val="800000"/>
                </a:solidFill>
              </a:rPr>
              <a:t>time periods of high probability of </a:t>
            </a:r>
            <a:r>
              <a:rPr lang="en-US" altLang="zh-CN" sz="2000" i="1" dirty="0" smtClean="0">
                <a:solidFill>
                  <a:srgbClr val="800000"/>
                </a:solidFill>
              </a:rPr>
              <a:t>individual cold </a:t>
            </a:r>
            <a:r>
              <a:rPr lang="en-US" altLang="zh-CN" sz="2000" i="1" dirty="0">
                <a:solidFill>
                  <a:srgbClr val="800000"/>
                </a:solidFill>
              </a:rPr>
              <a:t>air </a:t>
            </a:r>
            <a:r>
              <a:rPr lang="en-US" altLang="zh-CN" sz="2000" i="1" dirty="0" smtClean="0">
                <a:solidFill>
                  <a:srgbClr val="800000"/>
                </a:solidFill>
              </a:rPr>
              <a:t>outbreak events </a:t>
            </a:r>
            <a:r>
              <a:rPr lang="en-US" altLang="zh-CN" sz="2000" i="1" dirty="0">
                <a:solidFill>
                  <a:srgbClr val="800000"/>
                </a:solidFill>
              </a:rPr>
              <a:t>in Eurasia and North America 30-40 days in advance. We issue such forecasts on a weekly basis and this website is updated around Thursday each week</a:t>
            </a:r>
            <a:r>
              <a:rPr lang="en-US" altLang="zh-CN" sz="2000" i="1" dirty="0" smtClean="0">
                <a:solidFill>
                  <a:srgbClr val="800000"/>
                </a:solidFill>
              </a:rPr>
              <a:t>.</a:t>
            </a:r>
          </a:p>
          <a:p>
            <a:pPr marL="0" indent="0">
              <a:buNone/>
            </a:pPr>
            <a:r>
              <a:rPr kumimoji="1" lang="en-US" altLang="zh-CN" sz="2000" b="1" dirty="0" smtClean="0">
                <a:solidFill>
                  <a:srgbClr val="800000"/>
                </a:solidFill>
              </a:rPr>
              <a:t>Foundation of this work: </a:t>
            </a:r>
          </a:p>
          <a:p>
            <a:pPr marL="0" indent="0">
              <a:buNone/>
            </a:pPr>
            <a:r>
              <a:rPr kumimoji="1" lang="en-US" altLang="zh-CN" sz="2000" i="1" dirty="0" smtClean="0">
                <a:solidFill>
                  <a:srgbClr val="800000"/>
                </a:solidFill>
              </a:rPr>
              <a:t>GFDI history. </a:t>
            </a:r>
            <a:r>
              <a:rPr lang="en-US" altLang="zh-CN" sz="2000" dirty="0"/>
              <a:t>has a mission to promote and stimulate theoretical, numerical, field, and laboratory experimental studies of fluid-dynamical phenomena in the atmosphere, rivers and lakes, ground water, oceans, fluids on other planets, and fluid portions of the Earth's interior, and to apply this knowledge to problems in the geosciences, including environmental </a:t>
            </a:r>
            <a:r>
              <a:rPr lang="en-US" altLang="zh-CN" sz="2000" dirty="0" err="1"/>
              <a:t>problems."</a:t>
            </a:r>
            <a:r>
              <a:rPr lang="en-US" altLang="zh-CN" sz="2000" dirty="0" err="1" smtClean="0">
                <a:solidFill>
                  <a:srgbClr val="800000"/>
                </a:solidFill>
              </a:rPr>
              <a:t>highly</a:t>
            </a:r>
            <a:r>
              <a:rPr lang="en-US" altLang="zh-CN" sz="2000" dirty="0" smtClean="0">
                <a:solidFill>
                  <a:srgbClr val="800000"/>
                </a:solidFill>
              </a:rPr>
              <a:t> </a:t>
            </a:r>
            <a:r>
              <a:rPr lang="en-US" altLang="zh-CN" sz="2000" dirty="0">
                <a:solidFill>
                  <a:srgbClr val="800000"/>
                </a:solidFill>
              </a:rPr>
              <a:t>unique in that </a:t>
            </a:r>
            <a:r>
              <a:rPr lang="en-US" altLang="zh-CN" sz="2000" dirty="0" smtClean="0">
                <a:solidFill>
                  <a:srgbClr val="800000"/>
                </a:solidFill>
              </a:rPr>
              <a:t>regard (To be continued!</a:t>
            </a:r>
            <a:r>
              <a:rPr lang="en-US" altLang="zh-CN" sz="2000" dirty="0">
                <a:solidFill>
                  <a:srgbClr val="800000"/>
                </a:solidFill>
              </a:rPr>
              <a:t>)</a:t>
            </a:r>
            <a:endParaRPr kumimoji="1" lang="zh-CN" altLang="en-US" sz="2000" dirty="0">
              <a:solidFill>
                <a:srgbClr val="800000"/>
              </a:solidFill>
            </a:endParaRPr>
          </a:p>
        </p:txBody>
      </p:sp>
      <p:pic>
        <p:nvPicPr>
          <p:cNvPr id="4" name="图片 3"/>
          <p:cNvPicPr>
            <a:picLocks noChangeAspect="1"/>
          </p:cNvPicPr>
          <p:nvPr/>
        </p:nvPicPr>
        <p:blipFill>
          <a:blip r:embed="rId2"/>
          <a:stretch>
            <a:fillRect/>
          </a:stretch>
        </p:blipFill>
        <p:spPr>
          <a:xfrm>
            <a:off x="4935620" y="4092158"/>
            <a:ext cx="3682228" cy="2445000"/>
          </a:xfrm>
          <a:prstGeom prst="rect">
            <a:avLst/>
          </a:prstGeom>
        </p:spPr>
      </p:pic>
    </p:spTree>
    <p:extLst>
      <p:ext uri="{BB962C8B-B14F-4D97-AF65-F5344CB8AC3E}">
        <p14:creationId xmlns:p14="http://schemas.microsoft.com/office/powerpoint/2010/main" val="313037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solidFill>
                  <a:srgbClr val="800000"/>
                </a:solidFill>
              </a:rPr>
              <a:t>Forecast Archives</a:t>
            </a:r>
            <a:endParaRPr kumimoji="1" lang="zh-CN" altLang="en-US" dirty="0"/>
          </a:p>
        </p:txBody>
      </p:sp>
      <p:sp>
        <p:nvSpPr>
          <p:cNvPr id="4" name="矩形 3"/>
          <p:cNvSpPr/>
          <p:nvPr/>
        </p:nvSpPr>
        <p:spPr>
          <a:xfrm>
            <a:off x="748694" y="1630457"/>
            <a:ext cx="4572000" cy="923330"/>
          </a:xfrm>
          <a:prstGeom prst="rect">
            <a:avLst/>
          </a:prstGeom>
        </p:spPr>
        <p:txBody>
          <a:bodyPr>
            <a:spAutoFit/>
          </a:bodyPr>
          <a:lstStyle/>
          <a:p>
            <a:pPr marL="285750" indent="-285750">
              <a:buFont typeface="Arial"/>
              <a:buChar char="•"/>
            </a:pPr>
            <a:r>
              <a:rPr kumimoji="1" lang="en-US" altLang="zh-CN" dirty="0" smtClean="0">
                <a:solidFill>
                  <a:srgbClr val="800000"/>
                </a:solidFill>
              </a:rPr>
              <a:t>This week’s Forecasts</a:t>
            </a:r>
            <a:endParaRPr kumimoji="1" lang="zh-CN" altLang="en-US" dirty="0" smtClean="0">
              <a:solidFill>
                <a:srgbClr val="800000"/>
              </a:solidFill>
            </a:endParaRPr>
          </a:p>
          <a:p>
            <a:pPr marL="285750" indent="-285750">
              <a:buFont typeface="Arial"/>
              <a:buChar char="•"/>
            </a:pPr>
            <a:r>
              <a:rPr kumimoji="1" lang="en-US" altLang="zh-CN" dirty="0" smtClean="0">
                <a:solidFill>
                  <a:srgbClr val="800000"/>
                </a:solidFill>
              </a:rPr>
              <a:t>Northern Hemisphere 2015-2016 Winter</a:t>
            </a:r>
          </a:p>
          <a:p>
            <a:pPr marL="285750" indent="-285750">
              <a:buFont typeface="Arial"/>
              <a:buChar char="•"/>
            </a:pPr>
            <a:r>
              <a:rPr kumimoji="1" lang="en-US" altLang="zh-CN" dirty="0" smtClean="0">
                <a:solidFill>
                  <a:srgbClr val="800000"/>
                </a:solidFill>
              </a:rPr>
              <a:t>Northern Hemisphere 2014-2015 Winter</a:t>
            </a:r>
            <a:endParaRPr kumimoji="1" lang="zh-CN" altLang="en-US" dirty="0" smtClean="0">
              <a:solidFill>
                <a:srgbClr val="800000"/>
              </a:solidFill>
            </a:endParaRPr>
          </a:p>
        </p:txBody>
      </p:sp>
      <p:sp>
        <p:nvSpPr>
          <p:cNvPr id="5" name="文本框 4"/>
          <p:cNvSpPr txBox="1"/>
          <p:nvPr/>
        </p:nvSpPr>
        <p:spPr>
          <a:xfrm>
            <a:off x="5050087" y="1841921"/>
            <a:ext cx="3897596" cy="369332"/>
          </a:xfrm>
          <a:prstGeom prst="rect">
            <a:avLst/>
          </a:prstGeom>
          <a:noFill/>
        </p:spPr>
        <p:txBody>
          <a:bodyPr wrap="none" rtlCol="0">
            <a:spAutoFit/>
          </a:bodyPr>
          <a:lstStyle/>
          <a:p>
            <a:r>
              <a:rPr kumimoji="1" lang="en-US" altLang="zh-CN" dirty="0" smtClean="0"/>
              <a:t>Update automatically with </a:t>
            </a:r>
            <a:r>
              <a:rPr kumimoji="1" lang="en-US" altLang="zh-CN" dirty="0" err="1" smtClean="0"/>
              <a:t>amccao.com</a:t>
            </a:r>
            <a:endParaRPr kumimoji="1" lang="zh-CN" altLang="en-US" dirty="0"/>
          </a:p>
        </p:txBody>
      </p:sp>
      <p:pic>
        <p:nvPicPr>
          <p:cNvPr id="7" name="图片 6"/>
          <p:cNvPicPr>
            <a:picLocks noChangeAspect="1"/>
          </p:cNvPicPr>
          <p:nvPr/>
        </p:nvPicPr>
        <p:blipFill rotWithShape="1">
          <a:blip r:embed="rId2"/>
          <a:srcRect l="37424" r="20596"/>
          <a:stretch/>
        </p:blipFill>
        <p:spPr>
          <a:xfrm>
            <a:off x="1764231" y="5211951"/>
            <a:ext cx="1067633" cy="1578267"/>
          </a:xfrm>
          <a:prstGeom prst="rect">
            <a:avLst/>
          </a:prstGeom>
        </p:spPr>
      </p:pic>
      <p:sp>
        <p:nvSpPr>
          <p:cNvPr id="8" name="文本框 7"/>
          <p:cNvSpPr txBox="1"/>
          <p:nvPr/>
        </p:nvSpPr>
        <p:spPr>
          <a:xfrm>
            <a:off x="3071100" y="5505284"/>
            <a:ext cx="4815353" cy="738664"/>
          </a:xfrm>
          <a:prstGeom prst="rect">
            <a:avLst/>
          </a:prstGeom>
          <a:noFill/>
        </p:spPr>
        <p:txBody>
          <a:bodyPr wrap="none" rtlCol="0">
            <a:spAutoFit/>
          </a:bodyPr>
          <a:lstStyle/>
          <a:p>
            <a:r>
              <a:rPr kumimoji="1" lang="en-US" altLang="zh-CN" sz="1400" dirty="0" smtClean="0"/>
              <a:t>Issues:</a:t>
            </a:r>
          </a:p>
          <a:p>
            <a:r>
              <a:rPr kumimoji="1" lang="en-US" altLang="zh-CN" sz="1400" dirty="0" smtClean="0"/>
              <a:t>1. Two reports in this year have not been added to the website.</a:t>
            </a:r>
          </a:p>
          <a:p>
            <a:r>
              <a:rPr kumimoji="1" lang="en-US" altLang="zh-CN" sz="1400" dirty="0" smtClean="0"/>
              <a:t>2. Archives need calendar figure as well!</a:t>
            </a:r>
            <a:endParaRPr kumimoji="1" lang="zh-CN" altLang="en-US" sz="1400" dirty="0" smtClean="0"/>
          </a:p>
        </p:txBody>
      </p:sp>
      <p:sp>
        <p:nvSpPr>
          <p:cNvPr id="11" name="矩形 10"/>
          <p:cNvSpPr/>
          <p:nvPr/>
        </p:nvSpPr>
        <p:spPr>
          <a:xfrm>
            <a:off x="1230415" y="4842619"/>
            <a:ext cx="4288353" cy="369332"/>
          </a:xfrm>
          <a:prstGeom prst="rect">
            <a:avLst/>
          </a:prstGeom>
        </p:spPr>
        <p:txBody>
          <a:bodyPr wrap="none">
            <a:spAutoFit/>
          </a:bodyPr>
          <a:lstStyle/>
          <a:p>
            <a:pPr marL="285750" indent="-285750">
              <a:buFont typeface="Arial"/>
              <a:buChar char="•"/>
            </a:pPr>
            <a:r>
              <a:rPr kumimoji="1" lang="en-US" altLang="zh-CN" dirty="0" smtClean="0">
                <a:solidFill>
                  <a:srgbClr val="800000"/>
                </a:solidFill>
              </a:rPr>
              <a:t>Northern Hemisphere 2015-2016 Winter</a:t>
            </a:r>
          </a:p>
        </p:txBody>
      </p:sp>
      <p:sp>
        <p:nvSpPr>
          <p:cNvPr id="12" name="文本框 11"/>
          <p:cNvSpPr txBox="1"/>
          <p:nvPr/>
        </p:nvSpPr>
        <p:spPr>
          <a:xfrm>
            <a:off x="1330765" y="2644070"/>
            <a:ext cx="6625432" cy="369332"/>
          </a:xfrm>
          <a:prstGeom prst="rect">
            <a:avLst/>
          </a:prstGeom>
          <a:noFill/>
        </p:spPr>
        <p:txBody>
          <a:bodyPr wrap="none" rtlCol="0">
            <a:spAutoFit/>
          </a:bodyPr>
          <a:lstStyle/>
          <a:p>
            <a:r>
              <a:rPr kumimoji="1" lang="en-US" altLang="zh-CN" dirty="0" smtClean="0">
                <a:solidFill>
                  <a:srgbClr val="800000"/>
                </a:solidFill>
              </a:rPr>
              <a:t>Display Effects for forecast archives of 2015-2016, 2014-2015 winters </a:t>
            </a:r>
            <a:endParaRPr kumimoji="1" lang="zh-CN" altLang="en-US" dirty="0">
              <a:solidFill>
                <a:srgbClr val="800000"/>
              </a:solidFill>
            </a:endParaRPr>
          </a:p>
        </p:txBody>
      </p:sp>
      <p:pic>
        <p:nvPicPr>
          <p:cNvPr id="13" name="图片 12"/>
          <p:cNvPicPr>
            <a:picLocks noChangeAspect="1"/>
          </p:cNvPicPr>
          <p:nvPr/>
        </p:nvPicPr>
        <p:blipFill>
          <a:blip r:embed="rId3"/>
          <a:stretch>
            <a:fillRect/>
          </a:stretch>
        </p:blipFill>
        <p:spPr>
          <a:xfrm>
            <a:off x="1330765" y="2996402"/>
            <a:ext cx="6681910" cy="1744538"/>
          </a:xfrm>
          <a:prstGeom prst="rect">
            <a:avLst/>
          </a:prstGeom>
        </p:spPr>
      </p:pic>
    </p:spTree>
    <p:extLst>
      <p:ext uri="{BB962C8B-B14F-4D97-AF65-F5344CB8AC3E}">
        <p14:creationId xmlns:p14="http://schemas.microsoft.com/office/powerpoint/2010/main" val="131474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4326"/>
            <a:ext cx="8229600" cy="781467"/>
          </a:xfrm>
        </p:spPr>
        <p:txBody>
          <a:bodyPr>
            <a:normAutofit/>
          </a:bodyPr>
          <a:lstStyle/>
          <a:p>
            <a:r>
              <a:rPr kumimoji="1" lang="en-US" altLang="zh-CN" sz="3600" dirty="0" smtClean="0">
                <a:solidFill>
                  <a:srgbClr val="800000"/>
                </a:solidFill>
              </a:rPr>
              <a:t>Underlying Science</a:t>
            </a:r>
            <a:endParaRPr kumimoji="1" lang="zh-CN" altLang="en-US" sz="3600" dirty="0"/>
          </a:p>
        </p:txBody>
      </p:sp>
      <p:sp>
        <p:nvSpPr>
          <p:cNvPr id="5" name="文本框 4"/>
          <p:cNvSpPr txBox="1"/>
          <p:nvPr/>
        </p:nvSpPr>
        <p:spPr>
          <a:xfrm>
            <a:off x="457199" y="896275"/>
            <a:ext cx="8285747" cy="400110"/>
          </a:xfrm>
          <a:prstGeom prst="rect">
            <a:avLst/>
          </a:prstGeom>
          <a:noFill/>
        </p:spPr>
        <p:txBody>
          <a:bodyPr wrap="square" rtlCol="0">
            <a:spAutoFit/>
          </a:bodyPr>
          <a:lstStyle/>
          <a:p>
            <a:pPr marL="285750" indent="-285750">
              <a:buFont typeface="Arial"/>
              <a:buChar char="•"/>
            </a:pPr>
            <a:r>
              <a:rPr lang="en-US" altLang="zh-CN" sz="2000" b="1" dirty="0" smtClean="0">
                <a:solidFill>
                  <a:srgbClr val="800000"/>
                </a:solidFill>
              </a:rPr>
              <a:t>Linkage of the cold air outbreaks to stratospheric </a:t>
            </a:r>
            <a:r>
              <a:rPr lang="en-US" altLang="zh-CN" sz="2000" b="1" dirty="0">
                <a:solidFill>
                  <a:srgbClr val="800000"/>
                </a:solidFill>
              </a:rPr>
              <a:t>circulation </a:t>
            </a:r>
            <a:r>
              <a:rPr lang="en-US" altLang="zh-CN" sz="2000" b="1" dirty="0" smtClean="0">
                <a:solidFill>
                  <a:srgbClr val="800000"/>
                </a:solidFill>
              </a:rPr>
              <a:t>variability</a:t>
            </a:r>
            <a:endParaRPr kumimoji="1" lang="zh-CN" altLang="en-US" sz="2000" dirty="0"/>
          </a:p>
        </p:txBody>
      </p:sp>
      <p:pic>
        <p:nvPicPr>
          <p:cNvPr id="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12105" y="1417698"/>
            <a:ext cx="4220752" cy="294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4672263" y="4419601"/>
            <a:ext cx="4220752" cy="1546577"/>
          </a:xfrm>
          <a:prstGeom prst="rect">
            <a:avLst/>
          </a:prstGeom>
          <a:solidFill>
            <a:srgbClr val="800000"/>
          </a:solidFill>
        </p:spPr>
        <p:txBody>
          <a:bodyPr wrap="square" rtlCol="0">
            <a:spAutoFit/>
          </a:bodyPr>
          <a:lstStyle/>
          <a:p>
            <a:r>
              <a:rPr lang="en-US" sz="1050" b="1" dirty="0" smtClean="0">
                <a:solidFill>
                  <a:schemeClr val="bg1"/>
                </a:solidFill>
                <a:latin typeface="Arial"/>
                <a:cs typeface="Arial"/>
              </a:rPr>
              <a:t>Figure 1. </a:t>
            </a:r>
            <a:r>
              <a:rPr lang="en-US" sz="1050" dirty="0" smtClean="0">
                <a:solidFill>
                  <a:schemeClr val="bg1"/>
                </a:solidFill>
                <a:latin typeface="Arial"/>
                <a:cs typeface="Arial"/>
              </a:rPr>
              <a:t>Atmospheric </a:t>
            </a:r>
            <a:r>
              <a:rPr lang="en-US" sz="1050" dirty="0" err="1" smtClean="0">
                <a:solidFill>
                  <a:schemeClr val="bg1"/>
                </a:solidFill>
                <a:latin typeface="Arial"/>
                <a:cs typeface="Arial"/>
              </a:rPr>
              <a:t>meridional</a:t>
            </a:r>
            <a:r>
              <a:rPr lang="en-US" sz="1050" dirty="0" smtClean="0">
                <a:solidFill>
                  <a:schemeClr val="bg1"/>
                </a:solidFill>
                <a:latin typeface="Arial"/>
                <a:cs typeface="Arial"/>
              </a:rPr>
              <a:t> mass circulation in isentropic levels. The </a:t>
            </a:r>
            <a:r>
              <a:rPr lang="en-US" sz="1050" dirty="0">
                <a:solidFill>
                  <a:schemeClr val="bg1"/>
                </a:solidFill>
                <a:latin typeface="Arial"/>
                <a:cs typeface="Arial"/>
              </a:rPr>
              <a:t>m</a:t>
            </a:r>
            <a:r>
              <a:rPr lang="en-US" altLang="zh-CN" sz="1050" dirty="0" smtClean="0">
                <a:solidFill>
                  <a:schemeClr val="bg1"/>
                </a:solidFill>
                <a:latin typeface="Arial"/>
                <a:cs typeface="Arial"/>
              </a:rPr>
              <a:t>ass circulation</a:t>
            </a:r>
            <a:r>
              <a:rPr lang="en-US" sz="1050" dirty="0" smtClean="0">
                <a:solidFill>
                  <a:schemeClr val="bg1"/>
                </a:solidFill>
                <a:latin typeface="Arial"/>
                <a:cs typeface="Arial"/>
              </a:rPr>
              <a:t> quantifies the net transport of </a:t>
            </a:r>
            <a:r>
              <a:rPr lang="en-US" altLang="zh-CN" sz="1050" dirty="0">
                <a:solidFill>
                  <a:schemeClr val="bg1"/>
                </a:solidFill>
                <a:latin typeface="Arial"/>
                <a:cs typeface="Arial"/>
              </a:rPr>
              <a:t>air </a:t>
            </a:r>
            <a:r>
              <a:rPr lang="en-US" altLang="zh-CN" sz="1050" dirty="0" smtClean="0">
                <a:solidFill>
                  <a:schemeClr val="bg1"/>
                </a:solidFill>
                <a:latin typeface="Arial"/>
                <a:cs typeface="Arial"/>
              </a:rPr>
              <a:t>mass of </a:t>
            </a:r>
            <a:r>
              <a:rPr lang="en-US" sz="1050" dirty="0" smtClean="0">
                <a:solidFill>
                  <a:schemeClr val="bg1"/>
                </a:solidFill>
                <a:latin typeface="Arial"/>
                <a:cs typeface="Arial"/>
              </a:rPr>
              <a:t>different </a:t>
            </a:r>
            <a:r>
              <a:rPr lang="en-US" altLang="zh-CN" sz="1050" dirty="0" smtClean="0">
                <a:solidFill>
                  <a:schemeClr val="bg1"/>
                </a:solidFill>
                <a:latin typeface="Arial"/>
                <a:cs typeface="Arial"/>
              </a:rPr>
              <a:t>entropy in a given latitude band. Solid contours and numbers indicate the winter DJF mean mass transport (units: 10</a:t>
            </a:r>
            <a:r>
              <a:rPr lang="en-US" altLang="zh-CN" sz="1050" baseline="30000" dirty="0" smtClean="0">
                <a:solidFill>
                  <a:schemeClr val="bg1"/>
                </a:solidFill>
                <a:latin typeface="Arial"/>
                <a:cs typeface="Arial"/>
              </a:rPr>
              <a:t>9</a:t>
            </a:r>
            <a:r>
              <a:rPr lang="en-US" altLang="zh-CN" sz="1050" dirty="0" smtClean="0">
                <a:solidFill>
                  <a:schemeClr val="bg1"/>
                </a:solidFill>
                <a:latin typeface="Arial"/>
                <a:cs typeface="Arial"/>
              </a:rPr>
              <a:t> kg s</a:t>
            </a:r>
            <a:r>
              <a:rPr lang="en-US" altLang="zh-CN" sz="1050" baseline="30000" dirty="0" smtClean="0">
                <a:solidFill>
                  <a:schemeClr val="bg1"/>
                </a:solidFill>
                <a:latin typeface="Arial"/>
                <a:cs typeface="Arial"/>
              </a:rPr>
              <a:t>-1</a:t>
            </a:r>
            <a:r>
              <a:rPr lang="en-US" altLang="zh-CN" sz="1050" dirty="0" smtClean="0">
                <a:solidFill>
                  <a:schemeClr val="bg1"/>
                </a:solidFill>
                <a:latin typeface="Arial"/>
                <a:cs typeface="Arial"/>
              </a:rPr>
              <a:t>) in each branch of the mass circulation and dashed contours indicate the isentropic levels (units: K) in pressure coordinate. By definition, mass transport along isentropic level is purely due to adiabatic processes, and mass transport across isentropic levels is due to </a:t>
            </a:r>
            <a:r>
              <a:rPr lang="en-US" altLang="zh-CN" sz="1050" dirty="0" err="1" smtClean="0">
                <a:solidFill>
                  <a:schemeClr val="bg1"/>
                </a:solidFill>
                <a:latin typeface="Arial"/>
                <a:cs typeface="Arial"/>
              </a:rPr>
              <a:t>diabatic</a:t>
            </a:r>
            <a:r>
              <a:rPr lang="en-US" altLang="zh-CN" sz="1050" dirty="0" smtClean="0">
                <a:solidFill>
                  <a:schemeClr val="bg1"/>
                </a:solidFill>
                <a:latin typeface="Arial"/>
                <a:cs typeface="Arial"/>
              </a:rPr>
              <a:t> heating/cooling. (Johnson 1989; </a:t>
            </a:r>
            <a:r>
              <a:rPr lang="en-US" altLang="zh-CN" sz="1050" dirty="0" err="1" smtClean="0">
                <a:solidFill>
                  <a:schemeClr val="bg1"/>
                </a:solidFill>
                <a:latin typeface="Arial"/>
                <a:cs typeface="Arial"/>
              </a:rPr>
              <a:t>Cai</a:t>
            </a:r>
            <a:r>
              <a:rPr lang="en-US" altLang="zh-CN" sz="1050" dirty="0" smtClean="0">
                <a:solidFill>
                  <a:schemeClr val="bg1"/>
                </a:solidFill>
                <a:latin typeface="Arial"/>
                <a:cs typeface="Arial"/>
              </a:rPr>
              <a:t> and Shin 2014)</a:t>
            </a:r>
            <a:endParaRPr lang="en-US" sz="1050" dirty="0">
              <a:solidFill>
                <a:schemeClr val="bg1"/>
              </a:solidFill>
              <a:latin typeface="Arial"/>
              <a:cs typeface="Arial"/>
            </a:endParaRPr>
          </a:p>
        </p:txBody>
      </p:sp>
      <p:sp>
        <p:nvSpPr>
          <p:cNvPr id="8" name="文本框 7"/>
          <p:cNvSpPr txBox="1"/>
          <p:nvPr/>
        </p:nvSpPr>
        <p:spPr>
          <a:xfrm>
            <a:off x="457199" y="1296385"/>
            <a:ext cx="4010526" cy="3416320"/>
          </a:xfrm>
          <a:prstGeom prst="rect">
            <a:avLst/>
          </a:prstGeom>
          <a:noFill/>
        </p:spPr>
        <p:txBody>
          <a:bodyPr wrap="square" rtlCol="0">
            <a:spAutoFit/>
          </a:bodyPr>
          <a:lstStyle/>
          <a:p>
            <a:pPr marL="171450" indent="-171450">
              <a:spcAft>
                <a:spcPts val="1200"/>
              </a:spcAft>
              <a:buFont typeface="Arial"/>
              <a:buChar char="•"/>
            </a:pPr>
            <a:r>
              <a:rPr lang="en-GB" altLang="zh-CN" sz="1200" dirty="0" smtClean="0">
                <a:solidFill>
                  <a:srgbClr val="000090"/>
                </a:solidFill>
                <a:latin typeface="Arial"/>
                <a:cs typeface="Arial"/>
              </a:rPr>
              <a:t>Two</a:t>
            </a:r>
            <a:r>
              <a:rPr lang="en-GB" altLang="zh-CN" sz="1200" dirty="0">
                <a:solidFill>
                  <a:srgbClr val="000090"/>
                </a:solidFill>
                <a:latin typeface="Arial"/>
                <a:cs typeface="Arial"/>
              </a:rPr>
              <a:t>-way </a:t>
            </a:r>
            <a:r>
              <a:rPr lang="en-GB" altLang="zh-CN" sz="1200" dirty="0" smtClean="0">
                <a:solidFill>
                  <a:srgbClr val="000090"/>
                </a:solidFill>
                <a:latin typeface="Arial"/>
                <a:cs typeface="Arial"/>
              </a:rPr>
              <a:t>dynamical coupling </a:t>
            </a:r>
            <a:r>
              <a:rPr lang="en-GB" altLang="zh-CN" sz="1200" dirty="0">
                <a:solidFill>
                  <a:srgbClr val="000090"/>
                </a:solidFill>
                <a:latin typeface="Arial"/>
                <a:cs typeface="Arial"/>
              </a:rPr>
              <a:t>mechanisms between the stratosphere and troposphere in the </a:t>
            </a:r>
            <a:r>
              <a:rPr lang="en-GB" altLang="zh-CN" sz="1200" dirty="0" err="1" smtClean="0">
                <a:solidFill>
                  <a:srgbClr val="000090"/>
                </a:solidFill>
                <a:latin typeface="Arial"/>
                <a:cs typeface="Arial"/>
              </a:rPr>
              <a:t>extratropics</a:t>
            </a:r>
            <a:r>
              <a:rPr lang="en-US" altLang="zh-CN" sz="1200" dirty="0" smtClean="0">
                <a:solidFill>
                  <a:srgbClr val="000090"/>
                </a:solidFill>
                <a:latin typeface="Arial"/>
                <a:cs typeface="Arial"/>
              </a:rPr>
              <a:t>:</a:t>
            </a:r>
          </a:p>
          <a:p>
            <a:r>
              <a:rPr lang="en-US" altLang="zh-CN" sz="1200" i="1" dirty="0" smtClean="0">
                <a:latin typeface="Arial"/>
                <a:cs typeface="Arial"/>
              </a:rPr>
              <a:t>(</a:t>
            </a:r>
            <a:r>
              <a:rPr lang="en-US" altLang="zh-CN" sz="1200" i="1" dirty="0" err="1">
                <a:latin typeface="Arial"/>
                <a:cs typeface="Arial"/>
              </a:rPr>
              <a:t>i</a:t>
            </a:r>
            <a:r>
              <a:rPr lang="en-US" altLang="zh-CN" sz="1200" i="1" dirty="0">
                <a:latin typeface="Arial"/>
                <a:cs typeface="Arial"/>
              </a:rPr>
              <a:t>) T</a:t>
            </a:r>
            <a:r>
              <a:rPr lang="en-US" altLang="zh-CN" sz="1200" i="1" dirty="0" smtClean="0">
                <a:latin typeface="Arial"/>
                <a:cs typeface="Arial"/>
              </a:rPr>
              <a:t>he </a:t>
            </a:r>
            <a:r>
              <a:rPr lang="en-GB" altLang="zh-CN" sz="1200" i="1" dirty="0" smtClean="0">
                <a:latin typeface="Arial"/>
                <a:cs typeface="Arial"/>
              </a:rPr>
              <a:t>systematic </a:t>
            </a:r>
            <a:r>
              <a:rPr lang="en-GB" altLang="zh-CN" sz="1200" i="1" dirty="0">
                <a:latin typeface="Arial"/>
                <a:cs typeface="Arial"/>
              </a:rPr>
              <a:t>downward propagation </a:t>
            </a:r>
            <a:r>
              <a:rPr lang="en-GB" altLang="zh-CN" sz="1200" i="1" dirty="0" smtClean="0">
                <a:latin typeface="Arial"/>
                <a:cs typeface="Arial"/>
              </a:rPr>
              <a:t>of </a:t>
            </a:r>
            <a:r>
              <a:rPr lang="en-GB" altLang="zh-CN" sz="1200" i="1" dirty="0" err="1" smtClean="0">
                <a:latin typeface="Arial"/>
                <a:cs typeface="Arial"/>
              </a:rPr>
              <a:t>geopotential</a:t>
            </a:r>
            <a:r>
              <a:rPr lang="en-GB" altLang="zh-CN" sz="1200" i="1" dirty="0" smtClean="0">
                <a:latin typeface="Arial"/>
                <a:cs typeface="Arial"/>
              </a:rPr>
              <a:t> </a:t>
            </a:r>
            <a:r>
              <a:rPr lang="en-GB" altLang="zh-CN" sz="1200" i="1" dirty="0">
                <a:latin typeface="Arial"/>
                <a:cs typeface="Arial"/>
              </a:rPr>
              <a:t>height and </a:t>
            </a:r>
            <a:r>
              <a:rPr lang="en-GB" altLang="zh-CN" sz="1200" i="1" dirty="0" err="1">
                <a:latin typeface="Arial"/>
                <a:cs typeface="Arial"/>
              </a:rPr>
              <a:t>zonal</a:t>
            </a:r>
            <a:r>
              <a:rPr lang="en-GB" altLang="zh-CN" sz="1200" i="1" dirty="0">
                <a:latin typeface="Arial"/>
                <a:cs typeface="Arial"/>
              </a:rPr>
              <a:t> wind anomalies </a:t>
            </a:r>
            <a:r>
              <a:rPr lang="en-GB" altLang="zh-CN" sz="1200" i="1" dirty="0" smtClean="0">
                <a:latin typeface="Arial"/>
                <a:cs typeface="Arial"/>
              </a:rPr>
              <a:t>	in </a:t>
            </a:r>
            <a:r>
              <a:rPr lang="en-GB" altLang="zh-CN" sz="1200" i="1" dirty="0">
                <a:latin typeface="Arial"/>
                <a:cs typeface="Arial"/>
              </a:rPr>
              <a:t>the </a:t>
            </a:r>
            <a:r>
              <a:rPr lang="en-GB" altLang="zh-CN" sz="1200" i="1" dirty="0" err="1" smtClean="0">
                <a:latin typeface="Arial"/>
                <a:cs typeface="Arial"/>
              </a:rPr>
              <a:t>extratropics</a:t>
            </a:r>
            <a:r>
              <a:rPr lang="en-GB" altLang="zh-CN" sz="1200" i="1" dirty="0" smtClean="0">
                <a:latin typeface="Arial"/>
                <a:cs typeface="Arial"/>
              </a:rPr>
              <a:t>;</a:t>
            </a:r>
          </a:p>
          <a:p>
            <a:r>
              <a:rPr lang="en-GB" altLang="zh-CN" sz="1200" dirty="0" smtClean="0">
                <a:latin typeface="Arial"/>
                <a:cs typeface="Arial"/>
              </a:rPr>
              <a:t> </a:t>
            </a:r>
            <a:r>
              <a:rPr lang="en-GB" altLang="zh-CN" sz="1000" dirty="0">
                <a:latin typeface="Arial"/>
                <a:cs typeface="Arial"/>
              </a:rPr>
              <a:t>(</a:t>
            </a:r>
            <a:r>
              <a:rPr lang="en-US" altLang="zh-CN" sz="1000" dirty="0">
                <a:latin typeface="Arial"/>
                <a:cs typeface="Arial"/>
              </a:rPr>
              <a:t>Kodera and Kuroda 1990; </a:t>
            </a:r>
            <a:r>
              <a:rPr lang="en-US" altLang="zh-CN" sz="1000" dirty="0" smtClean="0">
                <a:latin typeface="Arial"/>
                <a:cs typeface="Arial"/>
              </a:rPr>
              <a:t>Baldwin </a:t>
            </a:r>
            <a:r>
              <a:rPr lang="en-US" altLang="zh-CN" sz="1000" dirty="0">
                <a:latin typeface="Arial"/>
                <a:cs typeface="Arial"/>
              </a:rPr>
              <a:t>and Dunkerton </a:t>
            </a:r>
            <a:r>
              <a:rPr lang="en-US" altLang="zh-CN" sz="1000" dirty="0" smtClean="0">
                <a:latin typeface="Arial"/>
                <a:cs typeface="Arial"/>
              </a:rPr>
              <a:t>1999</a:t>
            </a:r>
            <a:r>
              <a:rPr lang="en-US" altLang="zh-CN" sz="1000" dirty="0">
                <a:latin typeface="Arial"/>
                <a:cs typeface="Arial"/>
              </a:rPr>
              <a:t>; Baldwin and </a:t>
            </a:r>
            <a:r>
              <a:rPr lang="en-US" altLang="zh-CN" sz="1000" dirty="0" smtClean="0">
                <a:latin typeface="Arial"/>
                <a:cs typeface="Arial"/>
              </a:rPr>
              <a:t>Dunkerton </a:t>
            </a:r>
            <a:r>
              <a:rPr lang="en-US" altLang="zh-CN" sz="1000" dirty="0">
                <a:latin typeface="Arial"/>
                <a:cs typeface="Arial"/>
              </a:rPr>
              <a:t>2001; </a:t>
            </a:r>
            <a:r>
              <a:rPr lang="en-US" altLang="zh-CN" sz="1000" dirty="0" err="1">
                <a:latin typeface="Arial"/>
                <a:cs typeface="Arial"/>
              </a:rPr>
              <a:t>Cai</a:t>
            </a:r>
            <a:r>
              <a:rPr lang="en-US" altLang="zh-CN" sz="1000" dirty="0">
                <a:latin typeface="Arial"/>
                <a:cs typeface="Arial"/>
              </a:rPr>
              <a:t> and </a:t>
            </a:r>
            <a:r>
              <a:rPr lang="en-US" altLang="zh-CN" sz="1000" dirty="0" err="1">
                <a:latin typeface="Arial"/>
                <a:cs typeface="Arial"/>
              </a:rPr>
              <a:t>Ren</a:t>
            </a:r>
            <a:r>
              <a:rPr lang="en-US" altLang="zh-CN" sz="1000" dirty="0">
                <a:latin typeface="Arial"/>
                <a:cs typeface="Arial"/>
              </a:rPr>
              <a:t> 2007; </a:t>
            </a:r>
            <a:r>
              <a:rPr lang="en-US" altLang="zh-CN" sz="1000" dirty="0" err="1" smtClean="0">
                <a:latin typeface="Arial"/>
                <a:cs typeface="Arial"/>
              </a:rPr>
              <a:t>Ren</a:t>
            </a:r>
            <a:r>
              <a:rPr lang="en-US" altLang="zh-CN" sz="1000" dirty="0" smtClean="0">
                <a:latin typeface="Arial"/>
                <a:cs typeface="Arial"/>
              </a:rPr>
              <a:t> </a:t>
            </a:r>
            <a:r>
              <a:rPr lang="en-US" altLang="zh-CN" sz="1000" dirty="0">
                <a:latin typeface="Arial"/>
                <a:cs typeface="Arial"/>
              </a:rPr>
              <a:t>and </a:t>
            </a:r>
            <a:r>
              <a:rPr lang="en-US" altLang="zh-CN" sz="1000" dirty="0" err="1" smtClean="0">
                <a:latin typeface="Arial"/>
                <a:cs typeface="Arial"/>
              </a:rPr>
              <a:t>Cai</a:t>
            </a:r>
            <a:r>
              <a:rPr lang="en-US" altLang="zh-CN" sz="1000" dirty="0" smtClean="0">
                <a:latin typeface="Arial"/>
                <a:cs typeface="Arial"/>
              </a:rPr>
              <a:t> </a:t>
            </a:r>
            <a:r>
              <a:rPr lang="en-US" altLang="zh-CN" sz="1000" dirty="0">
                <a:latin typeface="Arial"/>
                <a:cs typeface="Arial"/>
              </a:rPr>
              <a:t>2007</a:t>
            </a:r>
            <a:r>
              <a:rPr lang="en-US" altLang="zh-CN" sz="1000" dirty="0" smtClean="0">
                <a:latin typeface="Arial"/>
                <a:cs typeface="Arial"/>
              </a:rPr>
              <a:t>)</a:t>
            </a:r>
          </a:p>
          <a:p>
            <a:r>
              <a:rPr lang="en-US" altLang="zh-CN" sz="1200" i="1" dirty="0" smtClean="0">
                <a:latin typeface="Arial"/>
                <a:cs typeface="Arial"/>
              </a:rPr>
              <a:t>(</a:t>
            </a:r>
            <a:r>
              <a:rPr lang="en-US" altLang="zh-CN" sz="1200" i="1" dirty="0">
                <a:latin typeface="Arial"/>
                <a:cs typeface="Arial"/>
              </a:rPr>
              <a:t>ii) T</a:t>
            </a:r>
            <a:r>
              <a:rPr lang="en-US" altLang="zh-CN" sz="1200" i="1" dirty="0" smtClean="0">
                <a:latin typeface="Arial"/>
                <a:cs typeface="Arial"/>
              </a:rPr>
              <a:t>he </a:t>
            </a:r>
            <a:r>
              <a:rPr lang="en-GB" altLang="zh-CN" sz="1200" i="1" dirty="0" smtClean="0">
                <a:latin typeface="Arial"/>
                <a:cs typeface="Arial"/>
              </a:rPr>
              <a:t>delayed </a:t>
            </a:r>
            <a:r>
              <a:rPr lang="en-GB" altLang="zh-CN" sz="1200" i="1" dirty="0">
                <a:latin typeface="Arial"/>
                <a:cs typeface="Arial"/>
              </a:rPr>
              <a:t>feedbacks of the stratosphere </a:t>
            </a:r>
            <a:r>
              <a:rPr lang="en-GB" altLang="zh-CN" sz="1200" i="1" dirty="0" smtClean="0">
                <a:latin typeface="Arial"/>
                <a:cs typeface="Arial"/>
              </a:rPr>
              <a:t>	to </a:t>
            </a:r>
            <a:r>
              <a:rPr lang="en-GB" altLang="zh-CN" sz="1200" i="1" dirty="0">
                <a:latin typeface="Arial"/>
                <a:cs typeface="Arial"/>
              </a:rPr>
              <a:t>the upward propagation of tropospheric </a:t>
            </a:r>
            <a:r>
              <a:rPr lang="en-GB" altLang="zh-CN" sz="1200" i="1" dirty="0" err="1" smtClean="0">
                <a:latin typeface="Arial"/>
                <a:cs typeface="Arial"/>
              </a:rPr>
              <a:t>Rossby</a:t>
            </a:r>
            <a:r>
              <a:rPr lang="en-GB" altLang="zh-CN" sz="1200" i="1" dirty="0" smtClean="0">
                <a:latin typeface="Arial"/>
                <a:cs typeface="Arial"/>
              </a:rPr>
              <a:t> waves;</a:t>
            </a:r>
          </a:p>
          <a:p>
            <a:r>
              <a:rPr lang="en-GB" altLang="zh-CN" sz="1200" dirty="0" smtClean="0">
                <a:latin typeface="Arial"/>
                <a:cs typeface="Arial"/>
              </a:rPr>
              <a:t> </a:t>
            </a:r>
            <a:r>
              <a:rPr lang="en-GB" altLang="zh-CN" sz="1000" dirty="0">
                <a:latin typeface="Arial"/>
                <a:cs typeface="Arial"/>
              </a:rPr>
              <a:t>(Hartley et al. 1998; </a:t>
            </a:r>
            <a:r>
              <a:rPr lang="en-GB" altLang="zh-CN" sz="1000" dirty="0" err="1" smtClean="0">
                <a:latin typeface="Arial"/>
                <a:cs typeface="Arial"/>
              </a:rPr>
              <a:t>Limpavusan</a:t>
            </a:r>
            <a:r>
              <a:rPr lang="en-GB" altLang="zh-CN" sz="1000" dirty="0" smtClean="0">
                <a:latin typeface="Arial"/>
                <a:cs typeface="Arial"/>
              </a:rPr>
              <a:t> </a:t>
            </a:r>
            <a:r>
              <a:rPr lang="en-GB" altLang="zh-CN" sz="1000" dirty="0">
                <a:latin typeface="Arial"/>
                <a:cs typeface="Arial"/>
              </a:rPr>
              <a:t>and </a:t>
            </a:r>
            <a:r>
              <a:rPr lang="en-GB" altLang="zh-CN" sz="1000" dirty="0" smtClean="0">
                <a:latin typeface="Arial"/>
                <a:cs typeface="Arial"/>
              </a:rPr>
              <a:t>Hartmann 2002</a:t>
            </a:r>
            <a:r>
              <a:rPr lang="en-GB" altLang="zh-CN" sz="1000" dirty="0">
                <a:latin typeface="Arial"/>
                <a:cs typeface="Arial"/>
              </a:rPr>
              <a:t>; </a:t>
            </a:r>
            <a:r>
              <a:rPr lang="en-GB" altLang="zh-CN" sz="1000" dirty="0" err="1" smtClean="0">
                <a:latin typeface="Arial"/>
                <a:cs typeface="Arial"/>
              </a:rPr>
              <a:t>Ambaum</a:t>
            </a:r>
            <a:r>
              <a:rPr lang="en-GB" altLang="zh-CN" sz="1000" dirty="0" smtClean="0">
                <a:latin typeface="Arial"/>
                <a:cs typeface="Arial"/>
              </a:rPr>
              <a:t> and </a:t>
            </a:r>
            <a:r>
              <a:rPr lang="en-GB" altLang="zh-CN" sz="1000" dirty="0">
                <a:latin typeface="Arial"/>
                <a:cs typeface="Arial"/>
              </a:rPr>
              <a:t>Hoskins 2002; </a:t>
            </a:r>
            <a:r>
              <a:rPr lang="en-US" altLang="zh-CN" sz="1000" dirty="0" err="1" smtClean="0">
                <a:latin typeface="Arial"/>
                <a:cs typeface="Arial"/>
              </a:rPr>
              <a:t>Polvani</a:t>
            </a:r>
            <a:r>
              <a:rPr lang="en-US" altLang="zh-CN" sz="1000" dirty="0" smtClean="0">
                <a:latin typeface="Arial"/>
                <a:cs typeface="Arial"/>
              </a:rPr>
              <a:t> and Waugh </a:t>
            </a:r>
            <a:r>
              <a:rPr lang="en-US" altLang="zh-CN" sz="1000" dirty="0">
                <a:latin typeface="Arial"/>
                <a:cs typeface="Arial"/>
              </a:rPr>
              <a:t>2004; </a:t>
            </a:r>
            <a:r>
              <a:rPr lang="en-US" altLang="zh-CN" sz="1000" dirty="0" smtClean="0">
                <a:latin typeface="Arial"/>
                <a:cs typeface="Arial"/>
              </a:rPr>
              <a:t>Kuroda </a:t>
            </a:r>
            <a:r>
              <a:rPr lang="en-US" altLang="zh-CN" sz="1000" dirty="0">
                <a:latin typeface="Arial"/>
                <a:cs typeface="Arial"/>
              </a:rPr>
              <a:t>2008</a:t>
            </a:r>
            <a:r>
              <a:rPr lang="en-US" altLang="zh-CN" sz="1000" dirty="0" smtClean="0">
                <a:latin typeface="Arial"/>
                <a:cs typeface="Arial"/>
              </a:rPr>
              <a:t>)</a:t>
            </a:r>
          </a:p>
          <a:p>
            <a:r>
              <a:rPr lang="en-US" altLang="zh-CN" sz="1200" i="1" dirty="0" smtClean="0">
                <a:latin typeface="Arial"/>
                <a:cs typeface="Arial"/>
              </a:rPr>
              <a:t>(</a:t>
            </a:r>
            <a:r>
              <a:rPr lang="en-US" altLang="zh-CN" sz="1200" i="1" dirty="0">
                <a:latin typeface="Arial"/>
                <a:cs typeface="Arial"/>
              </a:rPr>
              <a:t>iii) </a:t>
            </a:r>
            <a:r>
              <a:rPr lang="en-US" altLang="zh-CN" sz="1200" i="1" dirty="0" smtClean="0">
                <a:latin typeface="Arial"/>
                <a:cs typeface="Arial"/>
              </a:rPr>
              <a:t>The downward </a:t>
            </a:r>
            <a:r>
              <a:rPr lang="en-US" altLang="zh-CN" sz="1200" i="1" dirty="0">
                <a:latin typeface="Arial"/>
                <a:cs typeface="Arial"/>
              </a:rPr>
              <a:t>control principle </a:t>
            </a:r>
            <a:r>
              <a:rPr lang="en-US" altLang="zh-CN" sz="1200" i="1" dirty="0" smtClean="0">
                <a:latin typeface="Arial"/>
                <a:cs typeface="Arial"/>
              </a:rPr>
              <a:t>and </a:t>
            </a:r>
            <a:r>
              <a:rPr lang="en-US" altLang="zh-CN" sz="1200" i="1" dirty="0">
                <a:latin typeface="Arial"/>
                <a:cs typeface="Arial"/>
              </a:rPr>
              <a:t>with </a:t>
            </a:r>
            <a:r>
              <a:rPr lang="en-US" altLang="zh-CN" sz="1200" i="1" dirty="0" smtClean="0">
                <a:latin typeface="Arial"/>
                <a:cs typeface="Arial"/>
              </a:rPr>
              <a:t>transient </a:t>
            </a:r>
            <a:r>
              <a:rPr lang="en-US" altLang="zh-CN" sz="1200" i="1" dirty="0">
                <a:latin typeface="Arial"/>
                <a:cs typeface="Arial"/>
              </a:rPr>
              <a:t>eddy </a:t>
            </a:r>
            <a:r>
              <a:rPr lang="en-US" altLang="zh-CN" sz="1200" i="1" dirty="0" smtClean="0">
                <a:latin typeface="Arial"/>
                <a:cs typeface="Arial"/>
              </a:rPr>
              <a:t>feedbacks;</a:t>
            </a:r>
          </a:p>
          <a:p>
            <a:r>
              <a:rPr lang="en-US" altLang="zh-CN" sz="1000" dirty="0" smtClean="0">
                <a:latin typeface="Arial"/>
                <a:cs typeface="Arial"/>
              </a:rPr>
              <a:t>(Haynes </a:t>
            </a:r>
            <a:r>
              <a:rPr lang="en-US" altLang="zh-CN" sz="1000" dirty="0">
                <a:latin typeface="Arial"/>
                <a:cs typeface="Arial"/>
              </a:rPr>
              <a:t>et al. </a:t>
            </a:r>
            <a:r>
              <a:rPr lang="en-US" altLang="zh-CN" sz="1000" dirty="0" smtClean="0">
                <a:latin typeface="Arial"/>
                <a:cs typeface="Arial"/>
              </a:rPr>
              <a:t>1991; Song </a:t>
            </a:r>
            <a:r>
              <a:rPr lang="en-US" altLang="zh-CN" sz="1000" dirty="0">
                <a:latin typeface="Arial"/>
                <a:cs typeface="Arial"/>
              </a:rPr>
              <a:t>and Robinson 2004</a:t>
            </a:r>
            <a:r>
              <a:rPr lang="en-US" altLang="zh-CN" sz="1000" dirty="0" smtClean="0">
                <a:latin typeface="Arial"/>
                <a:cs typeface="Arial"/>
              </a:rPr>
              <a:t>)</a:t>
            </a:r>
          </a:p>
          <a:p>
            <a:r>
              <a:rPr lang="en-US" altLang="zh-CN" sz="1200" i="1" dirty="0" smtClean="0">
                <a:latin typeface="Arial"/>
                <a:cs typeface="Arial"/>
              </a:rPr>
              <a:t>(</a:t>
            </a:r>
            <a:r>
              <a:rPr lang="en-US" altLang="zh-CN" sz="1200" i="1" dirty="0">
                <a:latin typeface="Arial"/>
                <a:cs typeface="Arial"/>
              </a:rPr>
              <a:t>iv) </a:t>
            </a:r>
            <a:r>
              <a:rPr lang="en-US" altLang="zh-CN" sz="1200" i="1" dirty="0" smtClean="0">
                <a:latin typeface="Arial"/>
                <a:cs typeface="Arial"/>
              </a:rPr>
              <a:t>The reflection </a:t>
            </a:r>
            <a:r>
              <a:rPr lang="en-US" altLang="zh-CN" sz="1200" i="1" dirty="0">
                <a:latin typeface="Arial"/>
                <a:cs typeface="Arial"/>
              </a:rPr>
              <a:t>of planetary </a:t>
            </a:r>
            <a:r>
              <a:rPr lang="en-US" altLang="zh-CN" sz="1200" i="1" dirty="0" smtClean="0">
                <a:latin typeface="Arial"/>
                <a:cs typeface="Arial"/>
              </a:rPr>
              <a:t>waves;</a:t>
            </a:r>
          </a:p>
          <a:p>
            <a:r>
              <a:rPr lang="en-US" altLang="zh-CN" sz="1000" dirty="0" smtClean="0">
                <a:latin typeface="Arial"/>
                <a:cs typeface="Arial"/>
              </a:rPr>
              <a:t> </a:t>
            </a:r>
            <a:r>
              <a:rPr lang="en-US" altLang="zh-CN" sz="1000" dirty="0">
                <a:latin typeface="Arial"/>
                <a:cs typeface="Arial"/>
              </a:rPr>
              <a:t>(</a:t>
            </a:r>
            <a:r>
              <a:rPr lang="en-US" altLang="zh-CN" sz="1000" dirty="0" err="1">
                <a:latin typeface="Arial"/>
                <a:cs typeface="Arial"/>
              </a:rPr>
              <a:t>Perlwitz</a:t>
            </a:r>
            <a:r>
              <a:rPr lang="en-US" altLang="zh-CN" sz="1000" dirty="0">
                <a:latin typeface="Arial"/>
                <a:cs typeface="Arial"/>
              </a:rPr>
              <a:t> and </a:t>
            </a:r>
            <a:r>
              <a:rPr lang="en-US" altLang="zh-CN" sz="1000" dirty="0" err="1">
                <a:latin typeface="Arial"/>
                <a:cs typeface="Arial"/>
              </a:rPr>
              <a:t>Harnik</a:t>
            </a:r>
            <a:r>
              <a:rPr lang="en-US" altLang="zh-CN" sz="1000" dirty="0">
                <a:latin typeface="Arial"/>
                <a:cs typeface="Arial"/>
              </a:rPr>
              <a:t> 2003</a:t>
            </a:r>
            <a:r>
              <a:rPr lang="en-US" altLang="zh-CN" sz="1000" dirty="0" smtClean="0">
                <a:latin typeface="Arial"/>
                <a:cs typeface="Arial"/>
              </a:rPr>
              <a:t>)</a:t>
            </a:r>
          </a:p>
          <a:p>
            <a:r>
              <a:rPr lang="en-US" altLang="zh-CN" sz="1200" i="1" dirty="0" smtClean="0">
                <a:latin typeface="Arial"/>
                <a:cs typeface="Arial"/>
              </a:rPr>
              <a:t>(</a:t>
            </a:r>
            <a:r>
              <a:rPr lang="en-US" altLang="zh-CN" sz="1200" i="1" dirty="0">
                <a:latin typeface="Arial"/>
                <a:cs typeface="Arial"/>
              </a:rPr>
              <a:t>v) </a:t>
            </a:r>
            <a:r>
              <a:rPr lang="en-US" altLang="zh-CN" sz="1200" i="1" dirty="0" smtClean="0">
                <a:latin typeface="Arial"/>
                <a:cs typeface="Arial"/>
              </a:rPr>
              <a:t>The </a:t>
            </a:r>
            <a:r>
              <a:rPr lang="en-US" altLang="zh-CN" sz="1200" i="1" dirty="0" err="1" smtClean="0">
                <a:latin typeface="Arial"/>
                <a:cs typeface="Arial"/>
              </a:rPr>
              <a:t>invertibility</a:t>
            </a:r>
            <a:r>
              <a:rPr lang="en-US" altLang="zh-CN" sz="1200" i="1" dirty="0" smtClean="0">
                <a:latin typeface="Arial"/>
                <a:cs typeface="Arial"/>
              </a:rPr>
              <a:t> </a:t>
            </a:r>
            <a:r>
              <a:rPr lang="en-US" altLang="zh-CN" sz="1200" i="1" dirty="0">
                <a:latin typeface="Arial"/>
                <a:cs typeface="Arial"/>
              </a:rPr>
              <a:t>principle of </a:t>
            </a:r>
            <a:r>
              <a:rPr lang="en-US" altLang="zh-CN" sz="1200" i="1" dirty="0" smtClean="0">
                <a:latin typeface="Arial"/>
                <a:cs typeface="Arial"/>
              </a:rPr>
              <a:t>potential vorticity</a:t>
            </a:r>
            <a:r>
              <a:rPr lang="en-US" altLang="zh-CN" sz="1200" i="1" dirty="0">
                <a:latin typeface="Arial"/>
                <a:cs typeface="Arial"/>
              </a:rPr>
              <a:t>.</a:t>
            </a:r>
            <a:endParaRPr lang="en-US" altLang="zh-CN" sz="1200" i="1" dirty="0" smtClean="0">
              <a:latin typeface="Arial"/>
              <a:cs typeface="Arial"/>
            </a:endParaRPr>
          </a:p>
          <a:p>
            <a:r>
              <a:rPr lang="en-US" altLang="zh-CN" sz="1000" dirty="0" smtClean="0">
                <a:latin typeface="Arial"/>
                <a:cs typeface="Arial"/>
              </a:rPr>
              <a:t>(</a:t>
            </a:r>
            <a:r>
              <a:rPr lang="en-US" altLang="zh-CN" sz="1000" dirty="0">
                <a:latin typeface="Arial"/>
                <a:cs typeface="Arial"/>
              </a:rPr>
              <a:t>Hartley et al. 1998</a:t>
            </a:r>
            <a:r>
              <a:rPr lang="en-US" altLang="zh-CN" sz="1000" dirty="0" smtClean="0">
                <a:latin typeface="Arial"/>
                <a:cs typeface="Arial"/>
              </a:rPr>
              <a:t>)</a:t>
            </a:r>
          </a:p>
          <a:p>
            <a:r>
              <a:rPr lang="en-US" altLang="zh-CN" sz="1200" dirty="0">
                <a:latin typeface="Arial"/>
                <a:cs typeface="Arial"/>
              </a:rPr>
              <a:t> </a:t>
            </a:r>
            <a:endParaRPr kumimoji="1" lang="zh-CN" altLang="en-US" sz="1200" dirty="0">
              <a:latin typeface="Arial"/>
              <a:cs typeface="Arial"/>
            </a:endParaRPr>
          </a:p>
        </p:txBody>
      </p:sp>
    </p:spTree>
    <p:extLst>
      <p:ext uri="{BB962C8B-B14F-4D97-AF65-F5344CB8AC3E}">
        <p14:creationId xmlns:p14="http://schemas.microsoft.com/office/powerpoint/2010/main" val="2553644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4326"/>
            <a:ext cx="8229600" cy="781467"/>
          </a:xfrm>
        </p:spPr>
        <p:txBody>
          <a:bodyPr>
            <a:normAutofit/>
          </a:bodyPr>
          <a:lstStyle/>
          <a:p>
            <a:r>
              <a:rPr kumimoji="1" lang="en-US" altLang="zh-CN" sz="3600" dirty="0" smtClean="0">
                <a:solidFill>
                  <a:srgbClr val="800000"/>
                </a:solidFill>
              </a:rPr>
              <a:t>Underlying Science</a:t>
            </a:r>
            <a:endParaRPr kumimoji="1" lang="zh-CN" altLang="en-US" sz="3600" dirty="0"/>
          </a:p>
        </p:txBody>
      </p:sp>
      <p:sp>
        <p:nvSpPr>
          <p:cNvPr id="5" name="文本框 4"/>
          <p:cNvSpPr txBox="1"/>
          <p:nvPr/>
        </p:nvSpPr>
        <p:spPr>
          <a:xfrm>
            <a:off x="457199" y="896275"/>
            <a:ext cx="8285747" cy="400110"/>
          </a:xfrm>
          <a:prstGeom prst="rect">
            <a:avLst/>
          </a:prstGeom>
          <a:noFill/>
        </p:spPr>
        <p:txBody>
          <a:bodyPr wrap="square" rtlCol="0">
            <a:spAutoFit/>
          </a:bodyPr>
          <a:lstStyle/>
          <a:p>
            <a:pPr marL="285750" indent="-285750">
              <a:buFont typeface="Arial"/>
              <a:buChar char="•"/>
            </a:pPr>
            <a:r>
              <a:rPr lang="en-US" altLang="zh-CN" sz="2000" b="1" dirty="0" smtClean="0">
                <a:solidFill>
                  <a:srgbClr val="800000"/>
                </a:solidFill>
              </a:rPr>
              <a:t>Linkage of the cold air outbreaks to stratospheric </a:t>
            </a:r>
            <a:r>
              <a:rPr lang="en-US" altLang="zh-CN" sz="2000" b="1" dirty="0">
                <a:solidFill>
                  <a:srgbClr val="800000"/>
                </a:solidFill>
              </a:rPr>
              <a:t>circulation </a:t>
            </a:r>
            <a:r>
              <a:rPr lang="en-US" altLang="zh-CN" sz="2000" b="1" dirty="0" smtClean="0">
                <a:solidFill>
                  <a:srgbClr val="800000"/>
                </a:solidFill>
              </a:rPr>
              <a:t>variability</a:t>
            </a:r>
            <a:endParaRPr kumimoji="1" lang="zh-CN" altLang="en-US" sz="2000" dirty="0"/>
          </a:p>
        </p:txBody>
      </p:sp>
      <p:sp>
        <p:nvSpPr>
          <p:cNvPr id="8" name="文本框 7"/>
          <p:cNvSpPr txBox="1"/>
          <p:nvPr/>
        </p:nvSpPr>
        <p:spPr>
          <a:xfrm>
            <a:off x="457200" y="1296385"/>
            <a:ext cx="4208378" cy="4493537"/>
          </a:xfrm>
          <a:prstGeom prst="rect">
            <a:avLst/>
          </a:prstGeom>
          <a:noFill/>
        </p:spPr>
        <p:txBody>
          <a:bodyPr wrap="square" rtlCol="0">
            <a:spAutoFit/>
          </a:bodyPr>
          <a:lstStyle/>
          <a:p>
            <a:endParaRPr lang="en-US" altLang="zh-CN" sz="1200" dirty="0">
              <a:latin typeface="Arial"/>
              <a:cs typeface="Arial"/>
            </a:endParaRPr>
          </a:p>
          <a:p>
            <a:pPr marL="171450" indent="-171450">
              <a:spcAft>
                <a:spcPts val="1200"/>
              </a:spcAft>
              <a:buFont typeface="Arial"/>
              <a:buChar char="•"/>
            </a:pPr>
            <a:r>
              <a:rPr lang="en-US" altLang="zh-CN" sz="1200" dirty="0" smtClean="0">
                <a:solidFill>
                  <a:srgbClr val="000090"/>
                </a:solidFill>
                <a:latin typeface="Arial"/>
                <a:cs typeface="Arial"/>
              </a:rPr>
              <a:t>Our </a:t>
            </a:r>
            <a:r>
              <a:rPr lang="en-US" altLang="zh-CN" sz="1200" dirty="0">
                <a:solidFill>
                  <a:srgbClr val="000090"/>
                </a:solidFill>
                <a:latin typeface="Arial"/>
                <a:cs typeface="Arial"/>
              </a:rPr>
              <a:t>forecasts for cold air outbreaks in winter season are based on the relationship of the atmospheric mass circulation and cold air outbreaks. </a:t>
            </a:r>
            <a:endParaRPr lang="en-US" altLang="zh-CN" sz="1200" dirty="0" smtClean="0">
              <a:solidFill>
                <a:srgbClr val="000090"/>
              </a:solidFill>
              <a:latin typeface="Arial"/>
              <a:cs typeface="Arial"/>
            </a:endParaRPr>
          </a:p>
          <a:p>
            <a:r>
              <a:rPr lang="en-US" altLang="zh-CN" sz="1200" dirty="0" smtClean="0">
                <a:latin typeface="Arial"/>
                <a:cs typeface="Arial"/>
              </a:rPr>
              <a:t>The </a:t>
            </a:r>
            <a:r>
              <a:rPr lang="en-US" altLang="zh-CN" sz="1200" dirty="0">
                <a:latin typeface="Arial"/>
                <a:cs typeface="Arial"/>
              </a:rPr>
              <a:t>atmospheric </a:t>
            </a:r>
            <a:r>
              <a:rPr lang="en-US" altLang="zh-CN" sz="1200" dirty="0" err="1">
                <a:latin typeface="Arial"/>
                <a:cs typeface="Arial"/>
              </a:rPr>
              <a:t>poleward</a:t>
            </a:r>
            <a:r>
              <a:rPr lang="en-US" altLang="zh-CN" sz="1200" dirty="0">
                <a:latin typeface="Arial"/>
                <a:cs typeface="Arial"/>
              </a:rPr>
              <a:t> mass circulation aloft into the polar region, including the stratospheric component, is coupled with the </a:t>
            </a:r>
            <a:r>
              <a:rPr lang="en-US" altLang="zh-CN" sz="1200" dirty="0" err="1">
                <a:latin typeface="Arial"/>
                <a:cs typeface="Arial"/>
              </a:rPr>
              <a:t>equatorward</a:t>
            </a:r>
            <a:r>
              <a:rPr lang="en-US" altLang="zh-CN" sz="1200" dirty="0">
                <a:latin typeface="Arial"/>
                <a:cs typeface="Arial"/>
              </a:rPr>
              <a:t> mass circulation out of the polar region in the lower </a:t>
            </a:r>
            <a:r>
              <a:rPr lang="en-US" altLang="zh-CN" sz="1200" dirty="0" smtClean="0">
                <a:latin typeface="Arial"/>
                <a:cs typeface="Arial"/>
              </a:rPr>
              <a:t>troposphere, driven </a:t>
            </a:r>
            <a:r>
              <a:rPr lang="en-US" altLang="zh-CN" sz="1200" dirty="0">
                <a:latin typeface="Arial"/>
                <a:cs typeface="Arial"/>
              </a:rPr>
              <a:t>by the amplification of </a:t>
            </a:r>
            <a:r>
              <a:rPr lang="en-US" altLang="zh-CN" sz="1200" dirty="0" smtClean="0">
                <a:latin typeface="Arial"/>
                <a:cs typeface="Arial"/>
              </a:rPr>
              <a:t>large-scale</a:t>
            </a:r>
            <a:r>
              <a:rPr lang="en-US" altLang="zh-CN" sz="1200" dirty="0">
                <a:latin typeface="Arial"/>
                <a:cs typeface="Arial"/>
              </a:rPr>
              <a:t> </a:t>
            </a:r>
            <a:r>
              <a:rPr lang="en-US" altLang="zh-CN" sz="1200" dirty="0" smtClean="0">
                <a:latin typeface="Arial"/>
                <a:cs typeface="Arial"/>
              </a:rPr>
              <a:t>waves </a:t>
            </a:r>
            <a:r>
              <a:rPr lang="en-US" altLang="zh-CN" sz="1200" dirty="0">
                <a:latin typeface="Arial"/>
                <a:cs typeface="Arial"/>
              </a:rPr>
              <a:t>in the </a:t>
            </a:r>
            <a:r>
              <a:rPr lang="en-US" altLang="zh-CN" sz="1200" dirty="0" err="1">
                <a:latin typeface="Arial"/>
                <a:cs typeface="Arial"/>
              </a:rPr>
              <a:t>midlatitudes</a:t>
            </a:r>
            <a:r>
              <a:rPr lang="en-US" altLang="zh-CN" sz="1200" dirty="0">
                <a:latin typeface="Arial"/>
                <a:cs typeface="Arial"/>
              </a:rPr>
              <a:t>. The strengthening of the </a:t>
            </a:r>
            <a:r>
              <a:rPr lang="en-US" altLang="zh-CN" sz="1200" dirty="0" err="1" smtClean="0">
                <a:latin typeface="Arial"/>
                <a:cs typeface="Arial"/>
              </a:rPr>
              <a:t>equatorward</a:t>
            </a:r>
            <a:r>
              <a:rPr lang="en-US" altLang="zh-CN" sz="1200" dirty="0" smtClean="0">
                <a:latin typeface="Arial"/>
                <a:cs typeface="Arial"/>
              </a:rPr>
              <a:t> branch of mass circulation </a:t>
            </a:r>
            <a:r>
              <a:rPr lang="en-US" altLang="zh-CN" sz="1200" dirty="0">
                <a:latin typeface="Arial"/>
                <a:cs typeface="Arial"/>
              </a:rPr>
              <a:t>is directly responsible for cold air outbreaks in mid-</a:t>
            </a:r>
            <a:r>
              <a:rPr lang="en-US" altLang="zh-CN" sz="1200" dirty="0" smtClean="0">
                <a:latin typeface="Arial"/>
                <a:cs typeface="Arial"/>
              </a:rPr>
              <a:t>latitudes (as shown in Fig. 2).</a:t>
            </a:r>
            <a:r>
              <a:rPr lang="en-US" altLang="zh-CN" sz="1200" dirty="0" smtClean="0"/>
              <a:t> </a:t>
            </a:r>
            <a:r>
              <a:rPr lang="en-US" altLang="zh-CN" sz="1200" dirty="0">
                <a:latin typeface="Arial"/>
                <a:cs typeface="Arial"/>
              </a:rPr>
              <a:t>There exist two dominant </a:t>
            </a:r>
            <a:r>
              <a:rPr lang="en-US" altLang="zh-CN" sz="1200" dirty="0" smtClean="0">
                <a:latin typeface="Arial"/>
                <a:cs typeface="Arial"/>
              </a:rPr>
              <a:t>geographical patterns </a:t>
            </a:r>
            <a:r>
              <a:rPr lang="en-US" altLang="zh-CN" sz="1200" dirty="0">
                <a:latin typeface="Arial"/>
                <a:cs typeface="Arial"/>
              </a:rPr>
              <a:t>of temperature anomalies during the cold </a:t>
            </a:r>
            <a:r>
              <a:rPr lang="en-US" altLang="zh-CN" sz="1200" dirty="0" smtClean="0">
                <a:latin typeface="Arial"/>
                <a:cs typeface="Arial"/>
              </a:rPr>
              <a:t>air discharge </a:t>
            </a:r>
            <a:r>
              <a:rPr lang="en-US" altLang="zh-CN" sz="1200" dirty="0">
                <a:latin typeface="Arial"/>
                <a:cs typeface="Arial"/>
              </a:rPr>
              <a:t>period (or 1–10 days after a stronger </a:t>
            </a:r>
            <a:r>
              <a:rPr lang="en-US" altLang="zh-CN" sz="1200" dirty="0" smtClean="0">
                <a:latin typeface="Arial"/>
                <a:cs typeface="Arial"/>
              </a:rPr>
              <a:t>mass circulation </a:t>
            </a:r>
            <a:r>
              <a:rPr lang="en-US" altLang="zh-CN" sz="1200" dirty="0">
                <a:latin typeface="Arial"/>
                <a:cs typeface="Arial"/>
              </a:rPr>
              <a:t>across </a:t>
            </a:r>
            <a:r>
              <a:rPr lang="en-US" altLang="zh-CN" sz="1200" dirty="0" smtClean="0">
                <a:latin typeface="Arial"/>
                <a:cs typeface="Arial"/>
              </a:rPr>
              <a:t>60</a:t>
            </a:r>
            <a:r>
              <a:rPr lang="zh-CN" altLang="en-US" sz="1200" b="1" dirty="0">
                <a:latin typeface="Lucida Grande"/>
                <a:ea typeface="Lucida Grande"/>
                <a:cs typeface="Lucida Grande"/>
              </a:rPr>
              <a:t>°</a:t>
            </a:r>
            <a:r>
              <a:rPr lang="en-US" altLang="zh-CN" sz="1200" dirty="0" smtClean="0">
                <a:latin typeface="Arial"/>
                <a:cs typeface="Arial"/>
              </a:rPr>
              <a:t>N</a:t>
            </a:r>
            <a:r>
              <a:rPr lang="en-US" altLang="zh-CN" sz="1200" dirty="0">
                <a:latin typeface="Arial"/>
                <a:cs typeface="Arial"/>
              </a:rPr>
              <a:t>). One </a:t>
            </a:r>
            <a:r>
              <a:rPr lang="en-US" altLang="zh-CN" sz="1200" dirty="0" smtClean="0">
                <a:latin typeface="Arial"/>
                <a:cs typeface="Arial"/>
              </a:rPr>
              <a:t>is the mean </a:t>
            </a:r>
            <a:r>
              <a:rPr lang="en-US" altLang="zh-CN" sz="1200" dirty="0">
                <a:latin typeface="Arial"/>
                <a:cs typeface="Arial"/>
              </a:rPr>
              <a:t>geographical patterns </a:t>
            </a:r>
            <a:r>
              <a:rPr lang="en-US" altLang="zh-CN" sz="1200" dirty="0" smtClean="0">
                <a:latin typeface="Arial"/>
                <a:cs typeface="Arial"/>
              </a:rPr>
              <a:t>of surface air temperature anomalies associated with the intensity of mass circulation, representing </a:t>
            </a:r>
            <a:r>
              <a:rPr lang="en-US" altLang="zh-CN" sz="1200" dirty="0">
                <a:latin typeface="Arial"/>
                <a:cs typeface="Arial"/>
              </a:rPr>
              <a:t>cold </a:t>
            </a:r>
            <a:r>
              <a:rPr lang="en-US" altLang="zh-CN" sz="1200" dirty="0" smtClean="0">
                <a:latin typeface="Arial"/>
                <a:cs typeface="Arial"/>
              </a:rPr>
              <a:t>anomalies mainly </a:t>
            </a:r>
            <a:r>
              <a:rPr lang="en-US" altLang="zh-CN" sz="1200" dirty="0">
                <a:latin typeface="Arial"/>
                <a:cs typeface="Arial"/>
              </a:rPr>
              <a:t>in the </a:t>
            </a:r>
            <a:r>
              <a:rPr lang="en-US" altLang="zh-CN" sz="1200" dirty="0" err="1">
                <a:latin typeface="Arial"/>
                <a:cs typeface="Arial"/>
              </a:rPr>
              <a:t>midlatitudes</a:t>
            </a:r>
            <a:r>
              <a:rPr lang="en-US" altLang="zh-CN" sz="1200" dirty="0">
                <a:latin typeface="Arial"/>
                <a:cs typeface="Arial"/>
              </a:rPr>
              <a:t> of both North America </a:t>
            </a:r>
            <a:r>
              <a:rPr lang="en-US" altLang="zh-CN" sz="1200" dirty="0" smtClean="0">
                <a:latin typeface="Arial"/>
                <a:cs typeface="Arial"/>
              </a:rPr>
              <a:t>and Eurasia (Fig. 3), </a:t>
            </a:r>
            <a:r>
              <a:rPr lang="en-US" altLang="zh-CN" sz="1200" dirty="0">
                <a:latin typeface="Arial"/>
                <a:cs typeface="Arial"/>
              </a:rPr>
              <a:t>and the other represents cold anomalies </a:t>
            </a:r>
            <a:r>
              <a:rPr lang="en-US" altLang="zh-CN" sz="1200" dirty="0" smtClean="0">
                <a:latin typeface="Arial"/>
                <a:cs typeface="Arial"/>
              </a:rPr>
              <a:t>mainly over </a:t>
            </a:r>
            <a:r>
              <a:rPr lang="en-US" altLang="zh-CN" sz="1200" dirty="0">
                <a:latin typeface="Arial"/>
                <a:cs typeface="Arial"/>
              </a:rPr>
              <a:t>only one of the two continents accompanied </a:t>
            </a:r>
            <a:r>
              <a:rPr lang="en-US" altLang="zh-CN" sz="1200" dirty="0" smtClean="0">
                <a:latin typeface="Arial"/>
                <a:cs typeface="Arial"/>
              </a:rPr>
              <a:t>with abnormal </a:t>
            </a:r>
            <a:r>
              <a:rPr lang="en-US" altLang="zh-CN" sz="1200" dirty="0">
                <a:latin typeface="Arial"/>
                <a:cs typeface="Arial"/>
              </a:rPr>
              <a:t>warmth over the other continent.</a:t>
            </a:r>
          </a:p>
          <a:p>
            <a:r>
              <a:rPr lang="en-US" altLang="zh-CN" sz="1200" dirty="0">
                <a:latin typeface="Arial"/>
                <a:cs typeface="Arial"/>
              </a:rPr>
              <a:t> </a:t>
            </a:r>
            <a:endParaRPr lang="zh-CN" altLang="en-US" sz="1200" dirty="0">
              <a:latin typeface="Arial"/>
              <a:cs typeface="Arial"/>
            </a:endParaRPr>
          </a:p>
        </p:txBody>
      </p:sp>
      <p:pic>
        <p:nvPicPr>
          <p:cNvPr id="3" name="图片 2"/>
          <p:cNvPicPr>
            <a:picLocks noChangeAspect="1"/>
          </p:cNvPicPr>
          <p:nvPr/>
        </p:nvPicPr>
        <p:blipFill>
          <a:blip r:embed="rId2"/>
          <a:stretch>
            <a:fillRect/>
          </a:stretch>
        </p:blipFill>
        <p:spPr>
          <a:xfrm>
            <a:off x="4740516" y="1417051"/>
            <a:ext cx="4454359" cy="2383473"/>
          </a:xfrm>
          <a:prstGeom prst="rect">
            <a:avLst/>
          </a:prstGeom>
        </p:spPr>
      </p:pic>
      <p:sp>
        <p:nvSpPr>
          <p:cNvPr id="9" name="TextBox 2"/>
          <p:cNvSpPr txBox="1"/>
          <p:nvPr/>
        </p:nvSpPr>
        <p:spPr>
          <a:xfrm>
            <a:off x="5034547" y="3800524"/>
            <a:ext cx="3801979" cy="646331"/>
          </a:xfrm>
          <a:prstGeom prst="rect">
            <a:avLst/>
          </a:prstGeom>
          <a:solidFill>
            <a:srgbClr val="800000"/>
          </a:solidFill>
        </p:spPr>
        <p:txBody>
          <a:bodyPr wrap="square" rtlCol="0">
            <a:spAutoFit/>
          </a:bodyPr>
          <a:lstStyle/>
          <a:p>
            <a:r>
              <a:rPr lang="en-US" sz="1200" dirty="0" smtClean="0">
                <a:solidFill>
                  <a:schemeClr val="bg1"/>
                </a:solidFill>
              </a:rPr>
              <a:t>Figure 2. Schematic figure for the relation between the intensity of mass circulation near polar circle and surface air temperature variability in high- and mid- latitudes.</a:t>
            </a:r>
            <a:endParaRPr lang="en-US" sz="1200" dirty="0">
              <a:solidFill>
                <a:schemeClr val="bg1"/>
              </a:solidFill>
            </a:endParaRPr>
          </a:p>
        </p:txBody>
      </p:sp>
    </p:spTree>
    <p:extLst>
      <p:ext uri="{BB962C8B-B14F-4D97-AF65-F5344CB8AC3E}">
        <p14:creationId xmlns:p14="http://schemas.microsoft.com/office/powerpoint/2010/main" val="4099351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1305411" y="4998643"/>
            <a:ext cx="5873133" cy="1015663"/>
          </a:xfrm>
          <a:prstGeom prst="rect">
            <a:avLst/>
          </a:prstGeom>
          <a:solidFill>
            <a:srgbClr val="800000"/>
          </a:solidFill>
        </p:spPr>
        <p:txBody>
          <a:bodyPr wrap="square" rtlCol="0">
            <a:spAutoFit/>
          </a:bodyPr>
          <a:lstStyle/>
          <a:p>
            <a:r>
              <a:rPr lang="en-US" sz="1200" dirty="0" smtClean="0">
                <a:solidFill>
                  <a:schemeClr val="bg1"/>
                </a:solidFill>
              </a:rPr>
              <a:t>Figure 3. Temporal evolution of composite </a:t>
            </a:r>
            <a:r>
              <a:rPr lang="en-US" sz="1200" dirty="0">
                <a:solidFill>
                  <a:schemeClr val="bg1"/>
                </a:solidFill>
              </a:rPr>
              <a:t>s</a:t>
            </a:r>
            <a:r>
              <a:rPr lang="en-US" sz="1200" dirty="0" smtClean="0">
                <a:solidFill>
                  <a:schemeClr val="bg1"/>
                </a:solidFill>
              </a:rPr>
              <a:t>urface air temperature anomalies in the period from 10 days before to 10 days after the dates when the </a:t>
            </a:r>
            <a:r>
              <a:rPr lang="en-US" altLang="zh-CN" sz="1200" dirty="0" err="1" smtClean="0">
                <a:solidFill>
                  <a:schemeClr val="bg1"/>
                </a:solidFill>
                <a:latin typeface="Arial"/>
                <a:cs typeface="Arial"/>
              </a:rPr>
              <a:t>poleward</a:t>
            </a:r>
            <a:r>
              <a:rPr lang="en-US" altLang="zh-CN" sz="1200" dirty="0" smtClean="0">
                <a:solidFill>
                  <a:schemeClr val="bg1"/>
                </a:solidFill>
                <a:latin typeface="Arial"/>
                <a:cs typeface="Arial"/>
              </a:rPr>
              <a:t> branch of the </a:t>
            </a:r>
            <a:r>
              <a:rPr lang="en-US" altLang="zh-CN" sz="1200" dirty="0">
                <a:solidFill>
                  <a:schemeClr val="bg1"/>
                </a:solidFill>
              </a:rPr>
              <a:t>a</a:t>
            </a:r>
            <a:r>
              <a:rPr lang="en-US" sz="1200" dirty="0" smtClean="0">
                <a:solidFill>
                  <a:schemeClr val="bg1"/>
                </a:solidFill>
              </a:rPr>
              <a:t>tmospheric </a:t>
            </a:r>
            <a:r>
              <a:rPr lang="en-US" sz="1200" dirty="0" err="1" smtClean="0">
                <a:solidFill>
                  <a:schemeClr val="bg1"/>
                </a:solidFill>
              </a:rPr>
              <a:t>meridional</a:t>
            </a:r>
            <a:r>
              <a:rPr lang="en-US" sz="1200" dirty="0" smtClean="0">
                <a:solidFill>
                  <a:schemeClr val="bg1"/>
                </a:solidFill>
              </a:rPr>
              <a:t> mass circulation in upper isentropic levels transports at least half standard deviation </a:t>
            </a:r>
            <a:r>
              <a:rPr lang="en-US" sz="1200" dirty="0" smtClean="0">
                <a:solidFill>
                  <a:schemeClr val="bg1"/>
                </a:solidFill>
              </a:rPr>
              <a:t>below (left panel) and </a:t>
            </a:r>
            <a:r>
              <a:rPr lang="en-US" sz="1200" dirty="0" smtClean="0">
                <a:solidFill>
                  <a:schemeClr val="bg1"/>
                </a:solidFill>
              </a:rPr>
              <a:t>above (right panel) </a:t>
            </a:r>
            <a:r>
              <a:rPr lang="en-US" sz="1200" dirty="0" smtClean="0">
                <a:solidFill>
                  <a:schemeClr val="bg1"/>
                </a:solidFill>
              </a:rPr>
              <a:t>normal </a:t>
            </a:r>
            <a:r>
              <a:rPr lang="en-US" altLang="zh-CN" sz="1200" dirty="0">
                <a:solidFill>
                  <a:schemeClr val="bg1"/>
                </a:solidFill>
              </a:rPr>
              <a:t> air </a:t>
            </a:r>
            <a:r>
              <a:rPr lang="en-US" altLang="zh-CN" sz="1200" dirty="0" smtClean="0">
                <a:solidFill>
                  <a:schemeClr val="bg1"/>
                </a:solidFill>
              </a:rPr>
              <a:t>mass into the polar region</a:t>
            </a:r>
            <a:r>
              <a:rPr lang="en-US" sz="1200" dirty="0" smtClean="0">
                <a:solidFill>
                  <a:schemeClr val="bg1"/>
                </a:solidFill>
              </a:rPr>
              <a:t>. </a:t>
            </a:r>
            <a:endParaRPr lang="en-US" sz="1200" dirty="0">
              <a:solidFill>
                <a:schemeClr val="bg1"/>
              </a:solidFill>
            </a:endParaRPr>
          </a:p>
        </p:txBody>
      </p:sp>
      <p:pic>
        <p:nvPicPr>
          <p:cNvPr id="6" name="图片 5" descr="SAT_WB60N.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411" y="143219"/>
            <a:ext cx="6199039" cy="4649279"/>
          </a:xfrm>
          <a:prstGeom prst="rect">
            <a:avLst/>
          </a:prstGeom>
        </p:spPr>
      </p:pic>
    </p:spTree>
    <p:extLst>
      <p:ext uri="{BB962C8B-B14F-4D97-AF65-F5344CB8AC3E}">
        <p14:creationId xmlns:p14="http://schemas.microsoft.com/office/powerpoint/2010/main" val="24797459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7200" y="431684"/>
            <a:ext cx="8297134" cy="5816976"/>
          </a:xfrm>
          <a:prstGeom prst="rect">
            <a:avLst/>
          </a:prstGeom>
          <a:noFill/>
        </p:spPr>
        <p:txBody>
          <a:bodyPr wrap="square" rtlCol="0">
            <a:spAutoFit/>
          </a:bodyPr>
          <a:lstStyle/>
          <a:p>
            <a:r>
              <a:rPr kumimoji="1" lang="en-US" altLang="zh-CN" sz="1200" b="1" dirty="0" smtClean="0"/>
              <a:t>References:</a:t>
            </a:r>
          </a:p>
          <a:p>
            <a:r>
              <a:rPr lang="en-US" altLang="zh-CN" sz="1200" dirty="0" smtClean="0"/>
              <a:t>Johnson</a:t>
            </a:r>
            <a:r>
              <a:rPr lang="en-US" altLang="zh-CN" sz="1200" dirty="0"/>
              <a:t>, D. R., 1989: The forcing and maintenance of global </a:t>
            </a:r>
            <a:r>
              <a:rPr lang="en-US" altLang="zh-CN" sz="1200" dirty="0" err="1"/>
              <a:t>mon</a:t>
            </a:r>
            <a:r>
              <a:rPr lang="en-US" altLang="zh-CN" sz="1200" dirty="0"/>
              <a:t>- </a:t>
            </a:r>
            <a:r>
              <a:rPr lang="en-US" altLang="zh-CN" sz="1200" dirty="0" err="1"/>
              <a:t>soonal</a:t>
            </a:r>
            <a:r>
              <a:rPr lang="en-US" altLang="zh-CN" sz="1200" dirty="0"/>
              <a:t> circulations: An isentropic analysis. Adv. </a:t>
            </a:r>
            <a:r>
              <a:rPr lang="en-US" altLang="zh-CN" sz="1200" dirty="0" err="1"/>
              <a:t>Geophys</a:t>
            </a:r>
            <a:r>
              <a:rPr lang="en-US" altLang="zh-CN" sz="1200" dirty="0"/>
              <a:t>., 31, 43-31.</a:t>
            </a:r>
          </a:p>
          <a:p>
            <a:r>
              <a:rPr lang="en-US" altLang="zh-CN" sz="1200" dirty="0" smtClean="0"/>
              <a:t>Yu</a:t>
            </a:r>
            <a:r>
              <a:rPr lang="en-US" altLang="zh-CN" sz="1200" dirty="0"/>
              <a:t>, Y-Y</a:t>
            </a:r>
            <a:r>
              <a:rPr lang="en-US" altLang="zh-CN" sz="1200" dirty="0" smtClean="0"/>
              <a:t>, </a:t>
            </a:r>
            <a:r>
              <a:rPr lang="en-US" altLang="zh-CN" sz="1200" dirty="0"/>
              <a:t>M. </a:t>
            </a:r>
            <a:r>
              <a:rPr lang="en-US" altLang="zh-CN" sz="1200" dirty="0" err="1"/>
              <a:t>Cai</a:t>
            </a:r>
            <a:r>
              <a:rPr lang="en-US" altLang="zh-CN" sz="1200" dirty="0"/>
              <a:t>, R.-C. </a:t>
            </a:r>
            <a:r>
              <a:rPr lang="en-US" altLang="zh-CN" sz="1200" dirty="0" err="1"/>
              <a:t>Ren</a:t>
            </a:r>
            <a:r>
              <a:rPr lang="en-US" altLang="zh-CN" sz="1200" dirty="0"/>
              <a:t>, and H. van den </a:t>
            </a:r>
            <a:r>
              <a:rPr lang="en-US" altLang="zh-CN" sz="1200" dirty="0" err="1"/>
              <a:t>Dool</a:t>
            </a:r>
            <a:r>
              <a:rPr lang="en-US" altLang="zh-CN" sz="1200" dirty="0"/>
              <a:t>, 2015a: Relationship of warm air mass transport into upper polar atmosphere and cold air outbreaks in winter. </a:t>
            </a:r>
            <a:r>
              <a:rPr lang="en-US" altLang="zh-CN" sz="1200" i="1" dirty="0"/>
              <a:t>J. Atmos. Sci.</a:t>
            </a:r>
            <a:r>
              <a:rPr lang="en-US" altLang="zh-CN" sz="1200" dirty="0"/>
              <a:t>,</a:t>
            </a:r>
            <a:r>
              <a:rPr lang="en-US" altLang="zh-CN" sz="1200" b="1" dirty="0"/>
              <a:t> 72</a:t>
            </a:r>
            <a:r>
              <a:rPr lang="en-US" altLang="zh-CN" sz="1200" dirty="0"/>
              <a:t>, 349–368. </a:t>
            </a:r>
          </a:p>
          <a:p>
            <a:r>
              <a:rPr lang="en-US" altLang="zh-CN" sz="1200" dirty="0"/>
              <a:t>Yu, Y-Y</a:t>
            </a:r>
            <a:r>
              <a:rPr lang="en-US" altLang="zh-CN" sz="1200" dirty="0" smtClean="0"/>
              <a:t>, </a:t>
            </a:r>
            <a:r>
              <a:rPr lang="en-US" altLang="zh-CN" sz="1200" dirty="0"/>
              <a:t>R.-C. </a:t>
            </a:r>
            <a:r>
              <a:rPr lang="en-US" altLang="zh-CN" sz="1200" dirty="0" err="1"/>
              <a:t>Ren</a:t>
            </a:r>
            <a:r>
              <a:rPr lang="en-US" altLang="zh-CN" sz="1200" dirty="0"/>
              <a:t>, and M. </a:t>
            </a:r>
            <a:r>
              <a:rPr lang="en-US" altLang="zh-CN" sz="1200" dirty="0" err="1"/>
              <a:t>Cai</a:t>
            </a:r>
            <a:r>
              <a:rPr lang="en-US" altLang="zh-CN" sz="1200" dirty="0"/>
              <a:t>, 2015b: Dynamical linkage between cold air outbreaks and intensity variations of the </a:t>
            </a:r>
            <a:r>
              <a:rPr lang="en-US" altLang="zh-CN" sz="1200" dirty="0" err="1"/>
              <a:t>meridional</a:t>
            </a:r>
            <a:r>
              <a:rPr lang="en-US" altLang="zh-CN" sz="1200" dirty="0"/>
              <a:t> mass circulation.</a:t>
            </a:r>
            <a:r>
              <a:rPr lang="en-US" altLang="zh-CN" sz="1200" i="1" dirty="0"/>
              <a:t> J. Atmos. Sci.</a:t>
            </a:r>
            <a:r>
              <a:rPr lang="en-US" altLang="zh-CN" sz="1200" dirty="0"/>
              <a:t>, </a:t>
            </a:r>
            <a:r>
              <a:rPr lang="en-US" altLang="zh-CN" sz="1200" dirty="0" smtClean="0"/>
              <a:t>72</a:t>
            </a:r>
            <a:r>
              <a:rPr lang="zh-CN" altLang="en-US" sz="1200" dirty="0" smtClean="0"/>
              <a:t>，</a:t>
            </a:r>
            <a:r>
              <a:rPr lang="en-US" altLang="zh-CN" sz="1200" dirty="0" smtClean="0"/>
              <a:t>3214-3232. </a:t>
            </a:r>
            <a:endParaRPr lang="en-US" altLang="zh-CN" sz="1200" dirty="0"/>
          </a:p>
          <a:p>
            <a:r>
              <a:rPr lang="en-US" altLang="zh-CN" sz="1200" dirty="0"/>
              <a:t>Yu, Y-Y, R.-C. </a:t>
            </a:r>
            <a:r>
              <a:rPr lang="en-US" altLang="zh-CN" sz="1200" dirty="0" err="1"/>
              <a:t>Ren</a:t>
            </a:r>
            <a:r>
              <a:rPr lang="en-US" altLang="zh-CN" sz="1200" dirty="0"/>
              <a:t>, and M. </a:t>
            </a:r>
            <a:r>
              <a:rPr lang="en-US" altLang="zh-CN" sz="1200" dirty="0" err="1"/>
              <a:t>Cai</a:t>
            </a:r>
            <a:r>
              <a:rPr lang="en-US" altLang="zh-CN" sz="1200" dirty="0"/>
              <a:t>, </a:t>
            </a:r>
            <a:r>
              <a:rPr lang="en-US" altLang="zh-CN" sz="1200" dirty="0" smtClean="0"/>
              <a:t>2015c</a:t>
            </a:r>
            <a:r>
              <a:rPr lang="en-US" altLang="zh-CN" sz="1200" dirty="0"/>
              <a:t>: Comparison of the mass circulation and AO indices as indicators of cold air outbreaks in northern winter. </a:t>
            </a:r>
            <a:r>
              <a:rPr lang="en-US" altLang="zh-CN" sz="1200" i="1" dirty="0" err="1"/>
              <a:t>Geophys</a:t>
            </a:r>
            <a:r>
              <a:rPr lang="en-US" altLang="zh-CN" sz="1200" i="1" dirty="0"/>
              <a:t>. Res. </a:t>
            </a:r>
            <a:r>
              <a:rPr lang="en-US" altLang="zh-CN" sz="1200" i="1" dirty="0" err="1"/>
              <a:t>Lett</a:t>
            </a:r>
            <a:r>
              <a:rPr lang="en-US" altLang="zh-CN" sz="1200" i="1" dirty="0"/>
              <a:t>.</a:t>
            </a:r>
            <a:r>
              <a:rPr lang="en-US" altLang="zh-CN" sz="1200" dirty="0"/>
              <a:t>, </a:t>
            </a:r>
            <a:r>
              <a:rPr lang="en-US" altLang="zh-CN" sz="1200" b="1" dirty="0"/>
              <a:t>42</a:t>
            </a:r>
            <a:r>
              <a:rPr lang="en-US" altLang="zh-CN" sz="1200" dirty="0"/>
              <a:t>, 2442–2448</a:t>
            </a:r>
            <a:r>
              <a:rPr lang="en-US" altLang="zh-CN" sz="1200" dirty="0" smtClean="0"/>
              <a:t>.</a:t>
            </a:r>
            <a:endParaRPr lang="en-US" altLang="zh-CN" sz="1200" dirty="0"/>
          </a:p>
          <a:p>
            <a:r>
              <a:rPr lang="en-US" altLang="zh-CN" sz="1200" dirty="0" err="1"/>
              <a:t>Cai</a:t>
            </a:r>
            <a:r>
              <a:rPr lang="en-US" altLang="zh-CN" sz="1200" dirty="0"/>
              <a:t>, M., and C-S Shin, 2014: A Total Flow Perspective of Atmospheric Mass and Angular Momentum Circulations: Boreal Winter Mean State. J. Atmos. Sci., DOI:10.1175/JAS-D-13-0175.1.</a:t>
            </a:r>
          </a:p>
          <a:p>
            <a:r>
              <a:rPr lang="en-US" altLang="zh-CN" sz="1200" dirty="0"/>
              <a:t>Zhang, Q., C-S Shin, H. van den </a:t>
            </a:r>
            <a:r>
              <a:rPr lang="en-US" altLang="zh-CN" sz="1200" dirty="0" err="1"/>
              <a:t>Dool</a:t>
            </a:r>
            <a:r>
              <a:rPr lang="en-US" altLang="zh-CN" sz="1200" dirty="0"/>
              <a:t>, and M. </a:t>
            </a:r>
            <a:r>
              <a:rPr lang="en-US" altLang="zh-CN" sz="1200" dirty="0" err="1"/>
              <a:t>Cai</a:t>
            </a:r>
            <a:r>
              <a:rPr lang="en-US" altLang="zh-CN" sz="1200" dirty="0"/>
              <a:t>, 2013: CFSv2 Prediction Skill of Stratospheric Anomalies.   </a:t>
            </a:r>
            <a:r>
              <a:rPr lang="en-US" altLang="zh-CN" sz="1200" dirty="0" err="1"/>
              <a:t>Clim</a:t>
            </a:r>
            <a:r>
              <a:rPr lang="en-US" altLang="zh-CN" sz="1200" dirty="0"/>
              <a:t>. </a:t>
            </a:r>
            <a:r>
              <a:rPr lang="en-US" altLang="zh-CN" sz="1200" dirty="0" err="1"/>
              <a:t>Dyn</a:t>
            </a:r>
            <a:r>
              <a:rPr lang="en-US" altLang="zh-CN" sz="1200" dirty="0"/>
              <a:t>. DOI:10.1007/s00382-013-1907-5.</a:t>
            </a:r>
          </a:p>
          <a:p>
            <a:r>
              <a:rPr lang="en-US" altLang="zh-CN" sz="1200" dirty="0" err="1"/>
              <a:t>Ren</a:t>
            </a:r>
            <a:r>
              <a:rPr lang="en-US" altLang="zh-CN" sz="1200" dirty="0"/>
              <a:t>, R-C and M. </a:t>
            </a:r>
            <a:r>
              <a:rPr lang="en-US" altLang="zh-CN" sz="1200" dirty="0" err="1"/>
              <a:t>Cai</a:t>
            </a:r>
            <a:r>
              <a:rPr lang="en-US" altLang="zh-CN" sz="1200" dirty="0"/>
              <a:t>, 2008: </a:t>
            </a:r>
            <a:r>
              <a:rPr lang="en-US" altLang="zh-CN" sz="1200" dirty="0" err="1"/>
              <a:t>Meridional</a:t>
            </a:r>
            <a:r>
              <a:rPr lang="en-US" altLang="zh-CN" sz="1200" dirty="0"/>
              <a:t> and downward propagation of atmospheric circulation anomalies.  Part II: Southern Hemisphere cold season variability. J. Atmos. Sci., 65, 2343-2359.</a:t>
            </a:r>
          </a:p>
          <a:p>
            <a:r>
              <a:rPr lang="en-US" altLang="zh-CN" sz="1200" dirty="0" err="1"/>
              <a:t>Ren</a:t>
            </a:r>
            <a:r>
              <a:rPr lang="en-US" altLang="zh-CN" sz="1200" dirty="0"/>
              <a:t>, R-C, and M. </a:t>
            </a:r>
            <a:r>
              <a:rPr lang="en-US" altLang="zh-CN" sz="1200" dirty="0" err="1"/>
              <a:t>Cai</a:t>
            </a:r>
            <a:r>
              <a:rPr lang="en-US" altLang="zh-CN" sz="1200" dirty="0"/>
              <a:t>, 2007: </a:t>
            </a:r>
            <a:r>
              <a:rPr lang="en-US" altLang="zh-CN" sz="1200" dirty="0" err="1"/>
              <a:t>Meridional</a:t>
            </a:r>
            <a:r>
              <a:rPr lang="en-US" altLang="zh-CN" sz="1200" dirty="0"/>
              <a:t> and vertical out-of-phase relationships of temperature anomalies associated with the NAM variability. </a:t>
            </a:r>
            <a:r>
              <a:rPr lang="en-US" altLang="zh-CN" sz="1200" dirty="0" err="1"/>
              <a:t>Geophys</a:t>
            </a:r>
            <a:r>
              <a:rPr lang="en-US" altLang="zh-CN" sz="1200" dirty="0"/>
              <a:t>. Res. </a:t>
            </a:r>
            <a:r>
              <a:rPr lang="en-US" altLang="zh-CN" sz="1200" dirty="0" err="1"/>
              <a:t>Lett</a:t>
            </a:r>
            <a:r>
              <a:rPr lang="en-US" altLang="zh-CN" sz="1200" dirty="0"/>
              <a:t>. , 34, L07704, doi:10.1029/2006GL028729.</a:t>
            </a:r>
          </a:p>
          <a:p>
            <a:r>
              <a:rPr lang="en-US" altLang="zh-CN" sz="1200" dirty="0" err="1"/>
              <a:t>Cai</a:t>
            </a:r>
            <a:r>
              <a:rPr lang="en-US" altLang="zh-CN" sz="1200" dirty="0"/>
              <a:t>, M., and R-C </a:t>
            </a:r>
            <a:r>
              <a:rPr lang="en-US" altLang="zh-CN" sz="1200" dirty="0" err="1"/>
              <a:t>Ren</a:t>
            </a:r>
            <a:r>
              <a:rPr lang="en-US" altLang="zh-CN" sz="1200" dirty="0"/>
              <a:t>, 2007: </a:t>
            </a:r>
            <a:r>
              <a:rPr lang="en-US" altLang="zh-CN" sz="1200" dirty="0" err="1"/>
              <a:t>Meridional</a:t>
            </a:r>
            <a:r>
              <a:rPr lang="en-US" altLang="zh-CN" sz="1200" dirty="0"/>
              <a:t> and downward propagation of atmospheric circulation anomalies.  Part I: Northern Hemisphere cold season variability.  J. Atmos. Sci., 64, 1880-1901</a:t>
            </a:r>
            <a:r>
              <a:rPr lang="en-US" altLang="zh-CN" sz="1200" dirty="0" smtClean="0"/>
              <a:t>.</a:t>
            </a:r>
          </a:p>
          <a:p>
            <a:endParaRPr kumimoji="1" lang="en-US" altLang="zh-CN" sz="1200" b="1" dirty="0"/>
          </a:p>
          <a:p>
            <a:r>
              <a:rPr lang="en-US" altLang="zh-CN" sz="1200" dirty="0">
                <a:latin typeface="Arial"/>
                <a:cs typeface="Arial"/>
              </a:rPr>
              <a:t>Kodera and Kuroda 1990; Baldwin and Dunkerton 1999; Baldwin and Dunkerton 2001; </a:t>
            </a:r>
            <a:r>
              <a:rPr lang="en-US" altLang="zh-CN" sz="1200" dirty="0" err="1">
                <a:latin typeface="Arial"/>
                <a:cs typeface="Arial"/>
              </a:rPr>
              <a:t>Cai</a:t>
            </a:r>
            <a:r>
              <a:rPr lang="en-US" altLang="zh-CN" sz="1200" dirty="0">
                <a:latin typeface="Arial"/>
                <a:cs typeface="Arial"/>
              </a:rPr>
              <a:t> and </a:t>
            </a:r>
            <a:r>
              <a:rPr lang="en-US" altLang="zh-CN" sz="1200" dirty="0" err="1">
                <a:latin typeface="Arial"/>
                <a:cs typeface="Arial"/>
              </a:rPr>
              <a:t>Ren</a:t>
            </a:r>
            <a:r>
              <a:rPr lang="en-US" altLang="zh-CN" sz="1200" dirty="0">
                <a:latin typeface="Arial"/>
                <a:cs typeface="Arial"/>
              </a:rPr>
              <a:t> 2007; </a:t>
            </a:r>
            <a:r>
              <a:rPr lang="en-US" altLang="zh-CN" sz="1200" dirty="0" err="1">
                <a:latin typeface="Arial"/>
                <a:cs typeface="Arial"/>
              </a:rPr>
              <a:t>Ren</a:t>
            </a:r>
            <a:r>
              <a:rPr lang="en-US" altLang="zh-CN" sz="1200" dirty="0">
                <a:latin typeface="Arial"/>
                <a:cs typeface="Arial"/>
              </a:rPr>
              <a:t> and </a:t>
            </a:r>
            <a:r>
              <a:rPr lang="en-US" altLang="zh-CN" sz="1200" dirty="0" err="1">
                <a:latin typeface="Arial"/>
                <a:cs typeface="Arial"/>
              </a:rPr>
              <a:t>Cai</a:t>
            </a:r>
            <a:r>
              <a:rPr lang="en-US" altLang="zh-CN" sz="1200" dirty="0">
                <a:latin typeface="Arial"/>
                <a:cs typeface="Arial"/>
              </a:rPr>
              <a:t> 2007</a:t>
            </a:r>
            <a:r>
              <a:rPr lang="en-US" altLang="zh-CN" sz="1200" dirty="0" smtClean="0">
                <a:latin typeface="Arial"/>
                <a:cs typeface="Arial"/>
              </a:rPr>
              <a:t>)</a:t>
            </a:r>
          </a:p>
          <a:p>
            <a:r>
              <a:rPr lang="en-GB" altLang="zh-CN" sz="1200" dirty="0">
                <a:latin typeface="Arial"/>
                <a:cs typeface="Arial"/>
              </a:rPr>
              <a:t>(Hartley et al. 1998; </a:t>
            </a:r>
            <a:r>
              <a:rPr lang="en-GB" altLang="zh-CN" sz="1200" dirty="0" err="1">
                <a:latin typeface="Arial"/>
                <a:cs typeface="Arial"/>
              </a:rPr>
              <a:t>Limpavusan</a:t>
            </a:r>
            <a:r>
              <a:rPr lang="en-GB" altLang="zh-CN" sz="1200" dirty="0">
                <a:latin typeface="Arial"/>
                <a:cs typeface="Arial"/>
              </a:rPr>
              <a:t> and Hartmann 2002; </a:t>
            </a:r>
            <a:r>
              <a:rPr lang="en-GB" altLang="zh-CN" sz="1200" dirty="0" err="1">
                <a:latin typeface="Arial"/>
                <a:cs typeface="Arial"/>
              </a:rPr>
              <a:t>Ambaum</a:t>
            </a:r>
            <a:r>
              <a:rPr lang="en-GB" altLang="zh-CN" sz="1200" dirty="0">
                <a:latin typeface="Arial"/>
                <a:cs typeface="Arial"/>
              </a:rPr>
              <a:t> and Hoskins 2002; </a:t>
            </a:r>
            <a:r>
              <a:rPr lang="en-US" altLang="zh-CN" sz="1200" dirty="0" err="1">
                <a:latin typeface="Arial"/>
                <a:cs typeface="Arial"/>
              </a:rPr>
              <a:t>Polvani</a:t>
            </a:r>
            <a:r>
              <a:rPr lang="en-US" altLang="zh-CN" sz="1200" dirty="0">
                <a:latin typeface="Arial"/>
                <a:cs typeface="Arial"/>
              </a:rPr>
              <a:t> and Waugh 2004; Kuroda 2008</a:t>
            </a:r>
            <a:r>
              <a:rPr lang="en-US" altLang="zh-CN" sz="1200" dirty="0" smtClean="0">
                <a:latin typeface="Arial"/>
                <a:cs typeface="Arial"/>
              </a:rPr>
              <a:t>)</a:t>
            </a:r>
          </a:p>
          <a:p>
            <a:r>
              <a:rPr lang="en-US" altLang="zh-CN" sz="1200" dirty="0">
                <a:latin typeface="Arial"/>
                <a:cs typeface="Arial"/>
              </a:rPr>
              <a:t>(Haynes et al. 1991; Song and Robinson 2004</a:t>
            </a:r>
            <a:r>
              <a:rPr lang="en-US" altLang="zh-CN" sz="1200" dirty="0" smtClean="0">
                <a:latin typeface="Arial"/>
                <a:cs typeface="Arial"/>
              </a:rPr>
              <a:t>)</a:t>
            </a:r>
          </a:p>
          <a:p>
            <a:r>
              <a:rPr lang="en-US" altLang="zh-CN" sz="1200" dirty="0">
                <a:latin typeface="Arial"/>
                <a:cs typeface="Arial"/>
              </a:rPr>
              <a:t>(</a:t>
            </a:r>
            <a:r>
              <a:rPr lang="en-US" altLang="zh-CN" sz="1200" dirty="0" err="1">
                <a:latin typeface="Arial"/>
                <a:cs typeface="Arial"/>
              </a:rPr>
              <a:t>Perlwitz</a:t>
            </a:r>
            <a:r>
              <a:rPr lang="en-US" altLang="zh-CN" sz="1200" dirty="0">
                <a:latin typeface="Arial"/>
                <a:cs typeface="Arial"/>
              </a:rPr>
              <a:t> and </a:t>
            </a:r>
            <a:r>
              <a:rPr lang="en-US" altLang="zh-CN" sz="1200" dirty="0" err="1">
                <a:latin typeface="Arial"/>
                <a:cs typeface="Arial"/>
              </a:rPr>
              <a:t>Harnik</a:t>
            </a:r>
            <a:r>
              <a:rPr lang="en-US" altLang="zh-CN" sz="1200" dirty="0">
                <a:latin typeface="Arial"/>
                <a:cs typeface="Arial"/>
              </a:rPr>
              <a:t> 2003</a:t>
            </a:r>
            <a:r>
              <a:rPr lang="en-US" altLang="zh-CN" sz="1200" dirty="0" smtClean="0">
                <a:latin typeface="Arial"/>
                <a:cs typeface="Arial"/>
              </a:rPr>
              <a:t>)</a:t>
            </a:r>
          </a:p>
          <a:p>
            <a:r>
              <a:rPr lang="en-US" altLang="zh-CN" sz="1200" dirty="0">
                <a:latin typeface="Arial"/>
                <a:cs typeface="Arial"/>
              </a:rPr>
              <a:t>(Hartley et al. 1998</a:t>
            </a:r>
            <a:r>
              <a:rPr lang="en-US" altLang="zh-CN" sz="1200" dirty="0" smtClean="0">
                <a:latin typeface="Arial"/>
                <a:cs typeface="Arial"/>
              </a:rPr>
              <a:t>)</a:t>
            </a:r>
            <a:endParaRPr lang="en-US" altLang="zh-CN" sz="1200" dirty="0">
              <a:latin typeface="Arial"/>
              <a:cs typeface="Arial"/>
            </a:endParaRPr>
          </a:p>
          <a:p>
            <a:endParaRPr lang="en-US" altLang="zh-CN" sz="1200" dirty="0">
              <a:latin typeface="Arial"/>
              <a:cs typeface="Arial"/>
            </a:endParaRPr>
          </a:p>
          <a:p>
            <a:endParaRPr lang="en-US" altLang="zh-CN" sz="1200" dirty="0">
              <a:latin typeface="Arial"/>
              <a:cs typeface="Arial"/>
            </a:endParaRPr>
          </a:p>
          <a:p>
            <a:endParaRPr kumimoji="1" lang="zh-CN" altLang="en-US" sz="1200" b="1" dirty="0"/>
          </a:p>
        </p:txBody>
      </p:sp>
    </p:spTree>
    <p:extLst>
      <p:ext uri="{BB962C8B-B14F-4D97-AF65-F5344CB8AC3E}">
        <p14:creationId xmlns:p14="http://schemas.microsoft.com/office/powerpoint/2010/main" val="37298026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0412" y="495217"/>
            <a:ext cx="8229600" cy="1143000"/>
          </a:xfrm>
        </p:spPr>
        <p:txBody>
          <a:bodyPr>
            <a:noAutofit/>
          </a:bodyPr>
          <a:lstStyle/>
          <a:p>
            <a:pPr marL="342900" indent="-342900">
              <a:buFont typeface="Arial"/>
              <a:buChar char="•"/>
            </a:pPr>
            <a:r>
              <a:rPr lang="en-US" altLang="zh-CN" sz="2000" b="1" dirty="0">
                <a:solidFill>
                  <a:srgbClr val="800000"/>
                </a:solidFill>
              </a:rPr>
              <a:t>Sub-seasonal predictability of the </a:t>
            </a:r>
            <a:r>
              <a:rPr lang="en-US" altLang="zh-CN" sz="2000" b="1" dirty="0" smtClean="0">
                <a:solidFill>
                  <a:srgbClr val="800000"/>
                </a:solidFill>
              </a:rPr>
              <a:t>stratosphere</a:t>
            </a:r>
            <a:endParaRPr kumimoji="1" lang="zh-CN" altLang="en-US" sz="2000" dirty="0"/>
          </a:p>
        </p:txBody>
      </p:sp>
      <p:sp>
        <p:nvSpPr>
          <p:cNvPr id="4" name="文本框 3"/>
          <p:cNvSpPr txBox="1"/>
          <p:nvPr/>
        </p:nvSpPr>
        <p:spPr>
          <a:xfrm>
            <a:off x="410412" y="1289811"/>
            <a:ext cx="8332537" cy="5262978"/>
          </a:xfrm>
          <a:prstGeom prst="rect">
            <a:avLst/>
          </a:prstGeom>
          <a:noFill/>
        </p:spPr>
        <p:txBody>
          <a:bodyPr wrap="square" rtlCol="0">
            <a:spAutoFit/>
          </a:bodyPr>
          <a:lstStyle/>
          <a:p>
            <a:r>
              <a:rPr lang="en-US" altLang="zh-CN" sz="1400" dirty="0" smtClean="0">
                <a:latin typeface="Arial"/>
                <a:cs typeface="Arial"/>
              </a:rPr>
              <a:t>	Due </a:t>
            </a:r>
            <a:r>
              <a:rPr lang="en-US" altLang="zh-CN" sz="1400" dirty="0">
                <a:latin typeface="Arial"/>
                <a:cs typeface="Arial"/>
              </a:rPr>
              <a:t>to the inherent predictability limit of 1-2 weeks for numerical weather forecasts, operational numerical weather forecast models no longer have useful forecast skill for weather forecasts beyond a lead time of about 10 days. </a:t>
            </a:r>
            <a:endParaRPr lang="en-US" altLang="zh-CN" sz="1400" dirty="0" smtClean="0">
              <a:latin typeface="Arial"/>
              <a:cs typeface="Arial"/>
            </a:endParaRPr>
          </a:p>
          <a:p>
            <a:r>
              <a:rPr lang="en-US" altLang="zh-CN" sz="1400" dirty="0">
                <a:latin typeface="Arial"/>
                <a:cs typeface="Arial"/>
              </a:rPr>
              <a:t>	</a:t>
            </a:r>
            <a:r>
              <a:rPr lang="en-US" altLang="zh-CN" sz="1400" dirty="0" smtClean="0">
                <a:latin typeface="Arial"/>
                <a:cs typeface="Arial"/>
              </a:rPr>
              <a:t>With </a:t>
            </a:r>
            <a:r>
              <a:rPr lang="en-US" altLang="zh-CN" sz="1400" dirty="0">
                <a:latin typeface="Arial"/>
                <a:cs typeface="Arial"/>
              </a:rPr>
              <a:t>more satellite data in the stratosphere to assimilate and increased vertical resolution, we now have the capability to use numerical weather prediction (NWP) models as an initial value problem for stratospheric forecasts in the </a:t>
            </a:r>
            <a:r>
              <a:rPr lang="en-US" altLang="zh-CN" sz="1400" dirty="0" err="1">
                <a:latin typeface="Arial"/>
                <a:cs typeface="Arial"/>
              </a:rPr>
              <a:t>extratropics</a:t>
            </a:r>
            <a:r>
              <a:rPr lang="en-US" altLang="zh-CN" sz="1400" dirty="0">
                <a:latin typeface="Arial"/>
                <a:cs typeface="Arial"/>
              </a:rPr>
              <a:t> with a useful skill in the sub-seasonal range (e.g., </a:t>
            </a:r>
            <a:r>
              <a:rPr lang="en-US" altLang="zh-CN" sz="1400" dirty="0" err="1">
                <a:latin typeface="Arial"/>
                <a:cs typeface="Arial"/>
              </a:rPr>
              <a:t>Tripathi</a:t>
            </a:r>
            <a:r>
              <a:rPr lang="en-US" altLang="zh-CN" sz="1400" dirty="0">
                <a:latin typeface="Arial"/>
                <a:cs typeface="Arial"/>
              </a:rPr>
              <a:t> et al. 2014 for extreme polar vortex events; Christiansen 2005, Charlton and </a:t>
            </a:r>
            <a:r>
              <a:rPr lang="en-US" altLang="zh-CN" sz="1400" dirty="0" err="1">
                <a:latin typeface="Arial"/>
                <a:cs typeface="Arial"/>
              </a:rPr>
              <a:t>Polvani</a:t>
            </a:r>
            <a:r>
              <a:rPr lang="en-US" altLang="zh-CN" sz="1400" dirty="0">
                <a:latin typeface="Arial"/>
                <a:cs typeface="Arial"/>
              </a:rPr>
              <a:t> 2007, and </a:t>
            </a:r>
            <a:r>
              <a:rPr lang="en-US" altLang="zh-CN" sz="1400" dirty="0" err="1">
                <a:latin typeface="Arial"/>
                <a:cs typeface="Arial"/>
              </a:rPr>
              <a:t>Yoden</a:t>
            </a:r>
            <a:r>
              <a:rPr lang="en-US" altLang="zh-CN" sz="1400" dirty="0">
                <a:latin typeface="Arial"/>
                <a:cs typeface="Arial"/>
              </a:rPr>
              <a:t> et al. 2014 for major stratospheric sudden warming events; Marshall et al. 2009 for a rare volcanic eruption event; Stan and Straus 2009, Li and Ding 2011, and Zhang et al. 2013 for zonal mean temperature, </a:t>
            </a:r>
            <a:r>
              <a:rPr lang="en-US" altLang="zh-CN" sz="1400" dirty="0" err="1">
                <a:latin typeface="Arial"/>
                <a:cs typeface="Arial"/>
              </a:rPr>
              <a:t>geopotential</a:t>
            </a:r>
            <a:r>
              <a:rPr lang="en-US" altLang="zh-CN" sz="1400" dirty="0">
                <a:latin typeface="Arial"/>
                <a:cs typeface="Arial"/>
              </a:rPr>
              <a:t> height, and wind </a:t>
            </a:r>
            <a:r>
              <a:rPr lang="en-US" altLang="zh-CN" sz="1400" dirty="0" smtClean="0">
                <a:latin typeface="Arial"/>
                <a:cs typeface="Arial"/>
              </a:rPr>
              <a:t>anomalies; </a:t>
            </a:r>
            <a:r>
              <a:rPr lang="en-US" altLang="zh-CN" sz="1400" dirty="0" err="1" smtClean="0">
                <a:latin typeface="Arial"/>
                <a:cs typeface="Arial"/>
              </a:rPr>
              <a:t>Cai</a:t>
            </a:r>
            <a:r>
              <a:rPr lang="en-US" altLang="zh-CN" sz="1400" dirty="0" smtClean="0">
                <a:latin typeface="Arial"/>
                <a:cs typeface="Arial"/>
              </a:rPr>
              <a:t> et al. 2015 for PULSE events of warm air mass transported into the polar stratosphere above isentropic level 400K).</a:t>
            </a:r>
            <a:endParaRPr lang="en-US" altLang="zh-CN" sz="1400" dirty="0">
              <a:latin typeface="Arial"/>
              <a:cs typeface="Arial"/>
            </a:endParaRPr>
          </a:p>
          <a:p>
            <a:r>
              <a:rPr lang="en-US" altLang="zh-CN" sz="1400" dirty="0" smtClean="0">
                <a:latin typeface="Arial"/>
                <a:cs typeface="Arial"/>
              </a:rPr>
              <a:t>	The </a:t>
            </a:r>
            <a:r>
              <a:rPr lang="en-US" altLang="zh-CN" sz="1400" dirty="0">
                <a:latin typeface="Arial"/>
                <a:cs typeface="Arial"/>
              </a:rPr>
              <a:t>stratosphere is more predictable than the troposphere </a:t>
            </a:r>
            <a:r>
              <a:rPr lang="en-US" altLang="zh-CN" sz="1400" dirty="0" smtClean="0">
                <a:latin typeface="Arial"/>
                <a:cs typeface="Arial"/>
              </a:rPr>
              <a:t>because: </a:t>
            </a:r>
          </a:p>
          <a:p>
            <a:pPr marL="400050" indent="-400050">
              <a:buAutoNum type="romanLcParenBoth"/>
            </a:pPr>
            <a:r>
              <a:rPr lang="en-US" altLang="zh-CN" sz="1400" dirty="0" smtClean="0">
                <a:latin typeface="Arial"/>
                <a:cs typeface="Arial"/>
              </a:rPr>
              <a:t>Stratosphere has </a:t>
            </a:r>
            <a:r>
              <a:rPr lang="en-US" altLang="zh-CN" sz="1400" dirty="0">
                <a:latin typeface="Arial"/>
                <a:cs typeface="Arial"/>
              </a:rPr>
              <a:t>longer persistent time scale from the dominance of the quasi-stationary planetary scale </a:t>
            </a:r>
            <a:r>
              <a:rPr lang="en-US" altLang="zh-CN" sz="1400" dirty="0" err="1">
                <a:latin typeface="Arial"/>
                <a:cs typeface="Arial"/>
              </a:rPr>
              <a:t>Rossby</a:t>
            </a:r>
            <a:r>
              <a:rPr lang="en-US" altLang="zh-CN" sz="1400" dirty="0">
                <a:latin typeface="Arial"/>
                <a:cs typeface="Arial"/>
              </a:rPr>
              <a:t> waves over the fast moving synoptic scale </a:t>
            </a:r>
            <a:r>
              <a:rPr lang="en-US" altLang="zh-CN" sz="1400" dirty="0" smtClean="0">
                <a:latin typeface="Arial"/>
                <a:cs typeface="Arial"/>
              </a:rPr>
              <a:t>waves, </a:t>
            </a:r>
            <a:r>
              <a:rPr lang="en-US" altLang="zh-CN" sz="1400" dirty="0">
                <a:latin typeface="Arial"/>
                <a:cs typeface="Arial"/>
              </a:rPr>
              <a:t>which is </a:t>
            </a:r>
            <a:r>
              <a:rPr lang="en-US" altLang="zh-CN" sz="1400" dirty="0" smtClean="0">
                <a:latin typeface="Arial"/>
                <a:cs typeface="Arial"/>
              </a:rPr>
              <a:t>the </a:t>
            </a:r>
            <a:r>
              <a:rPr lang="en-US" altLang="zh-CN" sz="1400" dirty="0">
                <a:latin typeface="Arial"/>
                <a:cs typeface="Arial"/>
              </a:rPr>
              <a:t>conventional </a:t>
            </a:r>
            <a:r>
              <a:rPr lang="en-US" altLang="zh-CN" sz="1400" dirty="0" smtClean="0">
                <a:latin typeface="Arial"/>
                <a:cs typeface="Arial"/>
              </a:rPr>
              <a:t>wisdom;</a:t>
            </a:r>
          </a:p>
          <a:p>
            <a:pPr marL="400050" indent="-400050">
              <a:buAutoNum type="romanLcParenBoth"/>
            </a:pPr>
            <a:r>
              <a:rPr lang="en-US" altLang="zh-CN" sz="1400" dirty="0" smtClean="0">
                <a:latin typeface="Arial"/>
                <a:cs typeface="Arial"/>
              </a:rPr>
              <a:t>The useful </a:t>
            </a:r>
            <a:r>
              <a:rPr lang="en-US" altLang="zh-CN" sz="1400" dirty="0">
                <a:latin typeface="Arial"/>
                <a:cs typeface="Arial"/>
              </a:rPr>
              <a:t>skill for sub-seasonal forecasts in </a:t>
            </a:r>
            <a:r>
              <a:rPr lang="en-US" altLang="zh-CN" sz="1400" dirty="0" err="1">
                <a:latin typeface="Arial"/>
                <a:cs typeface="Arial"/>
              </a:rPr>
              <a:t>extratropical</a:t>
            </a:r>
            <a:r>
              <a:rPr lang="en-US" altLang="zh-CN" sz="1400" dirty="0">
                <a:latin typeface="Arial"/>
                <a:cs typeface="Arial"/>
              </a:rPr>
              <a:t> stratosphere is due to the models’ ability to retain amplitude of planetary waves throughout the sub-seasonal range, despite that the models may not be able to predict the exact locations of planetary waves and their spatial scales beyond the 2-week range.</a:t>
            </a:r>
            <a:r>
              <a:rPr lang="en-US" altLang="zh-CN" sz="1400" dirty="0" smtClean="0">
                <a:effectLst/>
                <a:latin typeface="Arial"/>
                <a:cs typeface="Arial"/>
              </a:rPr>
              <a:t> </a:t>
            </a:r>
          </a:p>
          <a:p>
            <a:endParaRPr kumimoji="1" lang="en-US" altLang="zh-CN" sz="1400" dirty="0">
              <a:latin typeface="Arial"/>
              <a:cs typeface="Arial"/>
            </a:endParaRPr>
          </a:p>
          <a:p>
            <a:r>
              <a:rPr kumimoji="1" lang="en-US" altLang="zh-CN" sz="1400" b="1" dirty="0" smtClean="0">
                <a:latin typeface="Arial"/>
                <a:cs typeface="Arial"/>
              </a:rPr>
              <a:t>References:</a:t>
            </a:r>
          </a:p>
          <a:p>
            <a:r>
              <a:rPr lang="en-US" altLang="zh-CN" sz="1400" dirty="0" err="1">
                <a:latin typeface="Arial"/>
                <a:cs typeface="Arial"/>
              </a:rPr>
              <a:t>Tripathi</a:t>
            </a:r>
            <a:r>
              <a:rPr lang="en-US" altLang="zh-CN" sz="1400" dirty="0">
                <a:latin typeface="Arial"/>
                <a:cs typeface="Arial"/>
              </a:rPr>
              <a:t> et al. 2014 for extreme polar vortex events; Christiansen 2005, Charlton and </a:t>
            </a:r>
            <a:r>
              <a:rPr lang="en-US" altLang="zh-CN" sz="1400" dirty="0" err="1">
                <a:latin typeface="Arial"/>
                <a:cs typeface="Arial"/>
              </a:rPr>
              <a:t>Polvani</a:t>
            </a:r>
            <a:r>
              <a:rPr lang="en-US" altLang="zh-CN" sz="1400" dirty="0">
                <a:latin typeface="Arial"/>
                <a:cs typeface="Arial"/>
              </a:rPr>
              <a:t> 2007, and </a:t>
            </a:r>
            <a:r>
              <a:rPr lang="en-US" altLang="zh-CN" sz="1400" dirty="0" err="1">
                <a:latin typeface="Arial"/>
                <a:cs typeface="Arial"/>
              </a:rPr>
              <a:t>Yoden</a:t>
            </a:r>
            <a:r>
              <a:rPr lang="en-US" altLang="zh-CN" sz="1400" dirty="0">
                <a:latin typeface="Arial"/>
                <a:cs typeface="Arial"/>
              </a:rPr>
              <a:t> et al. </a:t>
            </a:r>
            <a:r>
              <a:rPr lang="en-US" altLang="zh-CN" sz="1400" dirty="0" smtClean="0">
                <a:latin typeface="Arial"/>
                <a:cs typeface="Arial"/>
              </a:rPr>
              <a:t>2014</a:t>
            </a:r>
            <a:r>
              <a:rPr lang="en-US" altLang="zh-CN" sz="1400" dirty="0">
                <a:latin typeface="Arial"/>
                <a:cs typeface="Arial"/>
              </a:rPr>
              <a:t>Marshall et al. </a:t>
            </a:r>
            <a:r>
              <a:rPr lang="en-US" altLang="zh-CN" sz="1400" dirty="0" smtClean="0">
                <a:latin typeface="Arial"/>
                <a:cs typeface="Arial"/>
              </a:rPr>
              <a:t>2009;Stan </a:t>
            </a:r>
            <a:r>
              <a:rPr lang="en-US" altLang="zh-CN" sz="1400" dirty="0">
                <a:latin typeface="Arial"/>
                <a:cs typeface="Arial"/>
              </a:rPr>
              <a:t>and Straus 2009, Li and Ding 2011, and Zhang et al. </a:t>
            </a:r>
            <a:r>
              <a:rPr lang="en-US" altLang="zh-CN" sz="1400" dirty="0" smtClean="0">
                <a:latin typeface="Arial"/>
                <a:cs typeface="Arial"/>
              </a:rPr>
              <a:t>2013</a:t>
            </a:r>
            <a:r>
              <a:rPr lang="en-US" altLang="zh-CN" sz="1400" dirty="0">
                <a:latin typeface="Arial"/>
                <a:cs typeface="Arial"/>
              </a:rPr>
              <a:t>Cai et al. 2015 </a:t>
            </a:r>
            <a:r>
              <a:rPr lang="en-US" altLang="zh-CN" sz="1400" dirty="0" smtClean="0">
                <a:latin typeface="Arial"/>
                <a:cs typeface="Arial"/>
              </a:rPr>
              <a:t> </a:t>
            </a:r>
            <a:endParaRPr kumimoji="1" lang="zh-CN" altLang="en-US" sz="1400" b="1" dirty="0">
              <a:latin typeface="Arial"/>
              <a:cs typeface="Arial"/>
            </a:endParaRPr>
          </a:p>
        </p:txBody>
      </p:sp>
      <p:sp>
        <p:nvSpPr>
          <p:cNvPr id="5" name="标题 1"/>
          <p:cNvSpPr txBox="1">
            <a:spLocks/>
          </p:cNvSpPr>
          <p:nvPr/>
        </p:nvSpPr>
        <p:spPr>
          <a:xfrm>
            <a:off x="609600" y="280937"/>
            <a:ext cx="8229600" cy="575594"/>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smtClean="0">
                <a:solidFill>
                  <a:srgbClr val="800000"/>
                </a:solidFill>
              </a:rPr>
              <a:t>Underlying Science</a:t>
            </a:r>
            <a:endParaRPr kumimoji="1" lang="zh-CN" altLang="en-US" dirty="0"/>
          </a:p>
        </p:txBody>
      </p:sp>
    </p:spTree>
    <p:extLst>
      <p:ext uri="{BB962C8B-B14F-4D97-AF65-F5344CB8AC3E}">
        <p14:creationId xmlns:p14="http://schemas.microsoft.com/office/powerpoint/2010/main" val="3694706126"/>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255</TotalTime>
  <Words>1331</Words>
  <Application>Microsoft Macintosh PowerPoint</Application>
  <PresentationFormat>全屏显示(4:3)</PresentationFormat>
  <Paragraphs>94</Paragraphs>
  <Slides>11</Slides>
  <Notes>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PowerPoint 演示文稿</vt:lpstr>
      <vt:lpstr>PowerPoint 演示文稿</vt:lpstr>
      <vt:lpstr>About Us</vt:lpstr>
      <vt:lpstr>Forecast Archives</vt:lpstr>
      <vt:lpstr>Underlying Science</vt:lpstr>
      <vt:lpstr>Underlying Science</vt:lpstr>
      <vt:lpstr>PowerPoint 演示文稿</vt:lpstr>
      <vt:lpstr>PowerPoint 演示文稿</vt:lpstr>
      <vt:lpstr>Sub-seasonal predictability of the stratosphere</vt:lpstr>
      <vt:lpstr>PowerPoint 演示文稿</vt:lpstr>
      <vt:lpstr>Publications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yueyue yu</dc:creator>
  <cp:lastModifiedBy>yueyue yu</cp:lastModifiedBy>
  <cp:revision>12</cp:revision>
  <dcterms:created xsi:type="dcterms:W3CDTF">2015-12-07T13:51:34Z</dcterms:created>
  <dcterms:modified xsi:type="dcterms:W3CDTF">2015-12-07T20:24:45Z</dcterms:modified>
</cp:coreProperties>
</file>