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2"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72" r:id="rId15"/>
    <p:sldId id="268" r:id="rId16"/>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779778-0BCD-4CDC-BBAE-6A926E9B9E85}">
          <p14:sldIdLst>
            <p14:sldId id="256"/>
            <p14:sldId id="257"/>
            <p14:sldId id="258"/>
            <p14:sldId id="259"/>
            <p14:sldId id="260"/>
            <p14:sldId id="261"/>
            <p14:sldId id="262"/>
            <p14:sldId id="269"/>
            <p14:sldId id="270"/>
            <p14:sldId id="263"/>
            <p14:sldId id="264"/>
            <p14:sldId id="271"/>
          </p14:sldIdLst>
        </p14:section>
        <p14:section name="Untitled Section" id="{F15E8243-CDC4-4557-B771-A2D4537429A2}">
          <p14:sldIdLst>
            <p14:sldId id="265"/>
            <p14:sldId id="272"/>
            <p14:sldId id="26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608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3687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94913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62604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2177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7010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253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6036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16372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303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293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360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042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8194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16546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8248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86510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5971166"/>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 id="2147483945" r:id="rId13"/>
    <p:sldLayoutId id="2147483946" r:id="rId14"/>
    <p:sldLayoutId id="2147483947" r:id="rId15"/>
    <p:sldLayoutId id="2147483948" r:id="rId16"/>
    <p:sldLayoutId id="2147483949"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676275" y="2503944"/>
            <a:ext cx="11439525" cy="224676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STUDENT NAME: SHRUTHI SS</a:t>
            </a:r>
          </a:p>
          <a:p>
            <a:r>
              <a:rPr lang="en-US" sz="2800" b="1" dirty="0">
                <a:latin typeface="Times New Roman" panose="02020603050405020304" pitchFamily="18" charset="0"/>
                <a:cs typeface="Times New Roman" panose="02020603050405020304" pitchFamily="18" charset="0"/>
              </a:rPr>
              <a:t>REGISTER NO</a:t>
            </a:r>
            <a:r>
              <a:rPr lang="en-US" sz="2800" b="1">
                <a:latin typeface="Times New Roman" panose="02020603050405020304" pitchFamily="18" charset="0"/>
                <a:cs typeface="Times New Roman" panose="02020603050405020304" pitchFamily="18" charset="0"/>
              </a:rPr>
              <a:t>:  3ADBEF2D985F47D9BE34644F97A5C526,312208808</a:t>
            </a: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DEPARTMENT: B.COM (GENERAL)</a:t>
            </a:r>
          </a:p>
          <a:p>
            <a:r>
              <a:rPr lang="en-US" sz="2800" b="1" dirty="0">
                <a:latin typeface="Times New Roman" panose="02020603050405020304" pitchFamily="18" charset="0"/>
                <a:cs typeface="Times New Roman" panose="02020603050405020304" pitchFamily="18" charset="0"/>
              </a:rPr>
              <a:t>COLLEGE: MEENAKSHI COLLEGE FOR WOMEN</a:t>
            </a:r>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2667001"/>
            <a:ext cx="2466975" cy="4133848"/>
          </a:xfrm>
          <a:prstGeom prst="rect">
            <a:avLst/>
          </a:prstGeom>
        </p:spPr>
      </p:pic>
      <p:sp>
        <p:nvSpPr>
          <p:cNvPr id="7" name="object 7"/>
          <p:cNvSpPr txBox="1">
            <a:spLocks noGrp="1"/>
          </p:cNvSpPr>
          <p:nvPr>
            <p:ph type="title"/>
          </p:nvPr>
        </p:nvSpPr>
        <p:spPr>
          <a:xfrm>
            <a:off x="752475" y="647334"/>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6DFDC7C-A9DF-B702-D467-D4DE65AC6290}"/>
              </a:ext>
            </a:extLst>
          </p:cNvPr>
          <p:cNvSpPr txBox="1"/>
          <p:nvPr/>
        </p:nvSpPr>
        <p:spPr>
          <a:xfrm>
            <a:off x="2533650" y="1905000"/>
            <a:ext cx="7000875"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Effective data visualization makes it easier to present complex data in an engaging and understandable way.</a:t>
            </a: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Well-presented data can have a significant impact on decision-makers, helping to drive change and innovation.</a:t>
            </a:r>
          </a:p>
          <a:p>
            <a:pPr rtl="0">
              <a:spcBef>
                <a:spcPts val="0"/>
              </a:spcBef>
              <a:spcAft>
                <a:spcPts val="0"/>
              </a:spcAft>
            </a:pPr>
            <a:r>
              <a:rPr lang="en-US" sz="2800" b="1" i="0" u="none" strike="noStrike" dirty="0">
                <a:solidFill>
                  <a:srgbClr val="000000"/>
                </a:solidFill>
                <a:effectLst/>
                <a:latin typeface="Times New Roman" panose="02020603050405020304" pitchFamily="18" charset="0"/>
              </a:rPr>
              <a:t> </a:t>
            </a:r>
            <a:endParaRPr lang="en-US" sz="2800" b="0" dirty="0">
              <a:effectLst/>
            </a:endParaRPr>
          </a:p>
          <a:p>
            <a:br>
              <a:rPr lang="en-US" sz="2800" dirty="0"/>
            </a:b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37560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r>
              <a:rPr lang="en-US" sz="4800" b="1" spc="5" dirty="0">
                <a:latin typeface="Trebuchet MS"/>
                <a:cs typeface="Trebuchet MS"/>
              </a:rPr>
              <a:t>:</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284805B-08DD-1ADC-D518-06DDBB3D6DE3}"/>
              </a:ext>
            </a:extLst>
          </p:cNvPr>
          <p:cNvSpPr txBox="1"/>
          <p:nvPr/>
        </p:nvSpPr>
        <p:spPr>
          <a:xfrm>
            <a:off x="457200" y="1447800"/>
            <a:ext cx="10896600" cy="470898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-1</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DOWNLOAD THE EMPLOYEE DATASET AND OPEN THE EMPLOYEE DATASET IN EXCEL.</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-2</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SELECT THE ENTIRE DATA AND CLICK ON DATA AND CLICK ON FILTER OPTION.</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-3</a:t>
            </a:r>
          </a:p>
          <a:p>
            <a:pPr marL="914400" rtl="0">
              <a:spcBef>
                <a:spcPts val="0"/>
              </a:spcBef>
              <a:spcAft>
                <a:spcPts val="0"/>
              </a:spcAft>
            </a:pPr>
            <a:r>
              <a:rPr lang="en-US" sz="2400" b="1" i="0" u="none" strike="noStrike" dirty="0">
                <a:solidFill>
                  <a:srgbClr val="000000"/>
                </a:solidFill>
                <a:effectLst/>
                <a:latin typeface="Times New Roman" panose="02020603050405020304" pitchFamily="18" charset="0"/>
              </a:rPr>
              <a:t>FILTER FTE FROM A TO Z ORDER.</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-4</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SELECT THE ENTIRE DATA AND CLICK ON INSERT AND CLICK ON PIVOT TABLE TO CREATE PIVOT TABLE.</a:t>
            </a:r>
            <a:endParaRPr lang="en-US" sz="2400" b="0" dirty="0">
              <a:effectLst/>
            </a:endParaRPr>
          </a:p>
          <a:p>
            <a:br>
              <a:rPr lang="en-US"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3C668-43FE-9143-4028-B4437E4CCB0F}"/>
              </a:ext>
            </a:extLst>
          </p:cNvPr>
          <p:cNvSpPr txBox="1"/>
          <p:nvPr/>
        </p:nvSpPr>
        <p:spPr>
          <a:xfrm>
            <a:off x="838200" y="914400"/>
            <a:ext cx="10972800"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-5</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DRAG THE NEEDED DATA AND CREATE A PIVOT TABLE.</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-6</a:t>
            </a:r>
          </a:p>
          <a:p>
            <a:pPr marL="914400" rtl="0">
              <a:spcBef>
                <a:spcPts val="0"/>
              </a:spcBef>
              <a:spcAft>
                <a:spcPts val="0"/>
              </a:spcAft>
            </a:pPr>
            <a:r>
              <a:rPr lang="en-US" sz="2400" b="1" i="0" u="none" strike="noStrike" dirty="0">
                <a:solidFill>
                  <a:srgbClr val="000000"/>
                </a:solidFill>
                <a:effectLst/>
                <a:latin typeface="Times New Roman" panose="02020603050405020304" pitchFamily="18" charset="0"/>
              </a:rPr>
              <a:t>  SELECT THE PIVOT TABLE AND CLICK ON INSERT.</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STEP-7</a:t>
            </a:r>
          </a:p>
          <a:p>
            <a:pPr marL="457200" rtl="0">
              <a:spcBef>
                <a:spcPts val="0"/>
              </a:spcBef>
              <a:spcAft>
                <a:spcPts val="0"/>
              </a:spcAft>
            </a:pPr>
            <a:r>
              <a:rPr lang="en-US" sz="2400" b="1" i="0" u="none" strike="noStrike" dirty="0">
                <a:solidFill>
                  <a:srgbClr val="000000"/>
                </a:solidFill>
                <a:effectLst/>
                <a:latin typeface="Times New Roman" panose="02020603050405020304" pitchFamily="18" charset="0"/>
              </a:rPr>
              <a:t>       NOW CLICK ON THE CHART THAT YOU WANT.</a:t>
            </a:r>
            <a:endParaRPr lang="en-US" sz="2400" b="0" dirty="0">
              <a:effectLst/>
            </a:endParaRPr>
          </a:p>
          <a:p>
            <a:pPr rtl="0" fontAlgn="base">
              <a:spcBef>
                <a:spcPts val="0"/>
              </a:spcBef>
              <a:spcAft>
                <a:spcPts val="0"/>
              </a:spcAft>
              <a:buFont typeface="Arial" panose="020B0604020202020204" pitchFamily="34" charset="0"/>
              <a:buChar char="•"/>
            </a:pPr>
            <a:r>
              <a:rPr lang="en-US" sz="2400" b="1" i="0" u="none" strike="noStrike" dirty="0">
                <a:solidFill>
                  <a:srgbClr val="000000"/>
                </a:solidFill>
                <a:effectLst/>
                <a:latin typeface="Times New Roman" panose="02020603050405020304" pitchFamily="18" charset="0"/>
              </a:rPr>
              <a:t>STEP -8</a:t>
            </a:r>
          </a:p>
          <a:p>
            <a:pPr rtl="0">
              <a:spcBef>
                <a:spcPts val="0"/>
              </a:spcBef>
              <a:spcAft>
                <a:spcPts val="0"/>
              </a:spcAft>
            </a:pPr>
            <a:r>
              <a:rPr lang="en-US" sz="2400" b="1" i="0" u="none" strike="noStrike" dirty="0">
                <a:solidFill>
                  <a:srgbClr val="000000"/>
                </a:solidFill>
                <a:effectLst/>
                <a:latin typeface="Times New Roman" panose="02020603050405020304" pitchFamily="18" charset="0"/>
              </a:rPr>
              <a:t>              THE CHART IS CREATED.</a:t>
            </a:r>
            <a:endParaRPr lang="en-US" sz="2400" b="0" dirty="0">
              <a:effectLst/>
            </a:endParaRPr>
          </a:p>
          <a:p>
            <a:br>
              <a:rPr lang="en-US" sz="2400" b="0" dirty="0">
                <a:effectLst/>
              </a:rPr>
            </a:br>
            <a:br>
              <a:rPr lang="en-US" b="0" dirty="0">
                <a:effectLst/>
              </a:rPr>
            </a:br>
            <a:endParaRPr lang="en-IN" dirty="0"/>
          </a:p>
        </p:txBody>
      </p:sp>
    </p:spTree>
    <p:extLst>
      <p:ext uri="{BB962C8B-B14F-4D97-AF65-F5344CB8AC3E}">
        <p14:creationId xmlns:p14="http://schemas.microsoft.com/office/powerpoint/2010/main" val="4127708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B2970FC2-6FE1-9C06-6C13-CDA19E8A196A}"/>
              </a:ext>
            </a:extLst>
          </p:cNvPr>
          <p:cNvSpPr txBox="1"/>
          <p:nvPr/>
        </p:nvSpPr>
        <p:spPr>
          <a:xfrm>
            <a:off x="4381500" y="1219200"/>
            <a:ext cx="3429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1.TABLE</a:t>
            </a:r>
            <a:r>
              <a:rPr lang="en-US" dirty="0"/>
              <a:t>:</a:t>
            </a:r>
            <a:endParaRPr lang="en-IN" dirty="0"/>
          </a:p>
        </p:txBody>
      </p:sp>
      <p:pic>
        <p:nvPicPr>
          <p:cNvPr id="12" name="Picture 11">
            <a:extLst>
              <a:ext uri="{FF2B5EF4-FFF2-40B4-BE49-F238E27FC236}">
                <a16:creationId xmlns:a16="http://schemas.microsoft.com/office/drawing/2014/main" id="{40D4A0B2-4CD7-ABEA-914D-93AECE1BD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1" y="1695450"/>
            <a:ext cx="7475504" cy="398310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6507B-6056-C591-88C4-6EF02664A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782937"/>
            <a:ext cx="8763000" cy="4465463"/>
          </a:xfrm>
          <a:prstGeom prst="rect">
            <a:avLst/>
          </a:prstGeom>
        </p:spPr>
      </p:pic>
      <p:sp>
        <p:nvSpPr>
          <p:cNvPr id="4" name="TextBox 3">
            <a:extLst>
              <a:ext uri="{FF2B5EF4-FFF2-40B4-BE49-F238E27FC236}">
                <a16:creationId xmlns:a16="http://schemas.microsoft.com/office/drawing/2014/main" id="{4151D5CB-79A0-8749-141A-C99FAFB9E395}"/>
              </a:ext>
            </a:extLst>
          </p:cNvPr>
          <p:cNvSpPr txBox="1"/>
          <p:nvPr/>
        </p:nvSpPr>
        <p:spPr>
          <a:xfrm>
            <a:off x="3505200" y="863025"/>
            <a:ext cx="58674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2.BAR DIAGRAM</a:t>
            </a:r>
            <a:r>
              <a:rPr lang="en-US" dirty="0"/>
              <a:t>:</a:t>
            </a:r>
            <a:endParaRPr lang="en-IN" dirty="0"/>
          </a:p>
        </p:txBody>
      </p:sp>
    </p:spTree>
    <p:extLst>
      <p:ext uri="{BB962C8B-B14F-4D97-AF65-F5344CB8AC3E}">
        <p14:creationId xmlns:p14="http://schemas.microsoft.com/office/powerpoint/2010/main" val="669417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78361D6-90F5-F72C-0863-4389665935BA}"/>
              </a:ext>
            </a:extLst>
          </p:cNvPr>
          <p:cNvSpPr txBox="1"/>
          <p:nvPr/>
        </p:nvSpPr>
        <p:spPr>
          <a:xfrm>
            <a:off x="1066800" y="1066800"/>
            <a:ext cx="8839200" cy="6370975"/>
          </a:xfrm>
          <a:prstGeom prst="rect">
            <a:avLst/>
          </a:prstGeom>
          <a:noFill/>
        </p:spPr>
        <p:txBody>
          <a:bodyPr wrap="square" rtlCol="0">
            <a:spAutoFit/>
          </a:bodyPr>
          <a:lstStyle/>
          <a:p>
            <a:pPr rtl="0">
              <a:spcBef>
                <a:spcPts val="0"/>
              </a:spcBef>
              <a:spcAft>
                <a:spcPts val="0"/>
              </a:spcAft>
            </a:pPr>
            <a:r>
              <a:rPr lang="en-US" sz="2400" b="1" i="0" u="none" strike="noStrike" dirty="0">
                <a:solidFill>
                  <a:srgbClr val="000000"/>
                </a:solidFill>
                <a:effectLst/>
                <a:latin typeface="Times New Roman" panose="02020603050405020304" pitchFamily="18" charset="0"/>
              </a:rPr>
              <a:t>             Analyzing employee performance based on departments, employee type, and Full-Time Equivalent (FTE) using Excel provides crucial insights into workforce dynamics and organizational efficiency. By breaking down performance metrics across different departments, it becomes easier to identify areas of strength and those needing improvement. Evaluating employee types-such as full-time, part-time, and contract workers-helps in understanding their respective contributions and informs decisions on hiring and resource allocation. Additionally, analyzing performance in relation to FTE allows for a fair comparison across employees with varying workloads, ensuring a balanced assessment of productivity. Excel's powerful tools, such as pivot tables and charts, make it easy to visualize these insights, enabling data-driven decision-making that can lead to enhanced organizational performance and better strategic planning.</a:t>
            </a:r>
            <a:endParaRPr lang="en-US" sz="2400" b="0" dirty="0">
              <a:effectLst/>
            </a:endParaRPr>
          </a:p>
          <a:p>
            <a:br>
              <a:rPr lang="en-US" sz="2400" dirty="0"/>
            </a:b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616044"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tx1"/>
                </a:solidFill>
                <a:latin typeface="Times New Roman" panose="02020603050405020304" pitchFamily="18" charset="0"/>
                <a:cs typeface="Times New Roman" panose="02020603050405020304" pitchFamily="18" charset="0"/>
              </a:rPr>
              <a:t>PROJECT</a:t>
            </a:r>
            <a:r>
              <a:rPr sz="4250" spc="-85" dirty="0">
                <a:solidFill>
                  <a:schemeClr val="tx1"/>
                </a:solidFill>
                <a:latin typeface="Times New Roman" panose="02020603050405020304" pitchFamily="18" charset="0"/>
                <a:cs typeface="Times New Roman" panose="02020603050405020304" pitchFamily="18" charset="0"/>
              </a:rPr>
              <a:t> </a:t>
            </a:r>
            <a:r>
              <a:rPr sz="4250" spc="25" dirty="0">
                <a:solidFill>
                  <a:schemeClr val="tx1"/>
                </a:solidFill>
                <a:latin typeface="Times New Roman" panose="02020603050405020304" pitchFamily="18" charset="0"/>
                <a:cs typeface="Times New Roman" panose="02020603050405020304" pitchFamily="18" charset="0"/>
              </a:rPr>
              <a:t>TITLE</a:t>
            </a:r>
            <a:r>
              <a:rPr lang="en-US" sz="4250" spc="25" dirty="0">
                <a:solidFill>
                  <a:schemeClr val="tx1"/>
                </a:solidFill>
                <a:latin typeface="Times New Roman" panose="02020603050405020304" pitchFamily="18" charset="0"/>
                <a:cs typeface="Times New Roman" panose="02020603050405020304" pitchFamily="18" charset="0"/>
              </a:rPr>
              <a:t>:</a:t>
            </a:r>
            <a:endParaRPr sz="4250"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Male employee type, Department, FTE,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tx1"/>
                </a:solidFill>
                <a:latin typeface="Times New Roman" panose="02020603050405020304" pitchFamily="18" charset="0"/>
                <a:cs typeface="Times New Roman" panose="02020603050405020304" pitchFamily="18" charset="0"/>
              </a:rPr>
              <a:t>AGENDA</a:t>
            </a:r>
            <a:r>
              <a:rPr lang="en-US" dirty="0">
                <a:solidFill>
                  <a:schemeClr val="tx1"/>
                </a:solidFill>
                <a:latin typeface="Times New Roman" panose="02020603050405020304" pitchFamily="18" charset="0"/>
                <a:cs typeface="Times New Roman" panose="02020603050405020304" pitchFamily="18" charset="0"/>
              </a:rPr>
              <a:t>:</a:t>
            </a:r>
            <a:endParaRPr dirty="0">
              <a:solidFill>
                <a:schemeClr val="tx1"/>
              </a:solidFill>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19337" y="1048637"/>
            <a:ext cx="5580227"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object 6">
            <a:extLst>
              <a:ext uri="{FF2B5EF4-FFF2-40B4-BE49-F238E27FC236}">
                <a16:creationId xmlns:a16="http://schemas.microsoft.com/office/drawing/2014/main" id="{66AE3ADB-A300-4CEB-08CE-310C70F0BDFD}"/>
              </a:ext>
            </a:extLst>
          </p:cNvPr>
          <p:cNvSpPr/>
          <p:nvPr/>
        </p:nvSpPr>
        <p:spPr>
          <a:xfrm>
            <a:off x="1147011" y="2047374"/>
            <a:ext cx="6848475" cy="3257550"/>
          </a:xfrm>
          <a:custGeom>
            <a:avLst/>
            <a:gdLst/>
            <a:ahLst/>
            <a:cxnLst/>
            <a:rect l="l" t="t" r="r" b="b"/>
            <a:pathLst>
              <a:path w="314325" h="323850">
                <a:moveTo>
                  <a:pt x="314325" y="0"/>
                </a:moveTo>
                <a:lnTo>
                  <a:pt x="0" y="0"/>
                </a:lnTo>
                <a:lnTo>
                  <a:pt x="0" y="323850"/>
                </a:lnTo>
                <a:lnTo>
                  <a:pt x="314325" y="323850"/>
                </a:lnTo>
                <a:lnTo>
                  <a:pt x="314325" y="0"/>
                </a:lnTo>
                <a:close/>
              </a:path>
            </a:pathLst>
          </a:custGeom>
          <a:noFill/>
        </p:spPr>
        <p:txBody>
          <a:bodyPr wrap="square" lIns="0" tIns="0" rIns="0" bIns="0" rtlCol="0"/>
          <a:lstStyle/>
          <a:p>
            <a:endParaRPr/>
          </a:p>
        </p:txBody>
      </p:sp>
      <p:sp>
        <p:nvSpPr>
          <p:cNvPr id="12" name="TextBox 11">
            <a:extLst>
              <a:ext uri="{FF2B5EF4-FFF2-40B4-BE49-F238E27FC236}">
                <a16:creationId xmlns:a16="http://schemas.microsoft.com/office/drawing/2014/main" id="{1AE5F42D-824C-8C5F-F27D-B38C25121DA1}"/>
              </a:ext>
            </a:extLst>
          </p:cNvPr>
          <p:cNvSpPr txBox="1"/>
          <p:nvPr/>
        </p:nvSpPr>
        <p:spPr>
          <a:xfrm>
            <a:off x="834072" y="1600200"/>
            <a:ext cx="7576503" cy="403187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The purpose of Full-Time Equivalent (FTE) is to standardize the measurement of employee work hours, regardless of whether they work full-time or part-time, in order to better manage, allocate, and analyze workforce resources.</a:t>
            </a:r>
            <a:endParaRPr lang="en-US" sz="3200" b="0" dirty="0">
              <a:effectLst/>
              <a:latin typeface="Times New Roman" panose="02020603050405020304" pitchFamily="18" charset="0"/>
              <a:cs typeface="Times New Roman" panose="02020603050405020304" pitchFamily="18" charset="0"/>
            </a:endParaRPr>
          </a:p>
          <a:p>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43800" y="2381250"/>
            <a:ext cx="4648200" cy="4629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B9AE56F-B998-3516-FC14-F2E99DE518E2}"/>
              </a:ext>
            </a:extLst>
          </p:cNvPr>
          <p:cNvSpPr txBox="1"/>
          <p:nvPr/>
        </p:nvSpPr>
        <p:spPr>
          <a:xfrm>
            <a:off x="1143000" y="2133600"/>
            <a:ext cx="6248400" cy="3539430"/>
          </a:xfrm>
          <a:prstGeom prst="rect">
            <a:avLst/>
          </a:prstGeom>
          <a:noFill/>
        </p:spPr>
        <p:txBody>
          <a:bodyPr wrap="square" rtlCol="0">
            <a:spAutoFit/>
          </a:bodyPr>
          <a:lstStyle/>
          <a:p>
            <a:pPr marL="457200" rtl="0">
              <a:spcBef>
                <a:spcPts val="0"/>
              </a:spcBef>
              <a:spcAft>
                <a:spcPts val="0"/>
              </a:spcAft>
            </a:pPr>
            <a:r>
              <a:rPr lang="en-US" sz="2800" b="1" i="0" u="none" strike="noStrike" dirty="0">
                <a:solidFill>
                  <a:srgbClr val="0D0D0D"/>
                </a:solidFill>
                <a:effectLst/>
                <a:latin typeface="Times New Roman" panose="02020603050405020304" pitchFamily="18" charset="0"/>
              </a:rPr>
              <a:t>Employee analysis involves examining various aspects of the workforce to gain insights that can help in decision - making, improving efficiency, and enhancing employee satisfaction.</a:t>
            </a:r>
            <a:endParaRPr lang="en-US" sz="2800" b="0" dirty="0">
              <a:effectLst/>
            </a:endParaRPr>
          </a:p>
          <a:p>
            <a:br>
              <a:rPr lang="en-US" sz="2800" dirty="0"/>
            </a:b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FC04F251-B8C1-6B65-7F7A-967D94525346}"/>
              </a:ext>
            </a:extLst>
          </p:cNvPr>
          <p:cNvSpPr txBox="1"/>
          <p:nvPr/>
        </p:nvSpPr>
        <p:spPr>
          <a:xfrm>
            <a:off x="699452" y="1857375"/>
            <a:ext cx="7239000" cy="3385542"/>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HUMAN RESOURCE DEPARTMENTS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MANAGEMENT AND LEADERSHIP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TEAM LEADERS AND SUPERVISORS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EMPLOYEES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EXECUTIVE LEADERSHIP</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BUSINESS ANALYSTS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cs typeface="Times New Roman" panose="02020603050405020304" pitchFamily="18" charset="0"/>
              </a:rPr>
              <a:t>RECRUITERS</a:t>
            </a:r>
            <a:endParaRPr lang="en-US" sz="2800" b="0" i="0" u="none" strike="noStrike"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44196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US" sz="3600" dirty="0"/>
              <a:t>:</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130BE8FC-1F7A-A053-C0B6-A69EB6017660}"/>
              </a:ext>
            </a:extLst>
          </p:cNvPr>
          <p:cNvSpPr txBox="1"/>
          <p:nvPr/>
        </p:nvSpPr>
        <p:spPr>
          <a:xfrm>
            <a:off x="2286000" y="2019300"/>
            <a:ext cx="6988002" cy="4031873"/>
          </a:xfrm>
          <a:prstGeom prst="rect">
            <a:avLst/>
          </a:prstGeom>
          <a:noFill/>
        </p:spPr>
        <p:txBody>
          <a:bodyPr wrap="square" rtlCol="0">
            <a:spAutoFit/>
          </a:bodyPr>
          <a:lstStyle/>
          <a:p>
            <a:pPr rtl="0">
              <a:spcBef>
                <a:spcPts val="0"/>
              </a:spcBef>
              <a:spcAft>
                <a:spcPts val="0"/>
              </a:spcAft>
            </a:pPr>
            <a:r>
              <a:rPr lang="en-US" sz="3200" b="1" i="0" u="none" strike="noStrike" dirty="0">
                <a:solidFill>
                  <a:srgbClr val="000000"/>
                </a:solidFill>
                <a:effectLst/>
                <a:latin typeface="Times New Roman" panose="02020603050405020304" pitchFamily="18" charset="0"/>
              </a:rPr>
              <a:t>FILTERING- REMOVE VALUES</a:t>
            </a:r>
            <a:endParaRPr lang="en-US" sz="3200" b="0" dirty="0">
              <a:effectLst/>
            </a:endParaRPr>
          </a:p>
          <a:p>
            <a:pPr rtl="0">
              <a:spcBef>
                <a:spcPts val="0"/>
              </a:spcBef>
              <a:spcAft>
                <a:spcPts val="0"/>
              </a:spcAft>
            </a:pPr>
            <a:br>
              <a:rPr lang="en-US" sz="3200" b="0" dirty="0">
                <a:effectLst/>
              </a:rPr>
            </a:br>
            <a:r>
              <a:rPr lang="en-US" sz="3200" b="1" i="0" u="none" strike="noStrike" dirty="0">
                <a:solidFill>
                  <a:srgbClr val="000000"/>
                </a:solidFill>
                <a:effectLst/>
                <a:latin typeface="Times New Roman" panose="02020603050405020304" pitchFamily="18" charset="0"/>
              </a:rPr>
              <a:t>PIVOT TABLE - SUMMARY OF     EMPLOYEE PERFORMANCE</a:t>
            </a:r>
            <a:endParaRPr lang="en-US" sz="3200" b="0" dirty="0">
              <a:effectLst/>
            </a:endParaRPr>
          </a:p>
          <a:p>
            <a:pPr rtl="0">
              <a:spcBef>
                <a:spcPts val="0"/>
              </a:spcBef>
              <a:spcAft>
                <a:spcPts val="0"/>
              </a:spcAft>
            </a:pPr>
            <a:br>
              <a:rPr lang="en-US" sz="3200" b="0" dirty="0">
                <a:effectLst/>
              </a:rPr>
            </a:br>
            <a:r>
              <a:rPr lang="en-US" sz="3200" b="1" i="0" u="none" strike="noStrike" dirty="0">
                <a:solidFill>
                  <a:srgbClr val="000000"/>
                </a:solidFill>
                <a:effectLst/>
                <a:latin typeface="Times New Roman" panose="02020603050405020304" pitchFamily="18" charset="0"/>
              </a:rPr>
              <a:t>BAR DIAGRAM - FINAL REPORT</a:t>
            </a:r>
            <a:endParaRPr lang="en-US" sz="3200" b="0" dirty="0">
              <a:effectLst/>
            </a:endParaRPr>
          </a:p>
          <a:p>
            <a:br>
              <a:rPr lang="en-US" sz="3200" dirty="0"/>
            </a:b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endParaRPr lang="en-IN" dirty="0"/>
          </a:p>
        </p:txBody>
      </p:sp>
      <p:sp>
        <p:nvSpPr>
          <p:cNvPr id="3" name="TextBox 2">
            <a:extLst>
              <a:ext uri="{FF2B5EF4-FFF2-40B4-BE49-F238E27FC236}">
                <a16:creationId xmlns:a16="http://schemas.microsoft.com/office/drawing/2014/main" id="{E747413F-01EF-D13D-12E0-C16DB9755342}"/>
              </a:ext>
            </a:extLst>
          </p:cNvPr>
          <p:cNvSpPr txBox="1"/>
          <p:nvPr/>
        </p:nvSpPr>
        <p:spPr>
          <a:xfrm>
            <a:off x="701915" y="1262626"/>
            <a:ext cx="9076266" cy="1569660"/>
          </a:xfrm>
          <a:prstGeom prst="rect">
            <a:avLst/>
          </a:prstGeom>
          <a:noFill/>
        </p:spPr>
        <p:txBody>
          <a:bodyPr wrap="square" rtlCol="0">
            <a:spAutoFit/>
          </a:bodyPr>
          <a:lstStyle/>
          <a:p>
            <a:pPr marL="457200" indent="-4572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latin typeface="Times New Roman" panose="02020603050405020304" pitchFamily="18" charset="0"/>
              </a:rPr>
              <a:t>EMPLOYEE DATA SET- NAN MUDHALVAN PORTAL</a:t>
            </a:r>
          </a:p>
          <a:p>
            <a:pPr rtl="0" fontAlgn="base">
              <a:spcBef>
                <a:spcPts val="0"/>
              </a:spcBef>
              <a:spcAft>
                <a:spcPts val="0"/>
              </a:spcAft>
            </a:pPr>
            <a:endParaRPr lang="en-IN" sz="2400" b="1" i="0" u="none" strike="noStrike" dirty="0">
              <a:solidFill>
                <a:srgbClr val="000000"/>
              </a:solidFill>
              <a:effectLst/>
              <a:latin typeface="Times New Roman" panose="02020603050405020304" pitchFamily="18" charset="0"/>
            </a:endParaRPr>
          </a:p>
          <a:p>
            <a:pPr marL="457200" indent="-457200" rtl="0" fontAlgn="base">
              <a:spcBef>
                <a:spcPts val="0"/>
              </a:spcBef>
              <a:spcAft>
                <a:spcPts val="0"/>
              </a:spcAft>
              <a:buFont typeface="Arial" panose="020B0604020202020204" pitchFamily="34" charset="0"/>
              <a:buChar char="•"/>
            </a:pPr>
            <a:r>
              <a:rPr lang="en-IN" sz="2400" b="1" i="0" u="none" strike="noStrike" dirty="0">
                <a:solidFill>
                  <a:srgbClr val="000000"/>
                </a:solidFill>
                <a:effectLst/>
                <a:latin typeface="Times New Roman" panose="02020603050405020304" pitchFamily="18" charset="0"/>
              </a:rPr>
              <a:t>9 FEATURES IN EXCEL:</a:t>
            </a:r>
          </a:p>
          <a:p>
            <a:pPr rtl="0" fontAlgn="base">
              <a:spcBef>
                <a:spcPts val="0"/>
              </a:spcBef>
              <a:spcAft>
                <a:spcPts val="0"/>
              </a:spcAft>
            </a:pPr>
            <a:endParaRPr lang="en-IN" sz="2400" b="1" i="0" u="none" strike="noStrike" dirty="0">
              <a:solidFill>
                <a:srgbClr val="000000"/>
              </a:solidFill>
              <a:effectLst/>
              <a:latin typeface="Times New Roman" panose="02020603050405020304" pitchFamily="18" charset="0"/>
            </a:endParaRPr>
          </a:p>
        </p:txBody>
      </p:sp>
      <p:sp>
        <p:nvSpPr>
          <p:cNvPr id="4" name="TextBox 3">
            <a:extLst>
              <a:ext uri="{FF2B5EF4-FFF2-40B4-BE49-F238E27FC236}">
                <a16:creationId xmlns:a16="http://schemas.microsoft.com/office/drawing/2014/main" id="{8D493861-802D-508A-F914-3C54B9A79629}"/>
              </a:ext>
            </a:extLst>
          </p:cNvPr>
          <p:cNvSpPr txBox="1"/>
          <p:nvPr/>
        </p:nvSpPr>
        <p:spPr>
          <a:xfrm>
            <a:off x="1309332" y="2514600"/>
            <a:ext cx="8596668" cy="4339650"/>
          </a:xfrm>
          <a:prstGeom prst="rect">
            <a:avLst/>
          </a:prstGeom>
          <a:noFill/>
        </p:spPr>
        <p:txBody>
          <a:bodyPr wrap="square" rtlCol="0">
            <a:spAutoFit/>
          </a:bodyPr>
          <a:lstStyle/>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ID- </a:t>
            </a:r>
            <a:r>
              <a:rPr lang="en-IN" sz="2400" b="0" i="0" u="none" strike="noStrike" dirty="0">
                <a:solidFill>
                  <a:srgbClr val="000000"/>
                </a:solidFill>
                <a:effectLst/>
                <a:latin typeface="Times New Roman" panose="02020603050405020304" pitchFamily="18" charset="0"/>
              </a:rPr>
              <a:t>ALPHANUMERIC(TEXT)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NAME-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GENDER-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DEPARTMENT -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SALARY - </a:t>
            </a:r>
            <a:r>
              <a:rPr lang="en-IN" sz="2400" b="0" i="0" u="none" strike="noStrike" dirty="0">
                <a:solidFill>
                  <a:srgbClr val="000000"/>
                </a:solidFill>
                <a:effectLst/>
                <a:latin typeface="Times New Roman" panose="02020603050405020304" pitchFamily="18" charset="0"/>
              </a:rPr>
              <a:t>NUMERICAL </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START DATE - </a:t>
            </a:r>
            <a:r>
              <a:rPr lang="en-IN" sz="2400" b="0" i="0" u="none" strike="noStrike" dirty="0">
                <a:solidFill>
                  <a:srgbClr val="000000"/>
                </a:solidFill>
                <a:effectLst/>
                <a:latin typeface="Times New Roman" panose="02020603050405020304" pitchFamily="18" charset="0"/>
              </a:rPr>
              <a:t>ALPHANUMERIC(TEXT)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FTE-</a:t>
            </a:r>
            <a:r>
              <a:rPr lang="en-IN" sz="2400" b="0" i="0" u="none" strike="noStrike" dirty="0">
                <a:solidFill>
                  <a:srgbClr val="000000"/>
                </a:solidFill>
                <a:effectLst/>
                <a:latin typeface="Times New Roman" panose="02020603050405020304" pitchFamily="18" charset="0"/>
              </a:rPr>
              <a:t> NUMERICAL</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TYPE-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pPr marL="457200" indent="-45720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EMPLOYEE LOCATION- </a:t>
            </a:r>
            <a:r>
              <a:rPr lang="en-IN" sz="2400" b="0" i="0" u="none" strike="noStrike" dirty="0">
                <a:solidFill>
                  <a:srgbClr val="000000"/>
                </a:solidFill>
                <a:effectLst/>
                <a:latin typeface="Times New Roman" panose="02020603050405020304" pitchFamily="18" charset="0"/>
              </a:rPr>
              <a:t>ALPHABETICAL(TEXT)</a:t>
            </a:r>
            <a:endParaRPr lang="en-IN" sz="2400" b="0" dirty="0">
              <a:effectLst/>
            </a:endParaRPr>
          </a:p>
          <a:p>
            <a:br>
              <a:rPr lang="en-IN" sz="1800" b="0" dirty="0">
                <a:effectLst/>
              </a:rPr>
            </a:br>
            <a:br>
              <a:rPr lang="en-IN" sz="1200" b="0" dirty="0">
                <a:effectLst/>
              </a:rPr>
            </a:br>
            <a:endParaRPr lang="en-IN" sz="1200"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3667-9060-E4B4-CE3A-A05298D95E7B}"/>
              </a:ext>
            </a:extLst>
          </p:cNvPr>
          <p:cNvSpPr>
            <a:spLocks noGrp="1"/>
          </p:cNvSpPr>
          <p:nvPr>
            <p:ph type="title"/>
          </p:nvPr>
        </p:nvSpPr>
        <p:spPr>
          <a:xfrm>
            <a:off x="677334" y="2209800"/>
            <a:ext cx="8596668" cy="3657600"/>
          </a:xfrm>
        </p:spPr>
        <p:txBody>
          <a:bodyPr>
            <a:normAutofit/>
          </a:bodyPr>
          <a:lstStyle/>
          <a:p>
            <a:pPr marL="457200" indent="-457200" rtl="0" fontAlgn="base">
              <a:spcBef>
                <a:spcPts val="0"/>
              </a:spcBef>
              <a:spcAft>
                <a:spcPts val="0"/>
              </a:spcAft>
              <a:buFont typeface="Arial" panose="020B0604020202020204" pitchFamily="34" charset="0"/>
              <a:buChar char="•"/>
            </a:pPr>
            <a:r>
              <a:rPr lang="en-US" sz="2800" b="1" i="0" u="none" strike="noStrike" dirty="0">
                <a:solidFill>
                  <a:srgbClr val="000000"/>
                </a:solidFill>
                <a:effectLst/>
                <a:latin typeface="Times New Roman" panose="02020603050405020304" pitchFamily="18" charset="0"/>
              </a:rPr>
              <a:t>3 FEATURES USED:</a:t>
            </a:r>
            <a:br>
              <a:rPr lang="en-US" sz="2800" b="1" i="0" u="none" strike="noStrike" dirty="0">
                <a:solidFill>
                  <a:srgbClr val="000000"/>
                </a:solidFill>
                <a:effectLst/>
                <a:latin typeface="Times New Roman" panose="02020603050405020304" pitchFamily="18" charset="0"/>
              </a:rPr>
            </a:br>
            <a:br>
              <a:rPr lang="en-US" sz="4800" b="0" dirty="0">
                <a:effectLst/>
              </a:rPr>
            </a:br>
            <a:endParaRPr lang="en-IN" sz="4800" dirty="0"/>
          </a:p>
        </p:txBody>
      </p:sp>
      <p:sp>
        <p:nvSpPr>
          <p:cNvPr id="3" name="TextBox 2">
            <a:extLst>
              <a:ext uri="{FF2B5EF4-FFF2-40B4-BE49-F238E27FC236}">
                <a16:creationId xmlns:a16="http://schemas.microsoft.com/office/drawing/2014/main" id="{373AC986-11B7-EE1F-F792-1EFBE205CBA7}"/>
              </a:ext>
            </a:extLst>
          </p:cNvPr>
          <p:cNvSpPr txBox="1"/>
          <p:nvPr/>
        </p:nvSpPr>
        <p:spPr>
          <a:xfrm>
            <a:off x="1143000" y="3053813"/>
            <a:ext cx="8991600" cy="4339650"/>
          </a:xfrm>
          <a:prstGeom prst="rect">
            <a:avLst/>
          </a:prstGeom>
          <a:noFill/>
        </p:spPr>
        <p:txBody>
          <a:bodyPr wrap="square" rtlCol="0">
            <a:spAutoFit/>
          </a:bodyPr>
          <a:lstStyle/>
          <a:p>
            <a:pPr marL="342900" indent="-342900">
              <a:buFont typeface="Wingdings" panose="05000000000000000000" pitchFamily="2" charset="2"/>
              <a:buChar char="v"/>
            </a:pPr>
            <a:r>
              <a:rPr lang="en-US" sz="2400" b="1" i="0" u="none" strike="noStrike" dirty="0">
                <a:solidFill>
                  <a:srgbClr val="000000"/>
                </a:solidFill>
                <a:effectLst/>
                <a:latin typeface="Times New Roman" panose="02020603050405020304" pitchFamily="18" charset="0"/>
              </a:rPr>
              <a:t>DEPARTMENT - </a:t>
            </a:r>
            <a:r>
              <a:rPr lang="en-US" sz="2400" b="0" i="0" u="none" strike="noStrike" dirty="0">
                <a:solidFill>
                  <a:srgbClr val="000000"/>
                </a:solidFill>
                <a:effectLst/>
                <a:latin typeface="Times New Roman" panose="02020603050405020304" pitchFamily="18" charset="0"/>
              </a:rPr>
              <a:t>ALPHABETICAL(TEXT)</a:t>
            </a:r>
          </a:p>
          <a:p>
            <a:pPr marL="285750" indent="-285750" rtl="0">
              <a:spcBef>
                <a:spcPts val="0"/>
              </a:spcBef>
              <a:spcAft>
                <a:spcPts val="0"/>
              </a:spcAft>
              <a:buFont typeface="Wingdings" panose="05000000000000000000" pitchFamily="2" charset="2"/>
              <a:buChar char="v"/>
            </a:pPr>
            <a:r>
              <a:rPr lang="en-IN" sz="2400" b="1" i="0" u="none" strike="noStrike" dirty="0">
                <a:solidFill>
                  <a:srgbClr val="000000"/>
                </a:solidFill>
                <a:effectLst/>
                <a:latin typeface="Times New Roman" panose="02020603050405020304" pitchFamily="18" charset="0"/>
              </a:rPr>
              <a:t>FTE-</a:t>
            </a:r>
            <a:r>
              <a:rPr lang="en-IN" sz="2400" b="0" i="0" u="none" strike="noStrike" dirty="0">
                <a:solidFill>
                  <a:srgbClr val="000000"/>
                </a:solidFill>
                <a:effectLst/>
                <a:latin typeface="Times New Roman" panose="02020603050405020304" pitchFamily="18" charset="0"/>
              </a:rPr>
              <a:t> NUMERICAL</a:t>
            </a:r>
          </a:p>
          <a:p>
            <a:pPr marL="285750" indent="-285750" rtl="0">
              <a:spcBef>
                <a:spcPts val="0"/>
              </a:spcBef>
              <a:spcAft>
                <a:spcPts val="0"/>
              </a:spcAft>
              <a:buFont typeface="Wingdings" panose="05000000000000000000" pitchFamily="2" charset="2"/>
              <a:buChar char="v"/>
            </a:pPr>
            <a:r>
              <a:rPr lang="en-IN" sz="2400" b="1" dirty="0">
                <a:solidFill>
                  <a:srgbClr val="000000"/>
                </a:solidFill>
                <a:latin typeface="Times New Roman" panose="02020603050405020304" pitchFamily="18" charset="0"/>
              </a:rPr>
              <a:t>E</a:t>
            </a:r>
            <a:r>
              <a:rPr lang="en-IN" sz="2400" b="1" i="0" u="none" strike="noStrike" dirty="0">
                <a:solidFill>
                  <a:srgbClr val="000000"/>
                </a:solidFill>
                <a:effectLst/>
                <a:latin typeface="Times New Roman" panose="02020603050405020304" pitchFamily="18" charset="0"/>
              </a:rPr>
              <a:t>MPLOYEE TYPE- </a:t>
            </a:r>
            <a:r>
              <a:rPr lang="en-IN" sz="2400" b="0" i="0" u="none" strike="noStrike" dirty="0">
                <a:solidFill>
                  <a:srgbClr val="000000"/>
                </a:solidFill>
                <a:effectLst/>
                <a:latin typeface="Times New Roman" panose="02020603050405020304" pitchFamily="18" charset="0"/>
              </a:rPr>
              <a:t>ALPHABETICAL(TEXT)</a:t>
            </a:r>
            <a:endParaRPr lang="en-IN" sz="4800" b="0" dirty="0">
              <a:effectLst/>
            </a:endParaRPr>
          </a:p>
          <a:p>
            <a:br>
              <a:rPr lang="en-IN" sz="4800" b="0" dirty="0">
                <a:effectLst/>
              </a:rPr>
            </a:br>
            <a:endParaRPr lang="en-IN" sz="4800" b="0" dirty="0">
              <a:effectLst/>
            </a:endParaRPr>
          </a:p>
          <a:p>
            <a:br>
              <a:rPr lang="en-IN" sz="4000" dirty="0"/>
            </a:br>
            <a:br>
              <a:rPr lang="en-US" sz="4000" b="0" dirty="0">
                <a:effectLst/>
              </a:rPr>
            </a:br>
            <a:endParaRPr lang="en-IN" sz="2400" dirty="0"/>
          </a:p>
        </p:txBody>
      </p:sp>
    </p:spTree>
    <p:extLst>
      <p:ext uri="{BB962C8B-B14F-4D97-AF65-F5344CB8AC3E}">
        <p14:creationId xmlns:p14="http://schemas.microsoft.com/office/powerpoint/2010/main" val="18035955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7281</TotalTime>
  <Words>607</Words>
  <Application>Microsoft Office PowerPoint</Application>
  <PresentationFormat>Widescreen</PresentationFormat>
  <Paragraphs>101</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vt:lpstr>
      <vt:lpstr>3 FEATURES USED:  </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shruthi sathish</cp:lastModifiedBy>
  <cp:revision>16</cp:revision>
  <cp:lastPrinted>2024-08-29T16:08:31Z</cp:lastPrinted>
  <dcterms:created xsi:type="dcterms:W3CDTF">2024-03-29T15:07:22Z</dcterms:created>
  <dcterms:modified xsi:type="dcterms:W3CDTF">2024-08-30T05:52:08Z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