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0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ja7\Downloads\Project%20-%20employee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- employee_data.xlsx]Pivot!PivotTable7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Scorecard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Pivot!$B$4:$B$5</c:f>
              <c:strCache>
                <c:ptCount val="1"/>
                <c:pt idx="0">
                  <c:v>Exceeds Expectations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Pivot!$A$6:$A$16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Pivot!$B$6:$B$16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2A-454A-8ACA-5F70FCDE78DE}"/>
            </c:ext>
          </c:extLst>
        </c:ser>
        <c:ser>
          <c:idx val="1"/>
          <c:order val="1"/>
          <c:tx>
            <c:strRef>
              <c:f>Pivot!$C$4:$C$5</c:f>
              <c:strCache>
                <c:ptCount val="1"/>
                <c:pt idx="0">
                  <c:v>Meets Expectations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Pivot!$A$6:$A$16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Pivot!$C$6:$C$16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2A-454A-8ACA-5F70FCDE78DE}"/>
            </c:ext>
          </c:extLst>
        </c:ser>
        <c:ser>
          <c:idx val="2"/>
          <c:order val="2"/>
          <c:tx>
            <c:strRef>
              <c:f>Pivot!$D$4:$D$5</c:f>
              <c:strCache>
                <c:ptCount val="1"/>
                <c:pt idx="0">
                  <c:v>Needs Improvement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Pivot!$A$6:$A$16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Pivot!$D$6:$D$16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2A-454A-8ACA-5F70FCDE78DE}"/>
            </c:ext>
          </c:extLst>
        </c:ser>
        <c:ser>
          <c:idx val="3"/>
          <c:order val="3"/>
          <c:tx>
            <c:strRef>
              <c:f>Pivot!$E$4:$E$5</c:f>
              <c:strCache>
                <c:ptCount val="1"/>
                <c:pt idx="0">
                  <c:v>Outstanding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Pivot!$A$6:$A$16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Pivot!$E$6:$E$16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E2A-454A-8ACA-5F70FCDE78DE}"/>
            </c:ext>
          </c:extLst>
        </c:ser>
        <c:ser>
          <c:idx val="4"/>
          <c:order val="4"/>
          <c:tx>
            <c:strRef>
              <c:f>Pivot!$F$4:$F$5</c:f>
              <c:strCache>
                <c:ptCount val="1"/>
                <c:pt idx="0">
                  <c:v>Unacceptable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Pivot!$A$6:$A$16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Pivot!$F$6:$F$16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E2A-454A-8ACA-5F70FCDE78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0617216"/>
        <c:axId val="620619136"/>
      </c:barChart>
      <c:catAx>
        <c:axId val="620617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619136"/>
        <c:crosses val="autoZero"/>
        <c:auto val="1"/>
        <c:lblAlgn val="ctr"/>
        <c:lblOffset val="100"/>
        <c:noMultiLvlLbl val="0"/>
      </c:catAx>
      <c:valAx>
        <c:axId val="62061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Employee</a:t>
                </a:r>
              </a:p>
            </c:rich>
          </c:tx>
          <c:layout>
            <c:manualLayout>
              <c:xMode val="edge"/>
              <c:yMode val="edge"/>
              <c:x val="1.0101010101010102E-2"/>
              <c:y val="0.279250735620469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61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SHRUTHI.A</a:t>
            </a:r>
          </a:p>
          <a:p>
            <a:r>
              <a:rPr lang="en-US" sz="2400" dirty="0"/>
              <a:t>REGISTER NO: 122202088</a:t>
            </a:r>
          </a:p>
          <a:p>
            <a:r>
              <a:rPr lang="en-US" sz="2400" dirty="0"/>
              <a:t>DEPARTMENT: B.COM (CORPORATE SECRETARYSHIP)(3B)</a:t>
            </a:r>
          </a:p>
          <a:p>
            <a:r>
              <a:rPr lang="en-US" sz="2400" dirty="0"/>
              <a:t>COLLEGE: ANNA ADARSH COLLEGE FOR WOMEN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8">
            <a:extLst>
              <a:ext uri="{FF2B5EF4-FFF2-40B4-BE49-F238E27FC236}">
                <a16:creationId xmlns:a16="http://schemas.microsoft.com/office/drawing/2014/main" id="{0AFCAA01-72E1-4BFD-5C0A-26A85600A98A}"/>
              </a:ext>
            </a:extLst>
          </p:cNvPr>
          <p:cNvSpPr txBox="1"/>
          <p:nvPr/>
        </p:nvSpPr>
        <p:spPr>
          <a:xfrm>
            <a:off x="838200" y="1295400"/>
            <a:ext cx="9448800" cy="441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b="1" spc="15" dirty="0">
                <a:latin typeface="Trebuchet MS"/>
                <a:cs typeface="Trebuchet MS"/>
              </a:rPr>
              <a:t>Data Collection – </a:t>
            </a:r>
            <a:r>
              <a:rPr lang="en-IN" sz="2000" spc="15" dirty="0">
                <a:latin typeface="Trebuchet MS"/>
                <a:cs typeface="Trebuchet MS"/>
              </a:rPr>
              <a:t>This </a:t>
            </a:r>
            <a:r>
              <a:rPr lang="en-IN" sz="2000" spc="15" dirty="0" err="1">
                <a:latin typeface="Trebuchet MS"/>
                <a:cs typeface="Trebuchet MS"/>
              </a:rPr>
              <a:t>employee_data</a:t>
            </a:r>
            <a:r>
              <a:rPr lang="en-IN" sz="2000" spc="15" dirty="0">
                <a:latin typeface="Trebuchet MS"/>
                <a:cs typeface="Trebuchet MS"/>
              </a:rPr>
              <a:t> master excel I downloaded from </a:t>
            </a:r>
            <a:r>
              <a:rPr lang="en-IN" sz="2000" spc="15" dirty="0" err="1">
                <a:latin typeface="Trebuchet MS"/>
                <a:cs typeface="Trebuchet MS"/>
              </a:rPr>
              <a:t>ibm</a:t>
            </a:r>
            <a:r>
              <a:rPr lang="en-IN" sz="2000" spc="15" dirty="0">
                <a:latin typeface="Trebuchet MS"/>
                <a:cs typeface="Trebuchet MS"/>
              </a:rPr>
              <a:t> skills build website.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000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b="1" spc="15" dirty="0">
                <a:latin typeface="Trebuchet MS"/>
                <a:cs typeface="Trebuchet MS"/>
              </a:rPr>
              <a:t>Feature Collection – </a:t>
            </a:r>
            <a:r>
              <a:rPr lang="en-IN" sz="2000" spc="15" dirty="0">
                <a:latin typeface="Trebuchet MS"/>
                <a:cs typeface="Trebuchet MS"/>
              </a:rPr>
              <a:t>This employee sheet contains </a:t>
            </a:r>
            <a:r>
              <a:rPr lang="en-US" sz="2000" spc="15" dirty="0" err="1">
                <a:latin typeface="Trebuchet MS"/>
                <a:cs typeface="Trebuchet MS"/>
              </a:rPr>
              <a:t>EmpID</a:t>
            </a:r>
            <a:r>
              <a:rPr lang="en-US" sz="2000" spc="15" dirty="0">
                <a:latin typeface="Trebuchet MS"/>
                <a:cs typeface="Trebuchet MS"/>
              </a:rPr>
              <a:t>, </a:t>
            </a:r>
            <a:r>
              <a:rPr lang="en-US" sz="2000" spc="15" dirty="0" err="1">
                <a:latin typeface="Trebuchet MS"/>
                <a:cs typeface="Trebuchet MS"/>
              </a:rPr>
              <a:t>BusinessUnit</a:t>
            </a:r>
            <a:r>
              <a:rPr lang="en-US" sz="2000" spc="15" dirty="0">
                <a:latin typeface="Trebuchet MS"/>
                <a:cs typeface="Trebuchet MS"/>
              </a:rPr>
              <a:t>, </a:t>
            </a:r>
            <a:r>
              <a:rPr lang="en-US" sz="2000" spc="15" dirty="0" err="1">
                <a:latin typeface="Trebuchet MS"/>
                <a:cs typeface="Trebuchet MS"/>
              </a:rPr>
              <a:t>EmployeeType</a:t>
            </a:r>
            <a:r>
              <a:rPr lang="en-US" sz="2000" spc="15" dirty="0">
                <a:latin typeface="Trebuchet MS"/>
                <a:cs typeface="Trebuchet MS"/>
              </a:rPr>
              <a:t>, </a:t>
            </a:r>
            <a:r>
              <a:rPr lang="en-US" sz="2000" spc="15" dirty="0" err="1">
                <a:latin typeface="Trebuchet MS"/>
                <a:cs typeface="Trebuchet MS"/>
              </a:rPr>
              <a:t>GenderCode</a:t>
            </a:r>
            <a:r>
              <a:rPr lang="en-US" sz="2000" spc="15" dirty="0">
                <a:latin typeface="Trebuchet MS"/>
                <a:cs typeface="Trebuchet MS"/>
              </a:rPr>
              <a:t> and Current Employee Rating</a:t>
            </a:r>
            <a:endParaRPr lang="en-IN" sz="2000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000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b="1" spc="15" dirty="0">
                <a:latin typeface="Trebuchet MS"/>
                <a:cs typeface="Trebuchet MS"/>
              </a:rPr>
              <a:t>Performance Level – </a:t>
            </a:r>
            <a:r>
              <a:rPr lang="en-IN" sz="2000" spc="15" dirty="0">
                <a:latin typeface="Trebuchet MS"/>
                <a:cs typeface="Trebuchet MS"/>
              </a:rPr>
              <a:t>It’s calculated from column Z names as Current Employee Rating and Using formula contains </a:t>
            </a:r>
            <a:r>
              <a:rPr lang="en-US" sz="2000" spc="15" dirty="0">
                <a:latin typeface="Trebuchet MS"/>
                <a:cs typeface="Trebuchet MS"/>
              </a:rPr>
              <a:t>=IFS(Z2=5,"Outstanding",Z2=4,"Exceeds Expectations",Z2=3,"Meets Expectations",Z2=2,"Needs Improvement",Z2=1,"Unacceptable")</a:t>
            </a:r>
            <a:endParaRPr lang="en-IN" sz="2000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000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b="1" spc="15" dirty="0">
                <a:latin typeface="Trebuchet MS"/>
                <a:cs typeface="Trebuchet MS"/>
              </a:rPr>
              <a:t>Summary – </a:t>
            </a:r>
            <a:r>
              <a:rPr lang="en-IN" sz="2000" spc="15" dirty="0">
                <a:latin typeface="Trebuchet MS"/>
                <a:cs typeface="Trebuchet MS"/>
              </a:rPr>
              <a:t>It’s using Pivot Table &amp; Charts </a:t>
            </a:r>
            <a:r>
              <a:rPr lang="en-IN" sz="2000" spc="15" dirty="0" err="1">
                <a:latin typeface="Trebuchet MS"/>
                <a:cs typeface="Trebuchet MS"/>
              </a:rPr>
              <a:t>summaring</a:t>
            </a:r>
            <a:r>
              <a:rPr lang="en-IN" sz="2000" spc="15" dirty="0">
                <a:latin typeface="Trebuchet MS"/>
                <a:cs typeface="Trebuchet MS"/>
              </a:rPr>
              <a:t> this employee’s performance analysis.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A5E0879-9A1D-60DB-0704-B4F67A08E1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9796332"/>
              </p:ext>
            </p:extLst>
          </p:nvPr>
        </p:nvGraphicFramePr>
        <p:xfrm>
          <a:off x="152400" y="1143634"/>
          <a:ext cx="10515600" cy="5714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58BB02E-21CC-C71A-8BE6-A0E1F560DFE5}"/>
              </a:ext>
            </a:extLst>
          </p:cNvPr>
          <p:cNvSpPr txBox="1">
            <a:spLocks/>
          </p:cNvSpPr>
          <p:nvPr/>
        </p:nvSpPr>
        <p:spPr>
          <a:xfrm>
            <a:off x="755331" y="1600200"/>
            <a:ext cx="10681335" cy="3323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457200" indent="-457200" algn="just">
              <a:buAutoNum type="arabicParenR"/>
            </a:pPr>
            <a:r>
              <a:rPr lang="en-US" sz="2400" b="0" kern="0" dirty="0">
                <a:latin typeface="Trebuchet MS" panose="020B0603020202020204" pitchFamily="34" charset="0"/>
                <a:cs typeface="Times New Roman" panose="02020603050405020304" pitchFamily="18" charset="0"/>
              </a:rPr>
              <a:t>Meets Expectations is the most common category, with a total of 1,530 employees across all departments falling into this category.</a:t>
            </a:r>
          </a:p>
          <a:p>
            <a:pPr marL="457200" indent="-457200" algn="just">
              <a:buAutoNum type="arabicParenR"/>
            </a:pPr>
            <a:r>
              <a:rPr lang="en-US" sz="2400" b="0" kern="0" dirty="0">
                <a:latin typeface="Trebuchet MS" panose="020B0603020202020204" pitchFamily="34" charset="0"/>
                <a:cs typeface="Times New Roman" panose="02020603050405020304" pitchFamily="18" charset="0"/>
              </a:rPr>
              <a:t>Exceeds Expectations is the second-largest category, with 419 employees performing above the standard requirements.</a:t>
            </a:r>
          </a:p>
          <a:p>
            <a:pPr marL="457200" indent="-457200" algn="just">
              <a:buAutoNum type="arabicParenR"/>
            </a:pPr>
            <a:r>
              <a:rPr lang="en-US" sz="2400" b="0" kern="0" dirty="0">
                <a:latin typeface="Trebuchet MS" panose="020B0603020202020204" pitchFamily="34" charset="0"/>
                <a:cs typeface="Times New Roman" panose="02020603050405020304" pitchFamily="18" charset="0"/>
              </a:rPr>
              <a:t>Outstanding performances were recorded for 270 employees, indicating a smaller group of top performers.</a:t>
            </a:r>
          </a:p>
          <a:p>
            <a:pPr marL="457200" indent="-457200" algn="just">
              <a:buAutoNum type="arabicParenR"/>
            </a:pPr>
            <a:r>
              <a:rPr lang="en-US" sz="2400" b="0" kern="0" dirty="0">
                <a:latin typeface="Trebuchet MS" panose="020B0603020202020204" pitchFamily="34" charset="0"/>
                <a:cs typeface="Times New Roman" panose="02020603050405020304" pitchFamily="18" charset="0"/>
              </a:rPr>
              <a:t>Needs Improvement and Unacceptable categories collectively account for 781 employees, suggesting areas where targeted development and interventions may be necessary.</a:t>
            </a:r>
            <a:endParaRPr lang="en-IN" sz="2400" b="0" kern="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6481128" cy="53873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250" spc="-20" dirty="0"/>
              <a:t>P</a:t>
            </a:r>
            <a:r>
              <a:rPr lang="en-IN" sz="4250" spc="15" dirty="0"/>
              <a:t>ROB</a:t>
            </a:r>
            <a:r>
              <a:rPr lang="en-IN" sz="4250" spc="55" dirty="0"/>
              <a:t>L</a:t>
            </a:r>
            <a:r>
              <a:rPr lang="en-IN" sz="4250" spc="-20" dirty="0"/>
              <a:t>E</a:t>
            </a:r>
            <a:r>
              <a:rPr lang="en-IN" sz="4250" spc="20" dirty="0"/>
              <a:t>M</a:t>
            </a:r>
            <a:r>
              <a:rPr lang="en-IN" sz="4250" dirty="0"/>
              <a:t>	</a:t>
            </a:r>
            <a:r>
              <a:rPr lang="en-IN" sz="4250" spc="10" dirty="0"/>
              <a:t>S</a:t>
            </a:r>
            <a:r>
              <a:rPr lang="en-IN" sz="4250" spc="-370" dirty="0"/>
              <a:t>T</a:t>
            </a:r>
            <a:r>
              <a:rPr lang="en-IN" sz="4250" spc="-375" dirty="0"/>
              <a:t>A</a:t>
            </a:r>
            <a:r>
              <a:rPr lang="en-IN" sz="4250" spc="15" dirty="0"/>
              <a:t>T</a:t>
            </a:r>
            <a:r>
              <a:rPr lang="en-IN" sz="4250" spc="-10" dirty="0"/>
              <a:t>E</a:t>
            </a:r>
            <a:r>
              <a:rPr lang="en-IN" sz="4250" spc="-20" dirty="0"/>
              <a:t>ME</a:t>
            </a:r>
            <a:r>
              <a:rPr lang="en-IN" sz="4250" spc="10" dirty="0"/>
              <a:t>NT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2400" b="0" spc="10" dirty="0"/>
            </a:br>
            <a:r>
              <a:rPr lang="en-US" sz="2400" spc="10" dirty="0"/>
              <a:t>Standardizes Evaluation: </a:t>
            </a:r>
            <a:r>
              <a:rPr lang="en-US" sz="2400" b="0" spc="10" dirty="0"/>
              <a:t>Ensures a consistent and objective approach to evaluating employee performance across the organization.</a:t>
            </a:r>
            <a:br>
              <a:rPr lang="en-US" sz="2400" b="0" spc="10" dirty="0"/>
            </a:br>
            <a:br>
              <a:rPr lang="en-US" sz="2400" spc="10" dirty="0"/>
            </a:br>
            <a:r>
              <a:rPr lang="en-US" sz="2400" spc="10" dirty="0"/>
              <a:t>Improves Transparency: </a:t>
            </a:r>
            <a:r>
              <a:rPr lang="en-US" sz="2400" b="0" spc="10" dirty="0"/>
              <a:t>Promotes fairness and clarity in performance evaluations, boosting employee morale and engagement.</a:t>
            </a:r>
            <a:br>
              <a:rPr lang="en-US" sz="2400" b="0" spc="10" dirty="0"/>
            </a:br>
            <a:br>
              <a:rPr lang="en-US" sz="2400" b="0" spc="10" dirty="0"/>
            </a:br>
            <a:endParaRPr lang="en-IN" sz="2400" b="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6"/>
            <a:ext cx="6346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IN" sz="4250" spc="5" dirty="0"/>
              <a:t>PROJECT	</a:t>
            </a:r>
            <a:r>
              <a:rPr lang="en-IN" sz="4250" spc="-20" dirty="0"/>
              <a:t>OVERVIEW</a:t>
            </a:r>
            <a:endParaRPr lang="en-IN"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838200" y="2214428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is a tool used to systematically evaluate and measure an employee's performance across key metrics such as employee performance rating , employee type, business units and gender. It provides a standardized framework for assessing how well employees meet their goals and contribute to organizational objectives.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75AD7552-7BE5-8B32-3114-AE3ABF6C0051}"/>
              </a:ext>
            </a:extLst>
          </p:cNvPr>
          <p:cNvSpPr txBox="1">
            <a:spLocks/>
          </p:cNvSpPr>
          <p:nvPr/>
        </p:nvSpPr>
        <p:spPr>
          <a:xfrm>
            <a:off x="734786" y="2133600"/>
            <a:ext cx="7875814" cy="413061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just">
              <a:spcBef>
                <a:spcPts val="130"/>
              </a:spcBef>
            </a:pPr>
            <a:r>
              <a:rPr lang="en-US" sz="2400" kern="0" dirty="0"/>
              <a:t>Employees: </a:t>
            </a:r>
            <a:r>
              <a:rPr lang="en-US" sz="2400" b="0" kern="0" dirty="0"/>
              <a:t>Receive clear feedback on their performance, helping them understand their strengths and areas for improvement.</a:t>
            </a:r>
          </a:p>
          <a:p>
            <a:pPr marL="12700" algn="just">
              <a:spcBef>
                <a:spcPts val="130"/>
              </a:spcBef>
            </a:pPr>
            <a:endParaRPr lang="en-US" sz="2400" b="0" kern="0" dirty="0"/>
          </a:p>
          <a:p>
            <a:pPr marL="12700" algn="just">
              <a:spcBef>
                <a:spcPts val="130"/>
              </a:spcBef>
            </a:pPr>
            <a:r>
              <a:rPr lang="en-US" sz="2400" kern="0" dirty="0"/>
              <a:t>Managers and HR: </a:t>
            </a:r>
            <a:r>
              <a:rPr lang="en-US" sz="2400" b="0" kern="0" dirty="0"/>
              <a:t>Gain a standardized tool for fair and consistent evaluations, aiding in decision-making for promotions, training, and development.</a:t>
            </a:r>
          </a:p>
          <a:p>
            <a:pPr marL="12700" algn="just">
              <a:spcBef>
                <a:spcPts val="130"/>
              </a:spcBef>
            </a:pPr>
            <a:endParaRPr lang="en-US" sz="2400" b="0" kern="0" dirty="0"/>
          </a:p>
          <a:p>
            <a:pPr marL="12700" algn="just">
              <a:spcBef>
                <a:spcPts val="130"/>
              </a:spcBef>
            </a:pPr>
            <a:r>
              <a:rPr lang="en-US" sz="2400" kern="0" dirty="0"/>
              <a:t>Organization: </a:t>
            </a:r>
            <a:r>
              <a:rPr lang="en-US" sz="2400" b="0" kern="0" dirty="0"/>
              <a:t>Ensures alignment of individual performance with overall business goals, driving better outcomes and productivity.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DF37B2DE-FEF8-6725-B5A2-755D02F2EE73}"/>
              </a:ext>
            </a:extLst>
          </p:cNvPr>
          <p:cNvSpPr txBox="1">
            <a:spLocks/>
          </p:cNvSpPr>
          <p:nvPr/>
        </p:nvSpPr>
        <p:spPr>
          <a:xfrm>
            <a:off x="3042522" y="2517475"/>
            <a:ext cx="6106955" cy="11471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2400" b="0" kern="0" dirty="0"/>
              <a:t>Formula – Employee’s Performance Rating</a:t>
            </a:r>
          </a:p>
          <a:p>
            <a:pPr marL="12700">
              <a:spcBef>
                <a:spcPts val="105"/>
              </a:spcBef>
            </a:pPr>
            <a:r>
              <a:rPr lang="en-US" sz="2400" b="0" kern="0" dirty="0"/>
              <a:t>Pivot – Summary by Business Unit</a:t>
            </a:r>
          </a:p>
          <a:p>
            <a:pPr marL="12700">
              <a:spcBef>
                <a:spcPts val="105"/>
              </a:spcBef>
            </a:pPr>
            <a:r>
              <a:rPr lang="en-US" sz="2400" b="0" kern="0" dirty="0"/>
              <a:t>Graph –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78EEC0C-7A35-E4A8-766E-B23866D49C56}"/>
              </a:ext>
            </a:extLst>
          </p:cNvPr>
          <p:cNvSpPr txBox="1">
            <a:spLocks/>
          </p:cNvSpPr>
          <p:nvPr/>
        </p:nvSpPr>
        <p:spPr>
          <a:xfrm>
            <a:off x="755332" y="2057400"/>
            <a:ext cx="10764203" cy="1846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IN" sz="2400" kern="0" dirty="0" err="1"/>
              <a:t>EmpID</a:t>
            </a:r>
            <a:r>
              <a:rPr lang="en-IN" sz="2400" kern="0" dirty="0"/>
              <a:t> </a:t>
            </a:r>
            <a:r>
              <a:rPr lang="en-IN" sz="2400" b="0" kern="0" dirty="0"/>
              <a:t>– Employee’s Unique Number</a:t>
            </a:r>
          </a:p>
          <a:p>
            <a:r>
              <a:rPr lang="en-IN" sz="2400" kern="0" dirty="0" err="1"/>
              <a:t>BusinessUnit</a:t>
            </a:r>
            <a:r>
              <a:rPr lang="en-IN" sz="2400" b="0" kern="0" dirty="0"/>
              <a:t> – Business Units Code</a:t>
            </a:r>
          </a:p>
          <a:p>
            <a:r>
              <a:rPr lang="en-IN" sz="2400" kern="0" dirty="0" err="1"/>
              <a:t>EmployeeType</a:t>
            </a:r>
            <a:r>
              <a:rPr lang="en-IN" sz="2400" b="0" kern="0" dirty="0"/>
              <a:t> – Employee’s Category</a:t>
            </a:r>
          </a:p>
          <a:p>
            <a:r>
              <a:rPr lang="en-IN" sz="2400" kern="0" dirty="0" err="1"/>
              <a:t>GenderCode</a:t>
            </a:r>
            <a:r>
              <a:rPr lang="en-IN" sz="2400" b="0" kern="0" dirty="0"/>
              <a:t> – Employee’s Gender</a:t>
            </a:r>
          </a:p>
          <a:p>
            <a:r>
              <a:rPr lang="en-IN" sz="2400" kern="0" dirty="0"/>
              <a:t>Performance Rating </a:t>
            </a:r>
            <a:r>
              <a:rPr lang="en-IN" sz="2400" b="0" kern="0" dirty="0"/>
              <a:t>– Employee’s Performance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609600" y="1401834"/>
            <a:ext cx="106676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Rating Formula = IFS(Z2=5,"Outstanding",Z2=4,"Exceeds Expectations",Z2=3,"Meets Expectations",Z2=2,"Needs Improvement",Z2=1,"Unacceptable")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504</Words>
  <Application>Microsoft Office PowerPoint</Application>
  <PresentationFormat>Widescreen</PresentationFormat>
  <Paragraphs>69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   Standardizes Evaluation: Ensures a consistent and objective approach to evaluating employee performance across the organization.  Improves Transparency: Promotes fairness and clarity in performance evaluations, boosting employee morale and engagement.  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Vaishnavi T. S</cp:lastModifiedBy>
  <cp:revision>32</cp:revision>
  <dcterms:created xsi:type="dcterms:W3CDTF">2024-03-29T15:07:22Z</dcterms:created>
  <dcterms:modified xsi:type="dcterms:W3CDTF">2024-08-28T08:12:04Z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