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740BC2-15C1-421A-ABCD-A607058F80F1}" v="73" dt="2024-04-04T18:51:54.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94660"/>
  </p:normalViewPr>
  <p:slideViewPr>
    <p:cSldViewPr snapToGrid="0">
      <p:cViewPr varScale="1">
        <p:scale>
          <a:sx n="65" d="100"/>
          <a:sy n="65" d="100"/>
        </p:scale>
        <p:origin x="-660"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332044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248478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203895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764796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936304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398432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75926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245443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427484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2713037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1105055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337715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1950205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28140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4131857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AEE2B3-8B32-46DF-B70B-1F0B21A04FF2}" type="datetimeFigureOut">
              <a:rPr lang="en-IN" smtClean="0"/>
              <a:pPr/>
              <a:t>21-04-2024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337772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AEE2B3-8B32-46DF-B70B-1F0B21A04FF2}" type="datetimeFigureOut">
              <a:rPr lang="en-IN" smtClean="0"/>
              <a:pPr/>
              <a:t>21-04-2024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61B7FAE-B82D-45FF-A9E6-72D9043AEDD4}" type="slidenum">
              <a:rPr lang="en-IN" smtClean="0"/>
              <a:pPr/>
              <a:t>‹#›</a:t>
            </a:fld>
            <a:endParaRPr lang="en-IN"/>
          </a:p>
        </p:txBody>
      </p:sp>
    </p:spTree>
    <p:extLst>
      <p:ext uri="{BB962C8B-B14F-4D97-AF65-F5344CB8AC3E}">
        <p14:creationId xmlns:p14="http://schemas.microsoft.com/office/powerpoint/2010/main" xmlns="" val="333315197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drive/1p5rVVy-IeOUcbs8xvndNecctB5qLRLF-?usp=sharing"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B4CDFF0-DC45-132C-B789-402CEA5046CC}"/>
              </a:ext>
            </a:extLst>
          </p:cNvPr>
          <p:cNvSpPr>
            <a:spLocks noGrp="1"/>
          </p:cNvSpPr>
          <p:nvPr>
            <p:ph type="subTitle" idx="1"/>
          </p:nvPr>
        </p:nvSpPr>
        <p:spPr>
          <a:xfrm>
            <a:off x="1507067" y="3132121"/>
            <a:ext cx="8443178" cy="2015612"/>
          </a:xfrm>
        </p:spPr>
        <p:txBody>
          <a:bodyPr>
            <a:normAutofit/>
          </a:bodyPr>
          <a:lstStyle/>
          <a:p>
            <a:r>
              <a:rPr lang="en-IN" sz="2000" dirty="0">
                <a:solidFill>
                  <a:schemeClr val="tx1"/>
                </a:solidFill>
              </a:rPr>
              <a:t>  USING CONVOLUTIONAL NEURAL NETWORK(CNN)</a:t>
            </a:r>
          </a:p>
          <a:p>
            <a:r>
              <a:rPr lang="en-IN" sz="3200" b="1" dirty="0" smtClean="0">
                <a:solidFill>
                  <a:schemeClr val="accent3"/>
                </a:solidFill>
              </a:rPr>
              <a:t>SHRUTHI P</a:t>
            </a:r>
            <a:endParaRPr lang="en-IN" sz="3200" b="1" dirty="0">
              <a:solidFill>
                <a:schemeClr val="accent3"/>
              </a:solidFill>
            </a:endParaRPr>
          </a:p>
        </p:txBody>
      </p:sp>
      <p:sp>
        <p:nvSpPr>
          <p:cNvPr id="5" name="Title 4">
            <a:extLst>
              <a:ext uri="{FF2B5EF4-FFF2-40B4-BE49-F238E27FC236}">
                <a16:creationId xmlns:a16="http://schemas.microsoft.com/office/drawing/2014/main" xmlns="" id="{54536C9F-9ACD-784D-CA98-C1AA22C29324}"/>
              </a:ext>
            </a:extLst>
          </p:cNvPr>
          <p:cNvSpPr>
            <a:spLocks noGrp="1"/>
          </p:cNvSpPr>
          <p:nvPr>
            <p:ph type="ctrTitle"/>
          </p:nvPr>
        </p:nvSpPr>
        <p:spPr>
          <a:xfrm>
            <a:off x="304800" y="1258529"/>
            <a:ext cx="9645445" cy="2015613"/>
          </a:xfrm>
        </p:spPr>
        <p:txBody>
          <a:bodyPr/>
          <a:lstStyle/>
          <a:p>
            <a:r>
              <a:rPr lang="en-IN" dirty="0"/>
              <a:t>FASHION ITEM CLASSIFICATION</a:t>
            </a:r>
          </a:p>
        </p:txBody>
      </p:sp>
    </p:spTree>
    <p:extLst>
      <p:ext uri="{BB962C8B-B14F-4D97-AF65-F5344CB8AC3E}">
        <p14:creationId xmlns:p14="http://schemas.microsoft.com/office/powerpoint/2010/main" xmlns="" val="1072171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5EDFBD-D06E-AA51-5253-DCBE02141682}"/>
              </a:ext>
            </a:extLst>
          </p:cNvPr>
          <p:cNvSpPr txBox="1"/>
          <p:nvPr/>
        </p:nvSpPr>
        <p:spPr>
          <a:xfrm>
            <a:off x="334296" y="353961"/>
            <a:ext cx="9350477" cy="5632311"/>
          </a:xfrm>
          <a:prstGeom prst="rect">
            <a:avLst/>
          </a:prstGeom>
          <a:noFill/>
        </p:spPr>
        <p:txBody>
          <a:bodyPr wrap="square" rtlCol="0">
            <a:spAutoFit/>
          </a:bodyPr>
          <a:lstStyle/>
          <a:p>
            <a:pPr algn="l"/>
            <a:r>
              <a:rPr lang="en-US" sz="2400" b="1" i="0" dirty="0">
                <a:solidFill>
                  <a:srgbClr val="0D0D0D"/>
                </a:solidFill>
                <a:effectLst/>
                <a:latin typeface="Times New Roman" panose="02020603050405020304" pitchFamily="18" charset="0"/>
                <a:cs typeface="Times New Roman" panose="02020603050405020304" pitchFamily="18" charset="0"/>
              </a:rPr>
              <a:t>5.Training: </a:t>
            </a:r>
            <a:r>
              <a:rPr lang="en-US" sz="2400" b="0" i="0" dirty="0">
                <a:solidFill>
                  <a:srgbClr val="0D0D0D"/>
                </a:solidFill>
                <a:effectLst/>
                <a:latin typeface="Times New Roman" panose="02020603050405020304" pitchFamily="18" charset="0"/>
                <a:cs typeface="Times New Roman" panose="02020603050405020304" pitchFamily="18" charset="0"/>
              </a:rPr>
              <a:t>Utilizing preprocessed data, we train the CNN model on a subset while validating its performance on a separate set. Key metrics like loss and accuracy guide our training process.</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6.Evaluation: </a:t>
            </a:r>
            <a:r>
              <a:rPr lang="en-US" sz="2400" b="0" i="0" dirty="0">
                <a:solidFill>
                  <a:srgbClr val="0D0D0D"/>
                </a:solidFill>
                <a:effectLst/>
                <a:latin typeface="Times New Roman" panose="02020603050405020304" pitchFamily="18" charset="0"/>
                <a:cs typeface="Times New Roman" panose="02020603050405020304" pitchFamily="18" charset="0"/>
              </a:rPr>
              <a:t>Assessing the model's performance on a held-out test set, we analyze metrics such as classification accuracy and confusion matrices to understand its strengths and weaknesses.</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7.Fine-tuning and Optimization: </a:t>
            </a:r>
            <a:r>
              <a:rPr lang="en-US" sz="2400" b="0" i="0" dirty="0">
                <a:solidFill>
                  <a:srgbClr val="0D0D0D"/>
                </a:solidFill>
                <a:effectLst/>
                <a:latin typeface="Times New Roman" panose="02020603050405020304" pitchFamily="18" charset="0"/>
                <a:cs typeface="Times New Roman" panose="02020603050405020304" pitchFamily="18" charset="0"/>
              </a:rPr>
              <a:t>Based on evaluation insights, we further refine the model by adjusting hyperparameters or exploring alternative architectures to enhance performance.</a:t>
            </a:r>
          </a:p>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latin typeface="Times New Roman" panose="02020603050405020304" pitchFamily="18" charset="0"/>
                <a:cs typeface="Times New Roman" panose="02020603050405020304" pitchFamily="18" charset="0"/>
              </a:rPr>
              <a:t>8.Model Deployment: </a:t>
            </a:r>
            <a:r>
              <a:rPr lang="en-US" sz="2400" b="0" i="0" dirty="0">
                <a:solidFill>
                  <a:srgbClr val="0D0D0D"/>
                </a:solidFill>
                <a:effectLst/>
                <a:latin typeface="Times New Roman" panose="02020603050405020304" pitchFamily="18" charset="0"/>
                <a:cs typeface="Times New Roman" panose="02020603050405020304" pitchFamily="18" charset="0"/>
              </a:rPr>
              <a:t>Satisfied with performance, we deploy the model into our fashion item classification system, enabling real-time predictions for diverse fashion items.</a:t>
            </a:r>
          </a:p>
        </p:txBody>
      </p:sp>
    </p:spTree>
    <p:extLst>
      <p:ext uri="{BB962C8B-B14F-4D97-AF65-F5344CB8AC3E}">
        <p14:creationId xmlns:p14="http://schemas.microsoft.com/office/powerpoint/2010/main" xmlns="" val="1281287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7C747B-32E2-EF62-EB99-ECFDA8CDBB07}"/>
              </a:ext>
            </a:extLst>
          </p:cNvPr>
          <p:cNvSpPr>
            <a:spLocks noGrp="1"/>
          </p:cNvSpPr>
          <p:nvPr>
            <p:ph type="title"/>
          </p:nvPr>
        </p:nvSpPr>
        <p:spPr/>
        <p:txBody>
          <a:bodyPr/>
          <a:lstStyle/>
          <a:p>
            <a:r>
              <a:rPr lang="en-IN" spc="-60" dirty="0"/>
              <a:t>RESULTS</a:t>
            </a:r>
            <a:endParaRPr lang="en-IN" dirty="0"/>
          </a:p>
        </p:txBody>
      </p:sp>
      <p:pic>
        <p:nvPicPr>
          <p:cNvPr id="4" name="Picture 3">
            <a:extLst>
              <a:ext uri="{FF2B5EF4-FFF2-40B4-BE49-F238E27FC236}">
                <a16:creationId xmlns:a16="http://schemas.microsoft.com/office/drawing/2014/main" xmlns="" id="{261C7E8B-887B-A3AC-1FE7-0B61709235A4}"/>
              </a:ext>
            </a:extLst>
          </p:cNvPr>
          <p:cNvPicPr>
            <a:picLocks noChangeAspect="1"/>
          </p:cNvPicPr>
          <p:nvPr/>
        </p:nvPicPr>
        <p:blipFill>
          <a:blip r:embed="rId2"/>
          <a:stretch>
            <a:fillRect/>
          </a:stretch>
        </p:blipFill>
        <p:spPr>
          <a:xfrm>
            <a:off x="1759975" y="1662712"/>
            <a:ext cx="8072284" cy="41973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514902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59073B92-298A-A261-9EA4-3CBC06AF7D35}"/>
              </a:ext>
            </a:extLst>
          </p:cNvPr>
          <p:cNvPicPr>
            <a:picLocks noChangeAspect="1"/>
          </p:cNvPicPr>
          <p:nvPr/>
        </p:nvPicPr>
        <p:blipFill>
          <a:blip r:embed="rId2"/>
          <a:stretch>
            <a:fillRect/>
          </a:stretch>
        </p:blipFill>
        <p:spPr>
          <a:xfrm>
            <a:off x="1170039" y="865240"/>
            <a:ext cx="8153444" cy="37264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xmlns="" id="{436DF49F-4985-0108-54D1-F1E97E7078C5}"/>
              </a:ext>
            </a:extLst>
          </p:cNvPr>
          <p:cNvSpPr txBox="1"/>
          <p:nvPr/>
        </p:nvSpPr>
        <p:spPr>
          <a:xfrm>
            <a:off x="1025013" y="5271390"/>
            <a:ext cx="6100916" cy="523220"/>
          </a:xfrm>
          <a:prstGeom prst="rect">
            <a:avLst/>
          </a:prstGeom>
          <a:noFill/>
        </p:spPr>
        <p:txBody>
          <a:bodyPr wrap="square">
            <a:spAutoFit/>
          </a:bodyPr>
          <a:lstStyle/>
          <a:p>
            <a:r>
              <a:rPr lang="en-IN" sz="2800" b="1" dirty="0">
                <a:hlinkClick r:id="rId3"/>
              </a:rPr>
              <a:t>DEMO LINK</a:t>
            </a:r>
            <a:endParaRPr lang="en-IN" sz="2800" b="1" dirty="0"/>
          </a:p>
        </p:txBody>
      </p:sp>
    </p:spTree>
    <p:extLst>
      <p:ext uri="{BB962C8B-B14F-4D97-AF65-F5344CB8AC3E}">
        <p14:creationId xmlns:p14="http://schemas.microsoft.com/office/powerpoint/2010/main" xmlns="" val="234052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3629BA-3C8B-F389-F384-F1A72F6C976E}"/>
              </a:ext>
            </a:extLst>
          </p:cNvPr>
          <p:cNvSpPr>
            <a:spLocks noGrp="1"/>
          </p:cNvSpPr>
          <p:nvPr>
            <p:ph type="title"/>
          </p:nvPr>
        </p:nvSpPr>
        <p:spPr/>
        <p:txBody>
          <a:bodyPr/>
          <a:lstStyle/>
          <a:p>
            <a:r>
              <a:rPr lang="en-IN" sz="3600" b="1" dirty="0"/>
              <a:t>PROJECT</a:t>
            </a:r>
            <a:r>
              <a:rPr lang="en-IN" sz="3600" b="1" spc="-90" dirty="0"/>
              <a:t> </a:t>
            </a:r>
            <a:r>
              <a:rPr lang="en-IN" sz="3600" b="1" spc="-10" dirty="0"/>
              <a:t>TITLE</a:t>
            </a:r>
            <a:br>
              <a:rPr lang="en-IN" sz="3600" b="1" spc="-10" dirty="0"/>
            </a:br>
            <a:endParaRPr lang="en-IN" b="1" dirty="0"/>
          </a:p>
        </p:txBody>
      </p:sp>
      <p:sp>
        <p:nvSpPr>
          <p:cNvPr id="5" name="TextBox 4">
            <a:extLst>
              <a:ext uri="{FF2B5EF4-FFF2-40B4-BE49-F238E27FC236}">
                <a16:creationId xmlns:a16="http://schemas.microsoft.com/office/drawing/2014/main" xmlns="" id="{706C489F-5D18-1BBF-8A4C-575E372B14DA}"/>
              </a:ext>
            </a:extLst>
          </p:cNvPr>
          <p:cNvSpPr txBox="1"/>
          <p:nvPr/>
        </p:nvSpPr>
        <p:spPr>
          <a:xfrm>
            <a:off x="1442906" y="1375795"/>
            <a:ext cx="7541704" cy="46166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  </a:t>
            </a:r>
            <a:r>
              <a:rPr lang="en-IN" sz="2400" b="1" dirty="0">
                <a:solidFill>
                  <a:schemeClr val="accent3"/>
                </a:solidFill>
                <a:latin typeface="Times New Roman" panose="02020603050405020304" pitchFamily="18" charset="0"/>
                <a:cs typeface="Times New Roman" panose="02020603050405020304" pitchFamily="18" charset="0"/>
              </a:rPr>
              <a:t>FASHION ITEM CLASSIFICATION USING CNN</a:t>
            </a:r>
            <a:endParaRPr lang="en-IN" sz="2000" b="1" dirty="0">
              <a:solidFill>
                <a:schemeClr val="accent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6F1FB06B-F70E-AFBE-56A4-A988DAB48742}"/>
              </a:ext>
            </a:extLst>
          </p:cNvPr>
          <p:cNvSpPr txBox="1"/>
          <p:nvPr/>
        </p:nvSpPr>
        <p:spPr>
          <a:xfrm>
            <a:off x="1514186" y="2190459"/>
            <a:ext cx="7759816" cy="3785652"/>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This project aims to develop a fashion item classification system using Convolutional Neural Networks (CNNs) to categorize images from the Fashion-MNIST dataset. </a:t>
            </a:r>
          </a:p>
          <a:p>
            <a:pPr marL="342900" indent="-342900">
              <a:buFont typeface="Wingdings" panose="05000000000000000000" pitchFamily="2" charset="2"/>
              <a:buChar char="Ø"/>
            </a:pPr>
            <a:r>
              <a:rPr lang="en-US" sz="2400" i="0" dirty="0">
                <a:solidFill>
                  <a:srgbClr val="0D0D0D"/>
                </a:solidFill>
                <a:effectLst/>
                <a:latin typeface="Times New Roman" panose="02020603050405020304" pitchFamily="18" charset="0"/>
                <a:cs typeface="Times New Roman" panose="02020603050405020304" pitchFamily="18" charset="0"/>
              </a:rPr>
              <a:t>It involves curating a diverse dataset encompassing various clothing items, accessories, and footwear</a:t>
            </a:r>
            <a:r>
              <a:rPr lang="en-US" sz="2400" b="0" i="0" dirty="0">
                <a:solidFill>
                  <a:srgbClr val="0D0D0D"/>
                </a:solidFill>
                <a:effectLst/>
                <a:latin typeface="Söhne"/>
              </a:rPr>
              <a:t>.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involves designing the CNN architecture, optimizing hyperparameters, and training the model with augmented data.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5546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D849DE8-72D1-369A-E249-542545500B82}"/>
              </a:ext>
            </a:extLst>
          </p:cNvPr>
          <p:cNvSpPr txBox="1"/>
          <p:nvPr/>
        </p:nvSpPr>
        <p:spPr>
          <a:xfrm>
            <a:off x="872455" y="818272"/>
            <a:ext cx="4303554" cy="646331"/>
          </a:xfrm>
          <a:prstGeom prst="rect">
            <a:avLst/>
          </a:prstGeom>
          <a:noFill/>
        </p:spPr>
        <p:txBody>
          <a:bodyPr wrap="square" rtlCol="0">
            <a:spAutoFit/>
          </a:bodyPr>
          <a:lstStyle/>
          <a:p>
            <a:r>
              <a:rPr lang="en-IN" sz="3600" b="1" spc="-10" dirty="0">
                <a:solidFill>
                  <a:schemeClr val="accent1">
                    <a:lumMod val="75000"/>
                  </a:schemeClr>
                </a:solidFill>
              </a:rPr>
              <a:t>AGENDA</a:t>
            </a:r>
            <a:endParaRPr lang="en-IN" sz="3600" b="1" dirty="0">
              <a:solidFill>
                <a:schemeClr val="accent1">
                  <a:lumMod val="75000"/>
                </a:schemeClr>
              </a:solidFill>
            </a:endParaRPr>
          </a:p>
        </p:txBody>
      </p:sp>
      <p:sp>
        <p:nvSpPr>
          <p:cNvPr id="3" name="TextBox 2">
            <a:extLst>
              <a:ext uri="{FF2B5EF4-FFF2-40B4-BE49-F238E27FC236}">
                <a16:creationId xmlns:a16="http://schemas.microsoft.com/office/drawing/2014/main" xmlns="" id="{600C438F-4C45-D62C-A72C-77A76EC4FEEA}"/>
              </a:ext>
            </a:extLst>
          </p:cNvPr>
          <p:cNvSpPr txBox="1"/>
          <p:nvPr/>
        </p:nvSpPr>
        <p:spPr>
          <a:xfrm>
            <a:off x="2617364" y="1853967"/>
            <a:ext cx="6375633" cy="3539430"/>
          </a:xfrm>
          <a:prstGeom prst="rect">
            <a:avLst/>
          </a:prstGeom>
          <a:noFill/>
        </p:spPr>
        <p:txBody>
          <a:bodyPr wrap="square" rtlCol="0">
            <a:spAutoFit/>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Problem Statement</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Project Overview</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End users</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Solution and its Value Proposition</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The Wow in a Solution</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Modelling</a:t>
            </a:r>
          </a:p>
          <a:p>
            <a:pPr marL="457200" indent="-457200">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xmlns="" val="366884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42615D-01D3-7720-CAD1-C2302DCCEDA2}"/>
              </a:ext>
            </a:extLst>
          </p:cNvPr>
          <p:cNvSpPr>
            <a:spLocks noGrp="1"/>
          </p:cNvSpPr>
          <p:nvPr>
            <p:ph type="title"/>
          </p:nvPr>
        </p:nvSpPr>
        <p:spPr>
          <a:xfrm>
            <a:off x="780177" y="654341"/>
            <a:ext cx="8913275" cy="755009"/>
          </a:xfrm>
        </p:spPr>
        <p:txBody>
          <a:bodyPr>
            <a:noAutofit/>
          </a:bodyPr>
          <a:lstStyle/>
          <a:p>
            <a:r>
              <a:rPr lang="en-IN" b="1" dirty="0"/>
              <a:t>PROBLEM STATEMENT</a:t>
            </a:r>
          </a:p>
        </p:txBody>
      </p:sp>
      <p:sp>
        <p:nvSpPr>
          <p:cNvPr id="3" name="TextBox 2">
            <a:extLst>
              <a:ext uri="{FF2B5EF4-FFF2-40B4-BE49-F238E27FC236}">
                <a16:creationId xmlns:a16="http://schemas.microsoft.com/office/drawing/2014/main" xmlns="" id="{4204A3CC-0E43-4406-280B-7BFCF02E7F8D}"/>
              </a:ext>
            </a:extLst>
          </p:cNvPr>
          <p:cNvSpPr txBox="1"/>
          <p:nvPr/>
        </p:nvSpPr>
        <p:spPr>
          <a:xfrm>
            <a:off x="855676" y="1812022"/>
            <a:ext cx="8221211" cy="3785652"/>
          </a:xfrm>
          <a:prstGeom prst="rect">
            <a:avLst/>
          </a:prstGeom>
          <a:noFill/>
        </p:spPr>
        <p:txBody>
          <a:bodyPr wrap="square" rtlCol="0">
            <a:spAutoFit/>
          </a:bodyPr>
          <a:lstStyle/>
          <a:p>
            <a:r>
              <a:rPr lang="en-US" sz="2400" b="0" i="0" dirty="0">
                <a:solidFill>
                  <a:srgbClr val="0D0D0D"/>
                </a:solidFill>
                <a:effectLst/>
                <a:latin typeface="Times New Roman" panose="02020603050405020304" pitchFamily="18" charset="0"/>
                <a:cs typeface="Times New Roman" panose="02020603050405020304" pitchFamily="18" charset="0"/>
              </a:rPr>
              <a:t>Develop a deep learning model utilizing Convolutional Neural Networks (CNNs) to effectively classify fashion items depicted in images. The objective is to create a robust fashion item classifier capable of accurately identifying various clothing, accessories, and footwear categories with high accuracy. The model should be resilient to variations in fashion styles, textures, and colors, accommodating diverse user preferences and trends. The evaluation metric will primarily focus on classification accuracy, measuring the percentage of correctly categorized fashion items in the test dataset.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59682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C97A19B-6E7A-8A52-8E49-44F7264915DE}"/>
              </a:ext>
            </a:extLst>
          </p:cNvPr>
          <p:cNvSpPr txBox="1"/>
          <p:nvPr/>
        </p:nvSpPr>
        <p:spPr>
          <a:xfrm>
            <a:off x="536895" y="444616"/>
            <a:ext cx="4723002" cy="646331"/>
          </a:xfrm>
          <a:prstGeom prst="rect">
            <a:avLst/>
          </a:prstGeom>
          <a:noFill/>
        </p:spPr>
        <p:txBody>
          <a:bodyPr wrap="square" rtlCol="0">
            <a:spAutoFit/>
          </a:bodyPr>
          <a:lstStyle/>
          <a:p>
            <a:r>
              <a:rPr lang="en-IN" sz="3600" b="1" spc="-10" dirty="0">
                <a:solidFill>
                  <a:schemeClr val="accent1">
                    <a:lumMod val="75000"/>
                  </a:schemeClr>
                </a:solidFill>
              </a:rPr>
              <a:t>PROJECT OVERVIEW</a:t>
            </a:r>
            <a:endParaRPr lang="en-IN" sz="3600" b="1" dirty="0">
              <a:solidFill>
                <a:schemeClr val="accent1">
                  <a:lumMod val="75000"/>
                </a:schemeClr>
              </a:solidFill>
            </a:endParaRPr>
          </a:p>
        </p:txBody>
      </p:sp>
      <p:sp>
        <p:nvSpPr>
          <p:cNvPr id="3" name="TextBox 2">
            <a:extLst>
              <a:ext uri="{FF2B5EF4-FFF2-40B4-BE49-F238E27FC236}">
                <a16:creationId xmlns:a16="http://schemas.microsoft.com/office/drawing/2014/main" xmlns="" id="{67AD1E6D-FBC2-44DF-EAB5-9DA8F1BC7EE9}"/>
              </a:ext>
            </a:extLst>
          </p:cNvPr>
          <p:cNvSpPr txBox="1"/>
          <p:nvPr/>
        </p:nvSpPr>
        <p:spPr>
          <a:xfrm>
            <a:off x="536895" y="1291905"/>
            <a:ext cx="8523215" cy="4893647"/>
          </a:xfrm>
          <a:prstGeom prst="rect">
            <a:avLst/>
          </a:prstGeom>
          <a:noFill/>
        </p:spPr>
        <p:txBody>
          <a:bodyPr wrap="square" rtlCol="0">
            <a:spAutoFit/>
          </a:bodyPr>
          <a:lstStyle/>
          <a:p>
            <a:pPr marL="285750" indent="-28575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This project entails developing a fashion item classification system utilizing Convolutional Neural Networks (CNNs) to accurately categorize various clothing, accessories, and footwear depicted in images.</a:t>
            </a:r>
          </a:p>
          <a:p>
            <a:pPr marL="285750" indent="-285750">
              <a:buFont typeface="Wingdings" panose="05000000000000000000" pitchFamily="2" charset="2"/>
              <a:buChar char="Ø"/>
            </a:pPr>
            <a:r>
              <a:rPr lang="en-US" sz="2400" dirty="0">
                <a:solidFill>
                  <a:srgbClr val="0D0D0D"/>
                </a:solidFill>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process encompasses data preprocessing, CNN model design, training, evaluation, and deployment. The primary objective is to achieve high accuracy in classifying fashion items across diverse styles and categories, ensuring robustness to variations in textures, colors, and designs. </a:t>
            </a:r>
          </a:p>
          <a:p>
            <a:pPr marL="285750" indent="-28575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Following standard machine learning practices, including data augmentation, model experimentation, and training-validation-test splitting, the project aims to deploy a user-friendly interface for practical use in fashion-related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5953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05EDFC6-0C30-27BB-259A-D02EE10DEA4D}"/>
              </a:ext>
            </a:extLst>
          </p:cNvPr>
          <p:cNvSpPr txBox="1"/>
          <p:nvPr/>
        </p:nvSpPr>
        <p:spPr>
          <a:xfrm>
            <a:off x="310393" y="226503"/>
            <a:ext cx="6543413" cy="646331"/>
          </a:xfrm>
          <a:prstGeom prst="rect">
            <a:avLst/>
          </a:prstGeom>
          <a:noFill/>
        </p:spPr>
        <p:txBody>
          <a:bodyPr wrap="square" rtlCol="0">
            <a:spAutoFit/>
          </a:bodyPr>
          <a:lstStyle/>
          <a:p>
            <a:r>
              <a:rPr lang="en-US" sz="3600" b="1" dirty="0">
                <a:solidFill>
                  <a:schemeClr val="accent1">
                    <a:lumMod val="75000"/>
                  </a:schemeClr>
                </a:solidFill>
              </a:rPr>
              <a:t>WHO</a:t>
            </a:r>
            <a:r>
              <a:rPr lang="en-US" sz="3600" b="1" spc="-245" dirty="0">
                <a:solidFill>
                  <a:schemeClr val="accent1">
                    <a:lumMod val="75000"/>
                  </a:schemeClr>
                </a:solidFill>
              </a:rPr>
              <a:t> </a:t>
            </a:r>
            <a:r>
              <a:rPr lang="en-US" sz="3600" b="1" dirty="0">
                <a:solidFill>
                  <a:schemeClr val="accent1">
                    <a:lumMod val="75000"/>
                  </a:schemeClr>
                </a:solidFill>
              </a:rPr>
              <a:t>ARE</a:t>
            </a:r>
            <a:r>
              <a:rPr lang="en-US" sz="3600" b="1" spc="-70" dirty="0">
                <a:solidFill>
                  <a:schemeClr val="accent1">
                    <a:lumMod val="75000"/>
                  </a:schemeClr>
                </a:solidFill>
              </a:rPr>
              <a:t> </a:t>
            </a:r>
            <a:r>
              <a:rPr lang="en-US" sz="3600" b="1" dirty="0">
                <a:solidFill>
                  <a:schemeClr val="accent1">
                    <a:lumMod val="75000"/>
                  </a:schemeClr>
                </a:solidFill>
              </a:rPr>
              <a:t>THE</a:t>
            </a:r>
            <a:r>
              <a:rPr lang="en-US" sz="3600" b="1" spc="-55" dirty="0">
                <a:solidFill>
                  <a:schemeClr val="accent1">
                    <a:lumMod val="75000"/>
                  </a:schemeClr>
                </a:solidFill>
              </a:rPr>
              <a:t> </a:t>
            </a:r>
            <a:r>
              <a:rPr lang="en-US" sz="3600" b="1" dirty="0">
                <a:solidFill>
                  <a:schemeClr val="accent1">
                    <a:lumMod val="75000"/>
                  </a:schemeClr>
                </a:solidFill>
              </a:rPr>
              <a:t>END</a:t>
            </a:r>
            <a:r>
              <a:rPr lang="en-US" sz="3600" b="1" spc="-70" dirty="0">
                <a:solidFill>
                  <a:schemeClr val="accent1">
                    <a:lumMod val="75000"/>
                  </a:schemeClr>
                </a:solidFill>
              </a:rPr>
              <a:t> </a:t>
            </a:r>
            <a:r>
              <a:rPr lang="en-US" sz="3600" b="1" spc="-10" dirty="0">
                <a:solidFill>
                  <a:schemeClr val="accent1">
                    <a:lumMod val="75000"/>
                  </a:schemeClr>
                </a:solidFill>
              </a:rPr>
              <a:t>USERS?</a:t>
            </a:r>
            <a:endParaRPr lang="en-IN" sz="3600" b="1" dirty="0">
              <a:solidFill>
                <a:schemeClr val="accent1">
                  <a:lumMod val="75000"/>
                </a:schemeClr>
              </a:solidFill>
            </a:endParaRPr>
          </a:p>
        </p:txBody>
      </p:sp>
      <p:sp>
        <p:nvSpPr>
          <p:cNvPr id="4" name="TextBox 3">
            <a:extLst>
              <a:ext uri="{FF2B5EF4-FFF2-40B4-BE49-F238E27FC236}">
                <a16:creationId xmlns:a16="http://schemas.microsoft.com/office/drawing/2014/main" xmlns="" id="{96DE8642-4F37-32DB-FE3D-0AE06898F912}"/>
              </a:ext>
            </a:extLst>
          </p:cNvPr>
          <p:cNvSpPr txBox="1"/>
          <p:nvPr/>
        </p:nvSpPr>
        <p:spPr>
          <a:xfrm>
            <a:off x="717755" y="1081547"/>
            <a:ext cx="8613058" cy="5601533"/>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General Public</a:t>
            </a:r>
            <a:r>
              <a:rPr lang="en-US" sz="2000" b="0" i="0" dirty="0">
                <a:solidFill>
                  <a:srgbClr val="0D0D0D"/>
                </a:solidFill>
                <a:effectLst/>
                <a:latin typeface="Times New Roman" panose="02020603050405020304" pitchFamily="18" charset="0"/>
                <a:cs typeface="Times New Roman" panose="02020603050405020304" pitchFamily="18" charset="0"/>
              </a:rPr>
              <a:t>: Individuals seeking an intuitive tool for efficiently categorizing fashion items for personal styling, wardrobe management, or shopping purposes.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Designers and Researchers</a:t>
            </a:r>
            <a:r>
              <a:rPr lang="en-US" sz="2000" b="0" i="0" dirty="0">
                <a:solidFill>
                  <a:srgbClr val="0D0D0D"/>
                </a:solidFill>
                <a:effectLst/>
                <a:latin typeface="Times New Roman" panose="02020603050405020304" pitchFamily="18" charset="0"/>
                <a:cs typeface="Times New Roman" panose="02020603050405020304" pitchFamily="18" charset="0"/>
              </a:rPr>
              <a:t>: Professionals requiring accurate fashion item classification for research projects, trend analysis, or designing new collections.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E-commerce Platforms</a:t>
            </a:r>
            <a:r>
              <a:rPr lang="en-US" sz="2000" b="0" i="0" dirty="0">
                <a:solidFill>
                  <a:srgbClr val="0D0D0D"/>
                </a:solidFill>
                <a:effectLst/>
                <a:latin typeface="Times New Roman" panose="02020603050405020304" pitchFamily="18" charset="0"/>
                <a:cs typeface="Times New Roman" panose="02020603050405020304" pitchFamily="18" charset="0"/>
              </a:rPr>
              <a:t>: Businesses in need of automated fashion item classification for enhancing product search, recommendation systems, and personalized shopping experiences.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Retailers and Merchandisers</a:t>
            </a:r>
            <a:r>
              <a:rPr lang="en-US" sz="2000" b="0" i="0" dirty="0">
                <a:solidFill>
                  <a:srgbClr val="0D0D0D"/>
                </a:solidFill>
                <a:effectLst/>
                <a:latin typeface="Times New Roman" panose="02020603050405020304" pitchFamily="18" charset="0"/>
                <a:cs typeface="Times New Roman" panose="02020603050405020304" pitchFamily="18" charset="0"/>
              </a:rPr>
              <a:t>: Companies seeking efficient tools for inventory management, assortment planning, and optimizing product placement strategies.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Bloggers and Influencers</a:t>
            </a:r>
            <a:r>
              <a:rPr lang="en-US" sz="2000" b="0" i="0" dirty="0">
                <a:solidFill>
                  <a:srgbClr val="0D0D0D"/>
                </a:solidFill>
                <a:effectLst/>
                <a:latin typeface="Times New Roman" panose="02020603050405020304" pitchFamily="18" charset="0"/>
                <a:cs typeface="Times New Roman" panose="02020603050405020304" pitchFamily="18" charset="0"/>
              </a:rPr>
              <a:t>: Individuals utilizing fashion item classification for creating content, generating style inspiration, and providing fashion-related recommendations to their audience.</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Fashion App Developers</a:t>
            </a:r>
            <a:r>
              <a:rPr lang="en-US" sz="2000" b="0" i="0" dirty="0">
                <a:solidFill>
                  <a:srgbClr val="0D0D0D"/>
                </a:solidFill>
                <a:effectLst/>
                <a:latin typeface="Times New Roman" panose="02020603050405020304" pitchFamily="18" charset="0"/>
                <a:cs typeface="Times New Roman" panose="02020603050405020304" pitchFamily="18" charset="0"/>
              </a:rPr>
              <a:t>: Software developers integrating fashion item classification functionality into applications, websites, or virtual styling platforms for enhanced user experiences and engagement.</a:t>
            </a:r>
          </a:p>
          <a:p>
            <a:endParaRPr lang="en-IN" dirty="0"/>
          </a:p>
        </p:txBody>
      </p:sp>
    </p:spTree>
    <p:extLst>
      <p:ext uri="{BB962C8B-B14F-4D97-AF65-F5344CB8AC3E}">
        <p14:creationId xmlns:p14="http://schemas.microsoft.com/office/powerpoint/2010/main" xmlns="" val="321359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6B8CE-912B-85BA-C70C-F7FA820EAA76}"/>
              </a:ext>
            </a:extLst>
          </p:cNvPr>
          <p:cNvSpPr>
            <a:spLocks noGrp="1"/>
          </p:cNvSpPr>
          <p:nvPr>
            <p:ph type="title"/>
          </p:nvPr>
        </p:nvSpPr>
        <p:spPr>
          <a:xfrm>
            <a:off x="334297" y="373626"/>
            <a:ext cx="8939705" cy="560439"/>
          </a:xfrm>
        </p:spPr>
        <p:txBody>
          <a:bodyPr>
            <a:normAutofit fontScale="90000"/>
          </a:bodyPr>
          <a:lstStyle/>
          <a:p>
            <a:r>
              <a:rPr lang="en-IN" sz="3600" b="1" spc="-10" dirty="0"/>
              <a:t>SOLUTION</a:t>
            </a:r>
            <a:r>
              <a:rPr lang="en-IN" sz="3600" b="1" spc="-345" dirty="0"/>
              <a:t>:</a:t>
            </a:r>
            <a:r>
              <a:rPr lang="en-IN" sz="4000" b="1" spc="-345" dirty="0"/>
              <a:t/>
            </a:r>
            <a:br>
              <a:rPr lang="en-IN" sz="4000" b="1" spc="-345" dirty="0"/>
            </a:br>
            <a:endParaRPr lang="en-IN" b="1" dirty="0"/>
          </a:p>
        </p:txBody>
      </p:sp>
      <p:sp>
        <p:nvSpPr>
          <p:cNvPr id="4" name="TextBox 3">
            <a:extLst>
              <a:ext uri="{FF2B5EF4-FFF2-40B4-BE49-F238E27FC236}">
                <a16:creationId xmlns:a16="http://schemas.microsoft.com/office/drawing/2014/main" xmlns="" id="{671AFB84-E1C2-29CA-2391-E43F6ED9986F}"/>
              </a:ext>
            </a:extLst>
          </p:cNvPr>
          <p:cNvSpPr txBox="1"/>
          <p:nvPr/>
        </p:nvSpPr>
        <p:spPr>
          <a:xfrm>
            <a:off x="334297" y="934065"/>
            <a:ext cx="8939705" cy="1323439"/>
          </a:xfrm>
          <a:prstGeom prst="rect">
            <a:avLst/>
          </a:prstGeom>
          <a:noFill/>
        </p:spPr>
        <p:txBody>
          <a:bodyPr wrap="square" rtlCol="0">
            <a:sp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Our project utilizes a Convolutional Neural Network (CNN) trained on the Fashion MNIST dataset to accurately classify fashion items. By leveraging advanced CNN architectures and data preprocessing techniques, we achieve robust performance in classifying clothing, shoes, and accessories.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DD50B146-931E-9F61-A3D0-DAE7A38D9783}"/>
              </a:ext>
            </a:extLst>
          </p:cNvPr>
          <p:cNvSpPr txBox="1"/>
          <p:nvPr/>
        </p:nvSpPr>
        <p:spPr>
          <a:xfrm>
            <a:off x="334297" y="2340078"/>
            <a:ext cx="4748980" cy="584775"/>
          </a:xfrm>
          <a:prstGeom prst="rect">
            <a:avLst/>
          </a:prstGeom>
          <a:noFill/>
        </p:spPr>
        <p:txBody>
          <a:bodyPr wrap="square" rtlCol="0">
            <a:spAutoFit/>
          </a:bodyPr>
          <a:lstStyle/>
          <a:p>
            <a:r>
              <a:rPr lang="en-IN" sz="3200" b="1" spc="-10" dirty="0">
                <a:solidFill>
                  <a:schemeClr val="accent1">
                    <a:lumMod val="75000"/>
                  </a:schemeClr>
                </a:solidFill>
                <a:latin typeface="Trebuchet MS"/>
                <a:ea typeface="+mj-ea"/>
              </a:rPr>
              <a:t>VALUE PROPOSITION</a:t>
            </a:r>
            <a:r>
              <a:rPr kumimoji="0" lang="en-IN" sz="3200" b="1" i="0" u="none" strike="noStrike" kern="0" cap="none" spc="-345" normalizeH="0" baseline="0" noProof="0" dirty="0">
                <a:ln>
                  <a:noFill/>
                </a:ln>
                <a:solidFill>
                  <a:schemeClr val="accent1">
                    <a:lumMod val="75000"/>
                  </a:schemeClr>
                </a:solidFill>
                <a:effectLst/>
                <a:uLnTx/>
                <a:uFillTx/>
                <a:latin typeface="Trebuchet MS"/>
                <a:ea typeface="+mj-ea"/>
              </a:rPr>
              <a:t>:</a:t>
            </a:r>
            <a:endParaRPr lang="en-IN" sz="3200" dirty="0">
              <a:solidFill>
                <a:schemeClr val="accent1">
                  <a:lumMod val="75000"/>
                </a:schemeClr>
              </a:solidFill>
            </a:endParaRPr>
          </a:p>
        </p:txBody>
      </p:sp>
      <p:sp>
        <p:nvSpPr>
          <p:cNvPr id="6" name="TextBox 5">
            <a:extLst>
              <a:ext uri="{FF2B5EF4-FFF2-40B4-BE49-F238E27FC236}">
                <a16:creationId xmlns:a16="http://schemas.microsoft.com/office/drawing/2014/main" xmlns="" id="{C413853E-65C0-60A9-3505-7584BD9A660B}"/>
              </a:ext>
            </a:extLst>
          </p:cNvPr>
          <p:cNvSpPr txBox="1"/>
          <p:nvPr/>
        </p:nvSpPr>
        <p:spPr>
          <a:xfrm>
            <a:off x="334298" y="3007427"/>
            <a:ext cx="9389806" cy="3447098"/>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Accuracy:</a:t>
            </a:r>
            <a:r>
              <a:rPr lang="en-US" sz="2000" b="0" i="0" dirty="0">
                <a:solidFill>
                  <a:srgbClr val="0D0D0D"/>
                </a:solidFill>
                <a:effectLst/>
                <a:latin typeface="Times New Roman" panose="02020603050405020304" pitchFamily="18" charset="0"/>
                <a:cs typeface="Times New Roman" panose="02020603050405020304" pitchFamily="18" charset="0"/>
              </a:rPr>
              <a:t> Precisely identifies diverse fashion items for reliable inventory management and trend analysis.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Efficiency: </a:t>
            </a:r>
            <a:r>
              <a:rPr lang="en-US" sz="2000" b="0" i="0" dirty="0">
                <a:solidFill>
                  <a:srgbClr val="0D0D0D"/>
                </a:solidFill>
                <a:effectLst/>
                <a:latin typeface="Times New Roman" panose="02020603050405020304" pitchFamily="18" charset="0"/>
                <a:cs typeface="Times New Roman" panose="02020603050405020304" pitchFamily="18" charset="0"/>
              </a:rPr>
              <a:t>Swift classification streamlines e-commerce transactions and enhances operational speed.</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Versatility: </a:t>
            </a:r>
            <a:r>
              <a:rPr lang="en-US" sz="2000" b="0" i="0" dirty="0">
                <a:solidFill>
                  <a:srgbClr val="0D0D0D"/>
                </a:solidFill>
                <a:effectLst/>
                <a:latin typeface="Times New Roman" panose="02020603050405020304" pitchFamily="18" charset="0"/>
                <a:cs typeface="Times New Roman" panose="02020603050405020304" pitchFamily="18" charset="0"/>
              </a:rPr>
              <a:t>Seamlessly integrates into retail systems, catering to various user preferences and market demands.</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Automation: </a:t>
            </a:r>
            <a:r>
              <a:rPr lang="en-US" sz="2000" b="0" i="0" dirty="0">
                <a:solidFill>
                  <a:srgbClr val="0D0D0D"/>
                </a:solidFill>
                <a:effectLst/>
                <a:latin typeface="Times New Roman" panose="02020603050405020304" pitchFamily="18" charset="0"/>
                <a:cs typeface="Times New Roman" panose="02020603050405020304" pitchFamily="18" charset="0"/>
              </a:rPr>
              <a:t>Reduces manual effort in categorizing fashion items, improving workflow efficiency.</a:t>
            </a: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Accessibility:</a:t>
            </a:r>
            <a:r>
              <a:rPr lang="en-US" sz="2000" b="0" i="0" dirty="0">
                <a:solidFill>
                  <a:srgbClr val="0D0D0D"/>
                </a:solidFill>
                <a:effectLst/>
                <a:latin typeface="Times New Roman" panose="02020603050405020304" pitchFamily="18" charset="0"/>
                <a:cs typeface="Times New Roman" panose="02020603050405020304" pitchFamily="18" charset="0"/>
              </a:rPr>
              <a:t> Democratizes advanced fashion classification technology for industry professionals and consumers alike.</a:t>
            </a:r>
          </a:p>
          <a:p>
            <a:endParaRPr lang="en-IN" dirty="0"/>
          </a:p>
        </p:txBody>
      </p:sp>
    </p:spTree>
    <p:extLst>
      <p:ext uri="{BB962C8B-B14F-4D97-AF65-F5344CB8AC3E}">
        <p14:creationId xmlns:p14="http://schemas.microsoft.com/office/powerpoint/2010/main" xmlns="" val="95962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0204C0-26A3-F85D-7A97-D6B9C66970FB}"/>
              </a:ext>
            </a:extLst>
          </p:cNvPr>
          <p:cNvSpPr>
            <a:spLocks noGrp="1"/>
          </p:cNvSpPr>
          <p:nvPr>
            <p:ph type="title"/>
          </p:nvPr>
        </p:nvSpPr>
        <p:spPr/>
        <p:txBody>
          <a:bodyPr>
            <a:normAutofit/>
          </a:bodyPr>
          <a:lstStyle/>
          <a:p>
            <a:r>
              <a:rPr lang="en-US" b="1" dirty="0"/>
              <a:t>THE</a:t>
            </a:r>
            <a:r>
              <a:rPr lang="en-US" b="1" spc="20" dirty="0"/>
              <a:t> </a:t>
            </a:r>
            <a:r>
              <a:rPr lang="en-US" b="1" dirty="0"/>
              <a:t>WOW</a:t>
            </a:r>
            <a:r>
              <a:rPr lang="en-US" b="1" spc="90" dirty="0"/>
              <a:t> </a:t>
            </a:r>
            <a:r>
              <a:rPr lang="en-US" b="1" dirty="0"/>
              <a:t>IN OUR </a:t>
            </a:r>
            <a:r>
              <a:rPr lang="en-US" b="1" spc="-10" dirty="0"/>
              <a:t>SOLUTION</a:t>
            </a:r>
            <a:endParaRPr lang="en-IN" b="1" dirty="0"/>
          </a:p>
        </p:txBody>
      </p:sp>
      <p:sp>
        <p:nvSpPr>
          <p:cNvPr id="3" name="TextBox 2">
            <a:extLst>
              <a:ext uri="{FF2B5EF4-FFF2-40B4-BE49-F238E27FC236}">
                <a16:creationId xmlns:a16="http://schemas.microsoft.com/office/drawing/2014/main" xmlns="" id="{4F14935C-3AF7-B413-783F-3C129AF6C001}"/>
              </a:ext>
            </a:extLst>
          </p:cNvPr>
          <p:cNvSpPr txBox="1"/>
          <p:nvPr/>
        </p:nvSpPr>
        <p:spPr>
          <a:xfrm>
            <a:off x="677335" y="1386674"/>
            <a:ext cx="9612178" cy="7755969"/>
          </a:xfrm>
          <a:prstGeom prst="rect">
            <a:avLst/>
          </a:prstGeom>
          <a:noFill/>
        </p:spPr>
        <p:txBody>
          <a:bodyPr wrap="square" rtlCol="0">
            <a:spAutoFit/>
          </a:bodyPr>
          <a:lstStyle/>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Unmatched Precision: Our CNN-based fashion classifier sets new standards with its unparalleled accuracy, revolutionizing fashion item recognition. </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Rapid Processing: Powered by optimized architectures, our system swiftly analyzes fashion images, transforming trend identification and inventory management.</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 Seamless Integration: Adapting effortlessly to diverse systems, our solution meets the dynamic needs of retailers, designers, and consumers.</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Automated Efficiency: By automating classification, we streamline operations, reducing manual labor and boosting productivity.</a:t>
            </a:r>
          </a:p>
          <a:p>
            <a:pPr marL="342900" indent="-342900">
              <a:buFont typeface="Wingdings" panose="05000000000000000000" pitchFamily="2" charset="2"/>
              <a:buChar char="Ø"/>
            </a:pPr>
            <a:r>
              <a:rPr lang="en-US" sz="2400" b="0" i="0" dirty="0">
                <a:solidFill>
                  <a:srgbClr val="0D0D0D"/>
                </a:solidFill>
                <a:effectLst/>
                <a:latin typeface="Times New Roman" panose="02020603050405020304" pitchFamily="18" charset="0"/>
                <a:cs typeface="Times New Roman" panose="02020603050405020304" pitchFamily="18" charset="0"/>
              </a:rPr>
              <a:t>Inclusive </a:t>
            </a:r>
            <a:r>
              <a:rPr lang="en-US" sz="2400" b="0" i="0" dirty="0" err="1">
                <a:solidFill>
                  <a:srgbClr val="0D0D0D"/>
                </a:solidFill>
                <a:effectLst/>
                <a:latin typeface="Times New Roman" panose="02020603050405020304" pitchFamily="18" charset="0"/>
                <a:cs typeface="Times New Roman" panose="02020603050405020304" pitchFamily="18" charset="0"/>
              </a:rPr>
              <a:t>Accesibility:Our</a:t>
            </a:r>
            <a:r>
              <a:rPr lang="en-US" sz="2400" b="0" i="0" dirty="0">
                <a:solidFill>
                  <a:srgbClr val="0D0D0D"/>
                </a:solidFill>
                <a:effectLst/>
                <a:latin typeface="Times New Roman" panose="02020603050405020304" pitchFamily="18" charset="0"/>
                <a:cs typeface="Times New Roman" panose="02020603050405020304" pitchFamily="18" charset="0"/>
              </a:rPr>
              <a:t> user-friendly solution democratizes advanced fashion classification, empowering industry professionals and enthusiasts alike.</a:t>
            </a:r>
          </a:p>
          <a:p>
            <a:pPr marL="342900" indent="-342900">
              <a:buFont typeface="Wingdings" panose="05000000000000000000" pitchFamily="2" charset="2"/>
              <a:buChar char="Ø"/>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US" b="0" i="0" dirty="0">
              <a:solidFill>
                <a:srgbClr val="0D0D0D"/>
              </a:solidFill>
              <a:effectLst/>
              <a:latin typeface="Söhne"/>
            </a:endParaRPr>
          </a:p>
          <a:p>
            <a:endParaRPr lang="en-IN" dirty="0"/>
          </a:p>
        </p:txBody>
      </p:sp>
    </p:spTree>
    <p:extLst>
      <p:ext uri="{BB962C8B-B14F-4D97-AF65-F5344CB8AC3E}">
        <p14:creationId xmlns:p14="http://schemas.microsoft.com/office/powerpoint/2010/main" xmlns="" val="385064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F8F173-FDE9-5186-2125-34CCC531EE24}"/>
              </a:ext>
            </a:extLst>
          </p:cNvPr>
          <p:cNvSpPr>
            <a:spLocks noGrp="1"/>
          </p:cNvSpPr>
          <p:nvPr>
            <p:ph type="title"/>
          </p:nvPr>
        </p:nvSpPr>
        <p:spPr>
          <a:xfrm>
            <a:off x="255639" y="186813"/>
            <a:ext cx="9018363" cy="914401"/>
          </a:xfrm>
        </p:spPr>
        <p:txBody>
          <a:bodyPr>
            <a:normAutofit/>
          </a:bodyPr>
          <a:lstStyle/>
          <a:p>
            <a:r>
              <a:rPr lang="en-IN" b="1" spc="-10" dirty="0"/>
              <a:t>MODELLING</a:t>
            </a:r>
            <a:endParaRPr lang="en-IN" b="1" dirty="0"/>
          </a:p>
        </p:txBody>
      </p:sp>
      <p:sp>
        <p:nvSpPr>
          <p:cNvPr id="3" name="TextBox 2">
            <a:extLst>
              <a:ext uri="{FF2B5EF4-FFF2-40B4-BE49-F238E27FC236}">
                <a16:creationId xmlns:a16="http://schemas.microsoft.com/office/drawing/2014/main" xmlns="" id="{FEAF5A40-AFBB-1B22-B068-FE60888A4773}"/>
              </a:ext>
            </a:extLst>
          </p:cNvPr>
          <p:cNvSpPr txBox="1"/>
          <p:nvPr/>
        </p:nvSpPr>
        <p:spPr>
          <a:xfrm>
            <a:off x="255639" y="865240"/>
            <a:ext cx="9999407" cy="697628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 the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phase of our digit recognition solution:</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Architecture Design: </a:t>
            </a:r>
            <a:r>
              <a:rPr lang="en-US" sz="2400" b="0" i="0" dirty="0">
                <a:solidFill>
                  <a:srgbClr val="0D0D0D"/>
                </a:solidFill>
                <a:effectLst/>
                <a:latin typeface="Times New Roman" panose="02020603050405020304" pitchFamily="18" charset="0"/>
                <a:cs typeface="Times New Roman" panose="02020603050405020304" pitchFamily="18" charset="0"/>
              </a:rPr>
              <a:t>Meticulously crafting our CNN architecture, we optimize layer count, filter sizes, and activation functions to ensure peak performance in fashion item classification.</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Hyperparameter Tuning: </a:t>
            </a:r>
            <a:r>
              <a:rPr lang="en-US" sz="2400" b="0" i="0" dirty="0">
                <a:solidFill>
                  <a:srgbClr val="0D0D0D"/>
                </a:solidFill>
                <a:effectLst/>
                <a:latin typeface="Times New Roman" panose="02020603050405020304" pitchFamily="18" charset="0"/>
                <a:cs typeface="Times New Roman" panose="02020603050405020304" pitchFamily="18" charset="0"/>
              </a:rPr>
              <a:t>Rigorously experimenting with parameters like learning rate and batch size, we fine-tune our model to maximize learning efficiency and generalization capability.</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Data Augmentation</a:t>
            </a:r>
            <a:r>
              <a:rPr lang="en-US" sz="2400" b="0" i="0" dirty="0">
                <a:solidFill>
                  <a:srgbClr val="0D0D0D"/>
                </a:solidFill>
                <a:effectLst/>
                <a:latin typeface="Times New Roman" panose="02020603050405020304" pitchFamily="18" charset="0"/>
                <a:cs typeface="Times New Roman" panose="02020603050405020304" pitchFamily="18" charset="0"/>
              </a:rPr>
              <a:t>: Applying rotation, scaling, and shifting techniques enriches our training data, enhancing the model's robustness to diverse fashion styles and variations.</a:t>
            </a:r>
          </a:p>
          <a:p>
            <a:pPr algn="l">
              <a:buFont typeface="+mj-lt"/>
              <a:buAutoNum type="arabicPeriod"/>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Regularization: </a:t>
            </a:r>
            <a:r>
              <a:rPr lang="en-US" sz="2400" b="0" i="0" dirty="0">
                <a:solidFill>
                  <a:srgbClr val="0D0D0D"/>
                </a:solidFill>
                <a:effectLst/>
                <a:latin typeface="Times New Roman" panose="02020603050405020304" pitchFamily="18" charset="0"/>
                <a:cs typeface="Times New Roman" panose="02020603050405020304" pitchFamily="18" charset="0"/>
              </a:rPr>
              <a:t>By integrating dropout layers and weight decay, we prevent overfitting and improve the model's ability to generalize to unseen fashion items.</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xmlns="" val="15523009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249</TotalTime>
  <Words>917</Words>
  <Application>Microsoft Office PowerPoint</Application>
  <PresentationFormat>Custom</PresentationFormat>
  <Paragraphs>69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FASHION ITEM CLASSIFICATION</vt:lpstr>
      <vt:lpstr>PROJECT TITLE </vt:lpstr>
      <vt:lpstr>Slide 3</vt:lpstr>
      <vt:lpstr>PROBLEM STATEMENT</vt:lpstr>
      <vt:lpstr>Slide 5</vt:lpstr>
      <vt:lpstr>Slide 6</vt:lpstr>
      <vt:lpstr>SOLUTION: </vt:lpstr>
      <vt:lpstr>THE WOW IN OUR SOLUTION</vt:lpstr>
      <vt:lpstr>MODELLING</vt:lpstr>
      <vt:lpstr>Slide 10</vt:lpstr>
      <vt:lpstr>RESULTS</vt:lpstr>
      <vt:lpstr>Slide 12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USING CNN</dc:title>
  <dc:creator>Devadharshini Babu</dc:creator>
  <cp:lastModifiedBy>Dell</cp:lastModifiedBy>
  <cp:revision>3</cp:revision>
  <dcterms:created xsi:type="dcterms:W3CDTF">2024-04-03T18:00:33Z</dcterms:created>
  <dcterms:modified xsi:type="dcterms:W3CDTF">2024-04-21T03:45:09Z</dcterms:modified>
</cp:coreProperties>
</file>