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5" r:id="rId2"/>
    <p:sldId id="256" r:id="rId3"/>
    <p:sldId id="257" r:id="rId4"/>
    <p:sldId id="258" r:id="rId5"/>
    <p:sldId id="270" r:id="rId6"/>
    <p:sldId id="271" r:id="rId7"/>
    <p:sldId id="259" r:id="rId8"/>
    <p:sldId id="260" r:id="rId9"/>
    <p:sldId id="267" r:id="rId10"/>
    <p:sldId id="261" r:id="rId11"/>
    <p:sldId id="268" r:id="rId12"/>
    <p:sldId id="273" r:id="rId13"/>
    <p:sldId id="262" r:id="rId14"/>
    <p:sldId id="265" r:id="rId15"/>
    <p:sldId id="293" r:id="rId16"/>
    <p:sldId id="274" r:id="rId17"/>
    <p:sldId id="263" r:id="rId18"/>
    <p:sldId id="264"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38"/>
  </p:normalViewPr>
  <p:slideViewPr>
    <p:cSldViewPr snapToGrid="0">
      <p:cViewPr varScale="1">
        <p:scale>
          <a:sx n="125" d="100"/>
          <a:sy n="125" d="100"/>
        </p:scale>
        <p:origin x="17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1">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D5D745E-0205-46A4-8FAE-A9DD775AAF2B}" type="doc">
      <dgm:prSet loTypeId="urn:microsoft.com/office/officeart/2005/8/layout/process4" loCatId="process" qsTypeId="urn:microsoft.com/office/officeart/2005/8/quickstyle/simple4#1" qsCatId="simple" csTypeId="urn:microsoft.com/office/officeart/2005/8/colors/colorful2#1" csCatId="colorful"/>
      <dgm:spPr/>
      <dgm:t>
        <a:bodyPr/>
        <a:lstStyle/>
        <a:p>
          <a:endParaRPr lang="en-US"/>
        </a:p>
      </dgm:t>
    </dgm:pt>
    <dgm:pt modelId="{6AF9E7F8-6CB7-4016-AF62-880AE7D078DE}">
      <dgm:prSet/>
      <dgm:spPr/>
      <dgm:t>
        <a:bodyPr/>
        <a:lstStyle/>
        <a:p>
          <a:r>
            <a:rPr lang="en-US"/>
            <a:t>Background:</a:t>
          </a:r>
        </a:p>
      </dgm:t>
    </dgm:pt>
    <dgm:pt modelId="{979FC08B-9B7C-4061-9CAE-ED4C3D694F4D}" type="parTrans" cxnId="{BBB07ACC-E66C-4FDF-9E50-B920CB5FAA52}">
      <dgm:prSet/>
      <dgm:spPr/>
      <dgm:t>
        <a:bodyPr/>
        <a:lstStyle/>
        <a:p>
          <a:endParaRPr lang="en-US"/>
        </a:p>
      </dgm:t>
    </dgm:pt>
    <dgm:pt modelId="{C941A252-422C-4294-845B-01F34756B4C0}" type="sibTrans" cxnId="{BBB07ACC-E66C-4FDF-9E50-B920CB5FAA52}">
      <dgm:prSet/>
      <dgm:spPr/>
      <dgm:t>
        <a:bodyPr/>
        <a:lstStyle/>
        <a:p>
          <a:endParaRPr lang="en-US"/>
        </a:p>
      </dgm:t>
    </dgm:pt>
    <dgm:pt modelId="{28AA9FF7-A1C3-4532-8FF1-1C950F659192}">
      <dgm:prSet/>
      <dgm:spPr/>
      <dgm:t>
        <a:bodyPr/>
        <a:lstStyle/>
        <a:p>
          <a:r>
            <a:rPr lang="en-US"/>
            <a:t>Technology use among children/adolescents has increased dramatically</a:t>
          </a:r>
        </a:p>
      </dgm:t>
    </dgm:pt>
    <dgm:pt modelId="{D0338EE5-2A01-4541-9CCE-11E4EA6B8339}" type="parTrans" cxnId="{F1337D1F-81D3-4860-AE6B-4CF7B707E926}">
      <dgm:prSet/>
      <dgm:spPr/>
      <dgm:t>
        <a:bodyPr/>
        <a:lstStyle/>
        <a:p>
          <a:endParaRPr lang="en-US"/>
        </a:p>
      </dgm:t>
    </dgm:pt>
    <dgm:pt modelId="{459192C2-7684-4D8C-A6F5-7B350343D2E5}" type="sibTrans" cxnId="{F1337D1F-81D3-4860-AE6B-4CF7B707E926}">
      <dgm:prSet/>
      <dgm:spPr/>
      <dgm:t>
        <a:bodyPr/>
        <a:lstStyle/>
        <a:p>
          <a:endParaRPr lang="en-US"/>
        </a:p>
      </dgm:t>
    </dgm:pt>
    <dgm:pt modelId="{740F43F6-D47E-4175-9173-3D1AED14D68B}">
      <dgm:prSet/>
      <dgm:spPr/>
      <dgm:t>
        <a:bodyPr/>
        <a:lstStyle/>
        <a:p>
          <a:r>
            <a:rPr lang="en-US"/>
            <a:t>Impacts on academic performance and life satisfaction not fully understood</a:t>
          </a:r>
        </a:p>
      </dgm:t>
    </dgm:pt>
    <dgm:pt modelId="{3A1F8B39-4C25-473B-B8F0-9E8B8716934E}" type="parTrans" cxnId="{F6F678D9-F901-4897-8E40-383965685A2A}">
      <dgm:prSet/>
      <dgm:spPr/>
      <dgm:t>
        <a:bodyPr/>
        <a:lstStyle/>
        <a:p>
          <a:endParaRPr lang="en-US"/>
        </a:p>
      </dgm:t>
    </dgm:pt>
    <dgm:pt modelId="{C331EF92-1B60-4344-8FEC-4C08F019533D}" type="sibTrans" cxnId="{F6F678D9-F901-4897-8E40-383965685A2A}">
      <dgm:prSet/>
      <dgm:spPr/>
      <dgm:t>
        <a:bodyPr/>
        <a:lstStyle/>
        <a:p>
          <a:endParaRPr lang="en-US"/>
        </a:p>
      </dgm:t>
    </dgm:pt>
    <dgm:pt modelId="{36BFEB31-56D8-43CC-B026-848B8B697C2C}">
      <dgm:prSet/>
      <dgm:spPr/>
      <dgm:t>
        <a:bodyPr/>
        <a:lstStyle/>
        <a:p>
          <a:r>
            <a:rPr lang="en-US"/>
            <a:t>Existing studies (Lepp et al., 2014; Moksnes et al., 2016; Crede et al., 2015) found mixed results</a:t>
          </a:r>
        </a:p>
      </dgm:t>
    </dgm:pt>
    <dgm:pt modelId="{AE4AF0B8-C984-4285-ABDD-7CF1F62B4185}" type="parTrans" cxnId="{63FBF28A-4EE8-45E2-BE62-3F59498D870D}">
      <dgm:prSet/>
      <dgm:spPr/>
      <dgm:t>
        <a:bodyPr/>
        <a:lstStyle/>
        <a:p>
          <a:endParaRPr lang="en-US"/>
        </a:p>
      </dgm:t>
    </dgm:pt>
    <dgm:pt modelId="{9704E016-988D-40D6-86C5-5D3F90A3AC70}" type="sibTrans" cxnId="{63FBF28A-4EE8-45E2-BE62-3F59498D870D}">
      <dgm:prSet/>
      <dgm:spPr/>
      <dgm:t>
        <a:bodyPr/>
        <a:lstStyle/>
        <a:p>
          <a:endParaRPr lang="en-US"/>
        </a:p>
      </dgm:t>
    </dgm:pt>
    <dgm:pt modelId="{F8E6EA52-DE85-480E-994E-327461CE58E3}">
      <dgm:prSet/>
      <dgm:spPr/>
      <dgm:t>
        <a:bodyPr/>
        <a:lstStyle/>
        <a:p>
          <a:r>
            <a:rPr lang="en-US"/>
            <a:t>Research Gap:</a:t>
          </a:r>
        </a:p>
      </dgm:t>
    </dgm:pt>
    <dgm:pt modelId="{92283348-D2B9-43CC-8D39-98F1E96F221A}" type="parTrans" cxnId="{5E108520-608D-472A-8D8F-43895CB3839E}">
      <dgm:prSet/>
      <dgm:spPr/>
      <dgm:t>
        <a:bodyPr/>
        <a:lstStyle/>
        <a:p>
          <a:endParaRPr lang="en-US"/>
        </a:p>
      </dgm:t>
    </dgm:pt>
    <dgm:pt modelId="{70974ACF-97D8-456A-B134-46B11F337333}" type="sibTrans" cxnId="{5E108520-608D-472A-8D8F-43895CB3839E}">
      <dgm:prSet/>
      <dgm:spPr/>
      <dgm:t>
        <a:bodyPr/>
        <a:lstStyle/>
        <a:p>
          <a:endParaRPr lang="en-US"/>
        </a:p>
      </dgm:t>
    </dgm:pt>
    <dgm:pt modelId="{4F0CEAC5-6878-42F7-8549-969529838C2C}">
      <dgm:prSet/>
      <dgm:spPr/>
      <dgm:t>
        <a:bodyPr/>
        <a:lstStyle/>
        <a:p>
          <a:r>
            <a:rPr lang="en-US"/>
            <a:t>Focus on GSS dataset and unique SDOH variables</a:t>
          </a:r>
        </a:p>
      </dgm:t>
    </dgm:pt>
    <dgm:pt modelId="{F7BA8309-2DCF-450A-B38B-F44C2B5DB20C}" type="parTrans" cxnId="{35E231C1-E414-448F-87A1-CAD0C5D7084E}">
      <dgm:prSet/>
      <dgm:spPr/>
      <dgm:t>
        <a:bodyPr/>
        <a:lstStyle/>
        <a:p>
          <a:endParaRPr lang="en-US"/>
        </a:p>
      </dgm:t>
    </dgm:pt>
    <dgm:pt modelId="{903B35FE-9D7A-4F0A-937C-9330120961E1}" type="sibTrans" cxnId="{35E231C1-E414-448F-87A1-CAD0C5D7084E}">
      <dgm:prSet/>
      <dgm:spPr/>
      <dgm:t>
        <a:bodyPr/>
        <a:lstStyle/>
        <a:p>
          <a:endParaRPr lang="en-US"/>
        </a:p>
      </dgm:t>
    </dgm:pt>
    <dgm:pt modelId="{FFF0B984-5D57-4E43-9B2C-240BBC244B9D}">
      <dgm:prSet/>
      <dgm:spPr/>
      <dgm:t>
        <a:bodyPr/>
        <a:lstStyle/>
        <a:p>
          <a:r>
            <a:rPr lang="en-US"/>
            <a:t>Examine moderating effects of SDOH factors</a:t>
          </a:r>
        </a:p>
      </dgm:t>
    </dgm:pt>
    <dgm:pt modelId="{11D1A5DC-FFBB-4A3C-908D-3EE37BD5166A}" type="parTrans" cxnId="{8C36ED08-3971-48C8-BE3A-E13AD552BEF1}">
      <dgm:prSet/>
      <dgm:spPr/>
      <dgm:t>
        <a:bodyPr/>
        <a:lstStyle/>
        <a:p>
          <a:endParaRPr lang="en-US"/>
        </a:p>
      </dgm:t>
    </dgm:pt>
    <dgm:pt modelId="{076528B7-6765-410F-9DDE-1B53996295C2}" type="sibTrans" cxnId="{8C36ED08-3971-48C8-BE3A-E13AD552BEF1}">
      <dgm:prSet/>
      <dgm:spPr/>
      <dgm:t>
        <a:bodyPr/>
        <a:lstStyle/>
        <a:p>
          <a:endParaRPr lang="en-US"/>
        </a:p>
      </dgm:t>
    </dgm:pt>
    <dgm:pt modelId="{6DEDBB11-BC02-412D-BAED-8665C58CAF69}">
      <dgm:prSet/>
      <dgm:spPr/>
      <dgm:t>
        <a:bodyPr/>
        <a:lstStyle/>
        <a:p>
          <a:r>
            <a:rPr lang="en-US"/>
            <a:t>Research Question: How does technology use influence academic performance and life satisfaction among youth, and what role do sociodemographic factors play in these relationships?</a:t>
          </a:r>
        </a:p>
      </dgm:t>
    </dgm:pt>
    <dgm:pt modelId="{0D841A15-FA5B-4F4A-9F7E-3949FD3C24FD}" type="parTrans" cxnId="{FA5670DA-1CCF-4E7A-B137-44380B7D3780}">
      <dgm:prSet/>
      <dgm:spPr/>
      <dgm:t>
        <a:bodyPr/>
        <a:lstStyle/>
        <a:p>
          <a:endParaRPr lang="en-US"/>
        </a:p>
      </dgm:t>
    </dgm:pt>
    <dgm:pt modelId="{0DE5737B-4B6D-4B53-B0AD-2ED6BD2ABF76}" type="sibTrans" cxnId="{FA5670DA-1CCF-4E7A-B137-44380B7D3780}">
      <dgm:prSet/>
      <dgm:spPr/>
      <dgm:t>
        <a:bodyPr/>
        <a:lstStyle/>
        <a:p>
          <a:endParaRPr lang="en-US"/>
        </a:p>
      </dgm:t>
    </dgm:pt>
    <dgm:pt modelId="{E66C943D-41A1-434A-9DAC-BF0BFD87F619}" type="pres">
      <dgm:prSet presAssocID="{9D5D745E-0205-46A4-8FAE-A9DD775AAF2B}" presName="Name0" presStyleCnt="0">
        <dgm:presLayoutVars>
          <dgm:dir/>
          <dgm:animLvl val="lvl"/>
          <dgm:resizeHandles val="exact"/>
        </dgm:presLayoutVars>
      </dgm:prSet>
      <dgm:spPr/>
    </dgm:pt>
    <dgm:pt modelId="{5B5BD031-04D7-40E2-A860-42523CF203E1}" type="pres">
      <dgm:prSet presAssocID="{6DEDBB11-BC02-412D-BAED-8665C58CAF69}" presName="boxAndChildren" presStyleCnt="0"/>
      <dgm:spPr/>
    </dgm:pt>
    <dgm:pt modelId="{6AD12A87-9EBA-4622-A3C0-412B3CD97960}" type="pres">
      <dgm:prSet presAssocID="{6DEDBB11-BC02-412D-BAED-8665C58CAF69}" presName="parentTextBox" presStyleLbl="node1" presStyleIdx="0" presStyleCnt="3"/>
      <dgm:spPr/>
    </dgm:pt>
    <dgm:pt modelId="{AD0B3A37-01E6-40A3-8745-775646B7E68A}" type="pres">
      <dgm:prSet presAssocID="{70974ACF-97D8-456A-B134-46B11F337333}" presName="sp" presStyleCnt="0"/>
      <dgm:spPr/>
    </dgm:pt>
    <dgm:pt modelId="{0443B605-3CCF-437D-8385-ACDC5845195A}" type="pres">
      <dgm:prSet presAssocID="{F8E6EA52-DE85-480E-994E-327461CE58E3}" presName="arrowAndChildren" presStyleCnt="0"/>
      <dgm:spPr/>
    </dgm:pt>
    <dgm:pt modelId="{3EDC44E0-147A-464C-878A-894534C49F3F}" type="pres">
      <dgm:prSet presAssocID="{F8E6EA52-DE85-480E-994E-327461CE58E3}" presName="parentTextArrow" presStyleLbl="node1" presStyleIdx="0" presStyleCnt="3"/>
      <dgm:spPr/>
    </dgm:pt>
    <dgm:pt modelId="{DF2BF8F5-5CDF-4D96-9983-3C659FA16491}" type="pres">
      <dgm:prSet presAssocID="{F8E6EA52-DE85-480E-994E-327461CE58E3}" presName="arrow" presStyleLbl="node1" presStyleIdx="1" presStyleCnt="3"/>
      <dgm:spPr/>
    </dgm:pt>
    <dgm:pt modelId="{0B624000-2818-4A22-A715-CCA67CA95D54}" type="pres">
      <dgm:prSet presAssocID="{F8E6EA52-DE85-480E-994E-327461CE58E3}" presName="descendantArrow" presStyleCnt="0"/>
      <dgm:spPr/>
    </dgm:pt>
    <dgm:pt modelId="{0959F701-6BA6-43FF-9416-ACA44ACD5D97}" type="pres">
      <dgm:prSet presAssocID="{4F0CEAC5-6878-42F7-8549-969529838C2C}" presName="childTextArrow" presStyleLbl="fgAccFollowNode1" presStyleIdx="0" presStyleCnt="5">
        <dgm:presLayoutVars>
          <dgm:bulletEnabled val="1"/>
        </dgm:presLayoutVars>
      </dgm:prSet>
      <dgm:spPr/>
    </dgm:pt>
    <dgm:pt modelId="{0C262D31-896E-475B-BB85-C85E9D17AE27}" type="pres">
      <dgm:prSet presAssocID="{FFF0B984-5D57-4E43-9B2C-240BBC244B9D}" presName="childTextArrow" presStyleLbl="fgAccFollowNode1" presStyleIdx="1" presStyleCnt="5">
        <dgm:presLayoutVars>
          <dgm:bulletEnabled val="1"/>
        </dgm:presLayoutVars>
      </dgm:prSet>
      <dgm:spPr/>
    </dgm:pt>
    <dgm:pt modelId="{796D4593-0E48-40FC-A711-302472142491}" type="pres">
      <dgm:prSet presAssocID="{C941A252-422C-4294-845B-01F34756B4C0}" presName="sp" presStyleCnt="0"/>
      <dgm:spPr/>
    </dgm:pt>
    <dgm:pt modelId="{00FDF699-C218-4662-861E-6147398C6A2D}" type="pres">
      <dgm:prSet presAssocID="{6AF9E7F8-6CB7-4016-AF62-880AE7D078DE}" presName="arrowAndChildren" presStyleCnt="0"/>
      <dgm:spPr/>
    </dgm:pt>
    <dgm:pt modelId="{1B923CFA-237B-44CF-868F-56666FACF78B}" type="pres">
      <dgm:prSet presAssocID="{6AF9E7F8-6CB7-4016-AF62-880AE7D078DE}" presName="parentTextArrow" presStyleLbl="node1" presStyleIdx="1" presStyleCnt="3"/>
      <dgm:spPr/>
    </dgm:pt>
    <dgm:pt modelId="{342418FC-0FCF-4781-A628-BE158A2B4C82}" type="pres">
      <dgm:prSet presAssocID="{6AF9E7F8-6CB7-4016-AF62-880AE7D078DE}" presName="arrow" presStyleLbl="node1" presStyleIdx="2" presStyleCnt="3"/>
      <dgm:spPr/>
    </dgm:pt>
    <dgm:pt modelId="{5DCDABB2-3CBC-4B99-BF29-A5592BBF298E}" type="pres">
      <dgm:prSet presAssocID="{6AF9E7F8-6CB7-4016-AF62-880AE7D078DE}" presName="descendantArrow" presStyleCnt="0"/>
      <dgm:spPr/>
    </dgm:pt>
    <dgm:pt modelId="{4C7FE5CA-DEDF-4E83-8279-69C75D593650}" type="pres">
      <dgm:prSet presAssocID="{28AA9FF7-A1C3-4532-8FF1-1C950F659192}" presName="childTextArrow" presStyleLbl="fgAccFollowNode1" presStyleIdx="2" presStyleCnt="5">
        <dgm:presLayoutVars>
          <dgm:bulletEnabled val="1"/>
        </dgm:presLayoutVars>
      </dgm:prSet>
      <dgm:spPr/>
    </dgm:pt>
    <dgm:pt modelId="{2EC439DD-3A6E-4E14-AB47-19B35053E34A}" type="pres">
      <dgm:prSet presAssocID="{740F43F6-D47E-4175-9173-3D1AED14D68B}" presName="childTextArrow" presStyleLbl="fgAccFollowNode1" presStyleIdx="3" presStyleCnt="5">
        <dgm:presLayoutVars>
          <dgm:bulletEnabled val="1"/>
        </dgm:presLayoutVars>
      </dgm:prSet>
      <dgm:spPr/>
    </dgm:pt>
    <dgm:pt modelId="{D2BB2813-4764-4F2B-81C6-3B05F86748F6}" type="pres">
      <dgm:prSet presAssocID="{36BFEB31-56D8-43CC-B026-848B8B697C2C}" presName="childTextArrow" presStyleLbl="fgAccFollowNode1" presStyleIdx="4" presStyleCnt="5">
        <dgm:presLayoutVars>
          <dgm:bulletEnabled val="1"/>
        </dgm:presLayoutVars>
      </dgm:prSet>
      <dgm:spPr/>
    </dgm:pt>
  </dgm:ptLst>
  <dgm:cxnLst>
    <dgm:cxn modelId="{8C36ED08-3971-48C8-BE3A-E13AD552BEF1}" srcId="{F8E6EA52-DE85-480E-994E-327461CE58E3}" destId="{FFF0B984-5D57-4E43-9B2C-240BBC244B9D}" srcOrd="1" destOrd="0" parTransId="{11D1A5DC-FFBB-4A3C-908D-3EE37BD5166A}" sibTransId="{076528B7-6765-410F-9DDE-1B53996295C2}"/>
    <dgm:cxn modelId="{F1337D1F-81D3-4860-AE6B-4CF7B707E926}" srcId="{6AF9E7F8-6CB7-4016-AF62-880AE7D078DE}" destId="{28AA9FF7-A1C3-4532-8FF1-1C950F659192}" srcOrd="0" destOrd="0" parTransId="{D0338EE5-2A01-4541-9CCE-11E4EA6B8339}" sibTransId="{459192C2-7684-4D8C-A6F5-7B350343D2E5}"/>
    <dgm:cxn modelId="{5E108520-608D-472A-8D8F-43895CB3839E}" srcId="{9D5D745E-0205-46A4-8FAE-A9DD775AAF2B}" destId="{F8E6EA52-DE85-480E-994E-327461CE58E3}" srcOrd="1" destOrd="0" parTransId="{92283348-D2B9-43CC-8D39-98F1E96F221A}" sibTransId="{70974ACF-97D8-456A-B134-46B11F337333}"/>
    <dgm:cxn modelId="{DC8A6032-3477-4991-9BB1-A8BCF64D414C}" type="presOf" srcId="{9D5D745E-0205-46A4-8FAE-A9DD775AAF2B}" destId="{E66C943D-41A1-434A-9DAC-BF0BFD87F619}" srcOrd="0" destOrd="0" presId="urn:microsoft.com/office/officeart/2005/8/layout/process4"/>
    <dgm:cxn modelId="{09B33747-07B1-4BFE-8FDB-D193DDB064F8}" type="presOf" srcId="{FFF0B984-5D57-4E43-9B2C-240BBC244B9D}" destId="{0C262D31-896E-475B-BB85-C85E9D17AE27}" srcOrd="0" destOrd="0" presId="urn:microsoft.com/office/officeart/2005/8/layout/process4"/>
    <dgm:cxn modelId="{BA5DE059-0AEE-4740-A061-F61D842FF9EC}" type="presOf" srcId="{6DEDBB11-BC02-412D-BAED-8665C58CAF69}" destId="{6AD12A87-9EBA-4622-A3C0-412B3CD97960}" srcOrd="0" destOrd="0" presId="urn:microsoft.com/office/officeart/2005/8/layout/process4"/>
    <dgm:cxn modelId="{A8222C62-2DF8-4AC3-8C6A-C716570D82D5}" type="presOf" srcId="{F8E6EA52-DE85-480E-994E-327461CE58E3}" destId="{DF2BF8F5-5CDF-4D96-9983-3C659FA16491}" srcOrd="1" destOrd="0" presId="urn:microsoft.com/office/officeart/2005/8/layout/process4"/>
    <dgm:cxn modelId="{3EB06D71-4D35-48BD-9B21-88FD0BE9D444}" type="presOf" srcId="{740F43F6-D47E-4175-9173-3D1AED14D68B}" destId="{2EC439DD-3A6E-4E14-AB47-19B35053E34A}" srcOrd="0" destOrd="0" presId="urn:microsoft.com/office/officeart/2005/8/layout/process4"/>
    <dgm:cxn modelId="{953B2F86-66CA-4698-8122-C36DB24118CD}" type="presOf" srcId="{F8E6EA52-DE85-480E-994E-327461CE58E3}" destId="{3EDC44E0-147A-464C-878A-894534C49F3F}" srcOrd="0" destOrd="0" presId="urn:microsoft.com/office/officeart/2005/8/layout/process4"/>
    <dgm:cxn modelId="{63FBF28A-4EE8-45E2-BE62-3F59498D870D}" srcId="{6AF9E7F8-6CB7-4016-AF62-880AE7D078DE}" destId="{36BFEB31-56D8-43CC-B026-848B8B697C2C}" srcOrd="2" destOrd="0" parTransId="{AE4AF0B8-C984-4285-ABDD-7CF1F62B4185}" sibTransId="{9704E016-988D-40D6-86C5-5D3F90A3AC70}"/>
    <dgm:cxn modelId="{5E121793-FC1B-41C8-A0C5-7CEB75E2E13D}" type="presOf" srcId="{4F0CEAC5-6878-42F7-8549-969529838C2C}" destId="{0959F701-6BA6-43FF-9416-ACA44ACD5D97}" srcOrd="0" destOrd="0" presId="urn:microsoft.com/office/officeart/2005/8/layout/process4"/>
    <dgm:cxn modelId="{E3AEC394-18D3-411C-BC68-DFBB3720CF7F}" type="presOf" srcId="{28AA9FF7-A1C3-4532-8FF1-1C950F659192}" destId="{4C7FE5CA-DEDF-4E83-8279-69C75D593650}" srcOrd="0" destOrd="0" presId="urn:microsoft.com/office/officeart/2005/8/layout/process4"/>
    <dgm:cxn modelId="{C8BA2D9B-4BC4-4433-9CFF-B72BBCCA52F4}" type="presOf" srcId="{36BFEB31-56D8-43CC-B026-848B8B697C2C}" destId="{D2BB2813-4764-4F2B-81C6-3B05F86748F6}" srcOrd="0" destOrd="0" presId="urn:microsoft.com/office/officeart/2005/8/layout/process4"/>
    <dgm:cxn modelId="{35E231C1-E414-448F-87A1-CAD0C5D7084E}" srcId="{F8E6EA52-DE85-480E-994E-327461CE58E3}" destId="{4F0CEAC5-6878-42F7-8549-969529838C2C}" srcOrd="0" destOrd="0" parTransId="{F7BA8309-2DCF-450A-B38B-F44C2B5DB20C}" sibTransId="{903B35FE-9D7A-4F0A-937C-9330120961E1}"/>
    <dgm:cxn modelId="{BBB07ACC-E66C-4FDF-9E50-B920CB5FAA52}" srcId="{9D5D745E-0205-46A4-8FAE-A9DD775AAF2B}" destId="{6AF9E7F8-6CB7-4016-AF62-880AE7D078DE}" srcOrd="0" destOrd="0" parTransId="{979FC08B-9B7C-4061-9CAE-ED4C3D694F4D}" sibTransId="{C941A252-422C-4294-845B-01F34756B4C0}"/>
    <dgm:cxn modelId="{6A102CD8-6ADA-4F8B-BA01-80FC9C649C4B}" type="presOf" srcId="{6AF9E7F8-6CB7-4016-AF62-880AE7D078DE}" destId="{342418FC-0FCF-4781-A628-BE158A2B4C82}" srcOrd="1" destOrd="0" presId="urn:microsoft.com/office/officeart/2005/8/layout/process4"/>
    <dgm:cxn modelId="{F6F678D9-F901-4897-8E40-383965685A2A}" srcId="{6AF9E7F8-6CB7-4016-AF62-880AE7D078DE}" destId="{740F43F6-D47E-4175-9173-3D1AED14D68B}" srcOrd="1" destOrd="0" parTransId="{3A1F8B39-4C25-473B-B8F0-9E8B8716934E}" sibTransId="{C331EF92-1B60-4344-8FEC-4C08F019533D}"/>
    <dgm:cxn modelId="{FA5670DA-1CCF-4E7A-B137-44380B7D3780}" srcId="{9D5D745E-0205-46A4-8FAE-A9DD775AAF2B}" destId="{6DEDBB11-BC02-412D-BAED-8665C58CAF69}" srcOrd="2" destOrd="0" parTransId="{0D841A15-FA5B-4F4A-9F7E-3949FD3C24FD}" sibTransId="{0DE5737B-4B6D-4B53-B0AD-2ED6BD2ABF76}"/>
    <dgm:cxn modelId="{468D3EF0-BA18-4DD3-A345-5E422F44FD0D}" type="presOf" srcId="{6AF9E7F8-6CB7-4016-AF62-880AE7D078DE}" destId="{1B923CFA-237B-44CF-868F-56666FACF78B}" srcOrd="0" destOrd="0" presId="urn:microsoft.com/office/officeart/2005/8/layout/process4"/>
    <dgm:cxn modelId="{D3437DFE-3A61-47AA-A29A-023E938494FD}" type="presParOf" srcId="{E66C943D-41A1-434A-9DAC-BF0BFD87F619}" destId="{5B5BD031-04D7-40E2-A860-42523CF203E1}" srcOrd="0" destOrd="0" presId="urn:microsoft.com/office/officeart/2005/8/layout/process4"/>
    <dgm:cxn modelId="{1EEF834F-D7E9-40A2-A324-D4FFB43D8410}" type="presParOf" srcId="{5B5BD031-04D7-40E2-A860-42523CF203E1}" destId="{6AD12A87-9EBA-4622-A3C0-412B3CD97960}" srcOrd="0" destOrd="0" presId="urn:microsoft.com/office/officeart/2005/8/layout/process4"/>
    <dgm:cxn modelId="{7F7CFAFB-E2C7-48B0-9B94-FE6A7B5A1275}" type="presParOf" srcId="{E66C943D-41A1-434A-9DAC-BF0BFD87F619}" destId="{AD0B3A37-01E6-40A3-8745-775646B7E68A}" srcOrd="1" destOrd="0" presId="urn:microsoft.com/office/officeart/2005/8/layout/process4"/>
    <dgm:cxn modelId="{3636710D-B014-4097-ACDA-6C25BBF31D23}" type="presParOf" srcId="{E66C943D-41A1-434A-9DAC-BF0BFD87F619}" destId="{0443B605-3CCF-437D-8385-ACDC5845195A}" srcOrd="2" destOrd="0" presId="urn:microsoft.com/office/officeart/2005/8/layout/process4"/>
    <dgm:cxn modelId="{DE054E76-F552-4472-8988-B38AB2FEBB44}" type="presParOf" srcId="{0443B605-3CCF-437D-8385-ACDC5845195A}" destId="{3EDC44E0-147A-464C-878A-894534C49F3F}" srcOrd="0" destOrd="0" presId="urn:microsoft.com/office/officeart/2005/8/layout/process4"/>
    <dgm:cxn modelId="{10A4C33A-5B8F-4D73-B1F7-EA7B12063467}" type="presParOf" srcId="{0443B605-3CCF-437D-8385-ACDC5845195A}" destId="{DF2BF8F5-5CDF-4D96-9983-3C659FA16491}" srcOrd="1" destOrd="0" presId="urn:microsoft.com/office/officeart/2005/8/layout/process4"/>
    <dgm:cxn modelId="{363638CB-80B2-4AE0-A26E-77C6BC03DFC1}" type="presParOf" srcId="{0443B605-3CCF-437D-8385-ACDC5845195A}" destId="{0B624000-2818-4A22-A715-CCA67CA95D54}" srcOrd="2" destOrd="0" presId="urn:microsoft.com/office/officeart/2005/8/layout/process4"/>
    <dgm:cxn modelId="{0E7A9F62-2BB0-490D-80EF-53B360F393AD}" type="presParOf" srcId="{0B624000-2818-4A22-A715-CCA67CA95D54}" destId="{0959F701-6BA6-43FF-9416-ACA44ACD5D97}" srcOrd="0" destOrd="0" presId="urn:microsoft.com/office/officeart/2005/8/layout/process4"/>
    <dgm:cxn modelId="{8FF0936C-E0E3-4A61-804A-AC21F7B36909}" type="presParOf" srcId="{0B624000-2818-4A22-A715-CCA67CA95D54}" destId="{0C262D31-896E-475B-BB85-C85E9D17AE27}" srcOrd="1" destOrd="0" presId="urn:microsoft.com/office/officeart/2005/8/layout/process4"/>
    <dgm:cxn modelId="{47C8D550-6407-4E15-BB1C-599368BA7D13}" type="presParOf" srcId="{E66C943D-41A1-434A-9DAC-BF0BFD87F619}" destId="{796D4593-0E48-40FC-A711-302472142491}" srcOrd="3" destOrd="0" presId="urn:microsoft.com/office/officeart/2005/8/layout/process4"/>
    <dgm:cxn modelId="{C21CE963-0DCF-4FAE-9584-AD084833E1EC}" type="presParOf" srcId="{E66C943D-41A1-434A-9DAC-BF0BFD87F619}" destId="{00FDF699-C218-4662-861E-6147398C6A2D}" srcOrd="4" destOrd="0" presId="urn:microsoft.com/office/officeart/2005/8/layout/process4"/>
    <dgm:cxn modelId="{5B3DA73C-30BD-4399-8375-D6FD4A277622}" type="presParOf" srcId="{00FDF699-C218-4662-861E-6147398C6A2D}" destId="{1B923CFA-237B-44CF-868F-56666FACF78B}" srcOrd="0" destOrd="0" presId="urn:microsoft.com/office/officeart/2005/8/layout/process4"/>
    <dgm:cxn modelId="{1D0D9612-28D5-4E5B-AE4A-639C8DF889AB}" type="presParOf" srcId="{00FDF699-C218-4662-861E-6147398C6A2D}" destId="{342418FC-0FCF-4781-A628-BE158A2B4C82}" srcOrd="1" destOrd="0" presId="urn:microsoft.com/office/officeart/2005/8/layout/process4"/>
    <dgm:cxn modelId="{335EF603-0CE3-4039-8889-C6632D5B30B4}" type="presParOf" srcId="{00FDF699-C218-4662-861E-6147398C6A2D}" destId="{5DCDABB2-3CBC-4B99-BF29-A5592BBF298E}" srcOrd="2" destOrd="0" presId="urn:microsoft.com/office/officeart/2005/8/layout/process4"/>
    <dgm:cxn modelId="{36D64464-96F7-440D-8AFC-91ABCD42DD22}" type="presParOf" srcId="{5DCDABB2-3CBC-4B99-BF29-A5592BBF298E}" destId="{4C7FE5CA-DEDF-4E83-8279-69C75D593650}" srcOrd="0" destOrd="0" presId="urn:microsoft.com/office/officeart/2005/8/layout/process4"/>
    <dgm:cxn modelId="{B445B550-E638-4327-AF9F-F7DBEA60C8DB}" type="presParOf" srcId="{5DCDABB2-3CBC-4B99-BF29-A5592BBF298E}" destId="{2EC439DD-3A6E-4E14-AB47-19B35053E34A}" srcOrd="1" destOrd="0" presId="urn:microsoft.com/office/officeart/2005/8/layout/process4"/>
    <dgm:cxn modelId="{F97CA24E-0D4F-4F21-9CC9-F809FF9BC22E}" type="presParOf" srcId="{5DCDABB2-3CBC-4B99-BF29-A5592BBF298E}" destId="{D2BB2813-4764-4F2B-81C6-3B05F86748F6}"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0FE846A-F97E-42BB-9EAD-E611E987A35A}" type="doc">
      <dgm:prSet loTypeId="urn:microsoft.com/office/officeart/2005/8/layout/list1#1" loCatId="list" qsTypeId="urn:microsoft.com/office/officeart/2005/8/quickstyle/simple4#2" qsCatId="simple" csTypeId="urn:microsoft.com/office/officeart/2005/8/colors/accent2_2#1" csCatId="accent2"/>
      <dgm:spPr/>
      <dgm:t>
        <a:bodyPr/>
        <a:lstStyle/>
        <a:p>
          <a:endParaRPr lang="en-US"/>
        </a:p>
      </dgm:t>
    </dgm:pt>
    <dgm:pt modelId="{E8C12081-6F2B-4097-892B-0D0B539B8AE8}">
      <dgm:prSet/>
      <dgm:spPr/>
      <dgm:t>
        <a:bodyPr/>
        <a:lstStyle/>
        <a:p>
          <a:r>
            <a:rPr lang="en-US"/>
            <a:t>Key Variables:</a:t>
          </a:r>
        </a:p>
      </dgm:t>
    </dgm:pt>
    <dgm:pt modelId="{343CB266-000A-44C4-9FFD-71653C0B74E6}" type="parTrans" cxnId="{61DE0940-325C-4718-B486-3E31C2A5AEB6}">
      <dgm:prSet/>
      <dgm:spPr/>
      <dgm:t>
        <a:bodyPr/>
        <a:lstStyle/>
        <a:p>
          <a:endParaRPr lang="en-US"/>
        </a:p>
      </dgm:t>
    </dgm:pt>
    <dgm:pt modelId="{7E88D717-6F9D-4914-A6AF-A4BC1F9C6BF2}" type="sibTrans" cxnId="{61DE0940-325C-4718-B486-3E31C2A5AEB6}">
      <dgm:prSet/>
      <dgm:spPr/>
      <dgm:t>
        <a:bodyPr/>
        <a:lstStyle/>
        <a:p>
          <a:endParaRPr lang="en-US"/>
        </a:p>
      </dgm:t>
    </dgm:pt>
    <dgm:pt modelId="{B7799BBE-93F9-4561-97C5-58BDECFC1422}">
      <dgm:prSet/>
      <dgm:spPr/>
      <dgm:t>
        <a:bodyPr/>
        <a:lstStyle/>
        <a:p>
          <a:r>
            <a:rPr lang="en-US"/>
            <a:t>EDUC (Education Level) </a:t>
          </a:r>
        </a:p>
      </dgm:t>
    </dgm:pt>
    <dgm:pt modelId="{6BA5776B-F82C-41CE-93EE-A7169DD2BFDA}" type="parTrans" cxnId="{1D8924C8-281B-46FA-8AC4-2868774CE1DA}">
      <dgm:prSet/>
      <dgm:spPr/>
      <dgm:t>
        <a:bodyPr/>
        <a:lstStyle/>
        <a:p>
          <a:endParaRPr lang="en-US"/>
        </a:p>
      </dgm:t>
    </dgm:pt>
    <dgm:pt modelId="{521595C5-29A7-4EFD-8E5F-CF7B42E3F4D2}" type="sibTrans" cxnId="{1D8924C8-281B-46FA-8AC4-2868774CE1DA}">
      <dgm:prSet/>
      <dgm:spPr/>
      <dgm:t>
        <a:bodyPr/>
        <a:lstStyle/>
        <a:p>
          <a:endParaRPr lang="en-US"/>
        </a:p>
      </dgm:t>
    </dgm:pt>
    <dgm:pt modelId="{9867E54F-1F60-4EAF-832A-FB10BC63D8D5}">
      <dgm:prSet/>
      <dgm:spPr/>
      <dgm:t>
        <a:bodyPr/>
        <a:lstStyle/>
        <a:p>
          <a:r>
            <a:rPr lang="en-US"/>
            <a:t>28% had 12th grade education</a:t>
          </a:r>
        </a:p>
      </dgm:t>
    </dgm:pt>
    <dgm:pt modelId="{7FBEE7AD-D8FF-474F-BD9F-AB50E7D8AF64}" type="parTrans" cxnId="{897472DA-E0EE-4967-8656-490BCC9EB6DB}">
      <dgm:prSet/>
      <dgm:spPr/>
      <dgm:t>
        <a:bodyPr/>
        <a:lstStyle/>
        <a:p>
          <a:endParaRPr lang="en-US"/>
        </a:p>
      </dgm:t>
    </dgm:pt>
    <dgm:pt modelId="{25D4E8C1-0863-4EA8-AD0D-50D4450ABFA1}" type="sibTrans" cxnId="{897472DA-E0EE-4967-8656-490BCC9EB6DB}">
      <dgm:prSet/>
      <dgm:spPr/>
      <dgm:t>
        <a:bodyPr/>
        <a:lstStyle/>
        <a:p>
          <a:endParaRPr lang="en-US"/>
        </a:p>
      </dgm:t>
    </dgm:pt>
    <dgm:pt modelId="{33869D7C-9E71-4702-9A72-E2A8A2372347}">
      <dgm:prSet/>
      <dgm:spPr/>
      <dgm:t>
        <a:bodyPr/>
        <a:lstStyle/>
        <a:p>
          <a:r>
            <a:rPr lang="en-US"/>
            <a:t>18.4% had 4 years of college</a:t>
          </a:r>
        </a:p>
      </dgm:t>
    </dgm:pt>
    <dgm:pt modelId="{849054E4-85BF-4CA4-AE99-7858156FCD9F}" type="parTrans" cxnId="{6446FF69-AC0E-4E1B-95FB-C9FA3091D93F}">
      <dgm:prSet/>
      <dgm:spPr/>
      <dgm:t>
        <a:bodyPr/>
        <a:lstStyle/>
        <a:p>
          <a:endParaRPr lang="en-US"/>
        </a:p>
      </dgm:t>
    </dgm:pt>
    <dgm:pt modelId="{3F21F9AD-20E8-4D01-AF67-406F266770BA}" type="sibTrans" cxnId="{6446FF69-AC0E-4E1B-95FB-C9FA3091D93F}">
      <dgm:prSet/>
      <dgm:spPr/>
      <dgm:t>
        <a:bodyPr/>
        <a:lstStyle/>
        <a:p>
          <a:endParaRPr lang="en-US"/>
        </a:p>
      </dgm:t>
    </dgm:pt>
    <dgm:pt modelId="{8B8AD5D3-86E0-49FD-AB2E-60313F0AA493}">
      <dgm:prSet/>
      <dgm:spPr/>
      <dgm:t>
        <a:bodyPr/>
        <a:lstStyle/>
        <a:p>
          <a:r>
            <a:rPr lang="en-US"/>
            <a:t>HAPPY (Happiness Level) </a:t>
          </a:r>
        </a:p>
      </dgm:t>
    </dgm:pt>
    <dgm:pt modelId="{23EF598F-B9F4-4EEE-A26D-D31448EB9A3B}" type="parTrans" cxnId="{30CDCB5A-EA60-4DCD-82F3-BCB419A10E90}">
      <dgm:prSet/>
      <dgm:spPr/>
      <dgm:t>
        <a:bodyPr/>
        <a:lstStyle/>
        <a:p>
          <a:endParaRPr lang="en-US"/>
        </a:p>
      </dgm:t>
    </dgm:pt>
    <dgm:pt modelId="{205B1A8A-8D2B-49BE-9DB5-5D283E361076}" type="sibTrans" cxnId="{30CDCB5A-EA60-4DCD-82F3-BCB419A10E90}">
      <dgm:prSet/>
      <dgm:spPr/>
      <dgm:t>
        <a:bodyPr/>
        <a:lstStyle/>
        <a:p>
          <a:endParaRPr lang="en-US"/>
        </a:p>
      </dgm:t>
    </dgm:pt>
    <dgm:pt modelId="{C914CCF3-4863-4EF6-83A6-45FDD7F9A7E8}">
      <dgm:prSet/>
      <dgm:spPr/>
      <dgm:t>
        <a:bodyPr/>
        <a:lstStyle/>
        <a:p>
          <a:r>
            <a:rPr lang="en-US"/>
            <a:t>29.9% Very Happy</a:t>
          </a:r>
        </a:p>
      </dgm:t>
    </dgm:pt>
    <dgm:pt modelId="{7A9D35BA-76E7-47C8-8FA5-85E5617BF702}" type="parTrans" cxnId="{B37B6CF4-4D61-454F-805E-3E45E4D9636C}">
      <dgm:prSet/>
      <dgm:spPr/>
      <dgm:t>
        <a:bodyPr/>
        <a:lstStyle/>
        <a:p>
          <a:endParaRPr lang="en-US"/>
        </a:p>
      </dgm:t>
    </dgm:pt>
    <dgm:pt modelId="{23C1439E-4FA0-4BAA-9539-2884D9CF2F2F}" type="sibTrans" cxnId="{B37B6CF4-4D61-454F-805E-3E45E4D9636C}">
      <dgm:prSet/>
      <dgm:spPr/>
      <dgm:t>
        <a:bodyPr/>
        <a:lstStyle/>
        <a:p>
          <a:endParaRPr lang="en-US"/>
        </a:p>
      </dgm:t>
    </dgm:pt>
    <dgm:pt modelId="{71E20F3C-F8EF-4B3C-B3CF-76E9CFA3B60E}">
      <dgm:prSet/>
      <dgm:spPr/>
      <dgm:t>
        <a:bodyPr/>
        <a:lstStyle/>
        <a:p>
          <a:r>
            <a:rPr lang="en-US"/>
            <a:t>55.7% Pretty Happy</a:t>
          </a:r>
        </a:p>
      </dgm:t>
    </dgm:pt>
    <dgm:pt modelId="{3947D2E0-98FC-45C2-AD37-B8CD9CB53AF4}" type="parTrans" cxnId="{15DEE15C-D334-41FA-9980-0EBA17E419F4}">
      <dgm:prSet/>
      <dgm:spPr/>
      <dgm:t>
        <a:bodyPr/>
        <a:lstStyle/>
        <a:p>
          <a:endParaRPr lang="en-US"/>
        </a:p>
      </dgm:t>
    </dgm:pt>
    <dgm:pt modelId="{EBFA2564-3A9D-4C3B-A00F-BF3A5F0B1374}" type="sibTrans" cxnId="{15DEE15C-D334-41FA-9980-0EBA17E419F4}">
      <dgm:prSet/>
      <dgm:spPr/>
      <dgm:t>
        <a:bodyPr/>
        <a:lstStyle/>
        <a:p>
          <a:endParaRPr lang="en-US"/>
        </a:p>
      </dgm:t>
    </dgm:pt>
    <dgm:pt modelId="{7C103CC2-5E79-4681-A604-C0F9E92A33C7}">
      <dgm:prSet/>
      <dgm:spPr/>
      <dgm:t>
        <a:bodyPr/>
        <a:lstStyle/>
        <a:p>
          <a:r>
            <a:rPr lang="en-US"/>
            <a:t>USETECH (mean = 55.15, SD = 29.32)</a:t>
          </a:r>
        </a:p>
      </dgm:t>
    </dgm:pt>
    <dgm:pt modelId="{5006F966-C8CF-4E10-BDCE-F6F78DFC0F09}" type="parTrans" cxnId="{F2FEE8E8-A251-436B-8435-CB176C19662F}">
      <dgm:prSet/>
      <dgm:spPr/>
      <dgm:t>
        <a:bodyPr/>
        <a:lstStyle/>
        <a:p>
          <a:endParaRPr lang="en-US"/>
        </a:p>
      </dgm:t>
    </dgm:pt>
    <dgm:pt modelId="{B6DA40C6-387C-4E37-9F40-452A19E18747}" type="sibTrans" cxnId="{F2FEE8E8-A251-436B-8435-CB176C19662F}">
      <dgm:prSet/>
      <dgm:spPr/>
      <dgm:t>
        <a:bodyPr/>
        <a:lstStyle/>
        <a:p>
          <a:endParaRPr lang="en-US"/>
        </a:p>
      </dgm:t>
    </dgm:pt>
    <dgm:pt modelId="{3699F328-FA8E-4D51-AFAF-126439A465BD}">
      <dgm:prSet/>
      <dgm:spPr/>
      <dgm:t>
        <a:bodyPr/>
        <a:lstStyle/>
        <a:p>
          <a:r>
            <a:rPr lang="en-US"/>
            <a:t>AGE (mean = 49.13, SD = 18.24)</a:t>
          </a:r>
        </a:p>
      </dgm:t>
    </dgm:pt>
    <dgm:pt modelId="{0627417D-E7A8-499B-8287-846879912C13}" type="parTrans" cxnId="{7AAB4DF8-0F53-4923-9648-BA6BBA4B3294}">
      <dgm:prSet/>
      <dgm:spPr/>
      <dgm:t>
        <a:bodyPr/>
        <a:lstStyle/>
        <a:p>
          <a:endParaRPr lang="en-US"/>
        </a:p>
      </dgm:t>
    </dgm:pt>
    <dgm:pt modelId="{4EF1C760-67EE-4153-B3D0-E69B7E6811CA}" type="sibTrans" cxnId="{7AAB4DF8-0F53-4923-9648-BA6BBA4B3294}">
      <dgm:prSet/>
      <dgm:spPr/>
      <dgm:t>
        <a:bodyPr/>
        <a:lstStyle/>
        <a:p>
          <a:endParaRPr lang="en-US"/>
        </a:p>
      </dgm:t>
    </dgm:pt>
    <dgm:pt modelId="{CA07AE45-4F0B-4BE8-AEB0-EFACE42A8871}">
      <dgm:prSet/>
      <dgm:spPr/>
      <dgm:t>
        <a:bodyPr/>
        <a:lstStyle/>
        <a:p>
          <a:r>
            <a:rPr lang="en-US"/>
            <a:t>Other Variables:</a:t>
          </a:r>
        </a:p>
      </dgm:t>
    </dgm:pt>
    <dgm:pt modelId="{A7D25F5E-89EC-498B-ACC0-371CB9F49B78}" type="parTrans" cxnId="{2D6593BE-0AB7-4DBA-9D58-60312F91B36C}">
      <dgm:prSet/>
      <dgm:spPr/>
      <dgm:t>
        <a:bodyPr/>
        <a:lstStyle/>
        <a:p>
          <a:endParaRPr lang="en-US"/>
        </a:p>
      </dgm:t>
    </dgm:pt>
    <dgm:pt modelId="{BACBCC99-8B61-4D4F-A367-FA719C546908}" type="sibTrans" cxnId="{2D6593BE-0AB7-4DBA-9D58-60312F91B36C}">
      <dgm:prSet/>
      <dgm:spPr/>
      <dgm:t>
        <a:bodyPr/>
        <a:lstStyle/>
        <a:p>
          <a:endParaRPr lang="en-US"/>
        </a:p>
      </dgm:t>
    </dgm:pt>
    <dgm:pt modelId="{FE62060F-3676-47EE-9874-56A48B418238}">
      <dgm:prSet/>
      <dgm:spPr/>
      <dgm:t>
        <a:bodyPr/>
        <a:lstStyle/>
        <a:p>
          <a:r>
            <a:rPr lang="en-US"/>
            <a:t>SEX: 44.8% Male, 55.2% Female</a:t>
          </a:r>
        </a:p>
      </dgm:t>
    </dgm:pt>
    <dgm:pt modelId="{410A23E9-CD58-41FB-86F4-6988F14C3DD0}" type="parTrans" cxnId="{87BA080D-D3E6-4B15-AD0B-5FB518C52E7D}">
      <dgm:prSet/>
      <dgm:spPr/>
      <dgm:t>
        <a:bodyPr/>
        <a:lstStyle/>
        <a:p>
          <a:endParaRPr lang="en-US"/>
        </a:p>
      </dgm:t>
    </dgm:pt>
    <dgm:pt modelId="{10673200-D737-4135-9EBA-116DA94C1C42}" type="sibTrans" cxnId="{87BA080D-D3E6-4B15-AD0B-5FB518C52E7D}">
      <dgm:prSet/>
      <dgm:spPr/>
      <dgm:t>
        <a:bodyPr/>
        <a:lstStyle/>
        <a:p>
          <a:endParaRPr lang="en-US"/>
        </a:p>
      </dgm:t>
    </dgm:pt>
    <dgm:pt modelId="{17BF697B-F132-45CB-A4E0-3A0DF1E9F483}">
      <dgm:prSet/>
      <dgm:spPr/>
      <dgm:t>
        <a:bodyPr/>
        <a:lstStyle/>
        <a:p>
          <a:r>
            <a:rPr lang="en-US"/>
            <a:t>RACE: 72.2% White, 16.3% Black, 11.5% Others</a:t>
          </a:r>
        </a:p>
      </dgm:t>
    </dgm:pt>
    <dgm:pt modelId="{70ABEFE0-4C9A-4FFE-A19D-52521013D6F6}" type="parTrans" cxnId="{2883B6C4-790A-4055-A9B9-605F3C1583F2}">
      <dgm:prSet/>
      <dgm:spPr/>
      <dgm:t>
        <a:bodyPr/>
        <a:lstStyle/>
        <a:p>
          <a:endParaRPr lang="en-US"/>
        </a:p>
      </dgm:t>
    </dgm:pt>
    <dgm:pt modelId="{BDF1257B-B7C3-4B7F-A84D-E1627A52E38B}" type="sibTrans" cxnId="{2883B6C4-790A-4055-A9B9-605F3C1583F2}">
      <dgm:prSet/>
      <dgm:spPr/>
      <dgm:t>
        <a:bodyPr/>
        <a:lstStyle/>
        <a:p>
          <a:endParaRPr lang="en-US"/>
        </a:p>
      </dgm:t>
    </dgm:pt>
    <dgm:pt modelId="{86374523-A03F-4399-98B3-107B8287E0CE}">
      <dgm:prSet/>
      <dgm:spPr/>
      <dgm:t>
        <a:bodyPr/>
        <a:lstStyle/>
        <a:p>
          <a:r>
            <a:rPr lang="en-US"/>
            <a:t>WRKSTAT: 48.3% Working Full Time, 19% Retired</a:t>
          </a:r>
        </a:p>
      </dgm:t>
    </dgm:pt>
    <dgm:pt modelId="{E5B2AF34-FCB6-44B0-9CC6-E3AC10E15837}" type="parTrans" cxnId="{ED420354-776B-4F91-9B3D-DE3941324CCC}">
      <dgm:prSet/>
      <dgm:spPr/>
      <dgm:t>
        <a:bodyPr/>
        <a:lstStyle/>
        <a:p>
          <a:endParaRPr lang="en-US"/>
        </a:p>
      </dgm:t>
    </dgm:pt>
    <dgm:pt modelId="{455C800E-63BF-4218-9FA7-92923AD947E6}" type="sibTrans" cxnId="{ED420354-776B-4F91-9B3D-DE3941324CCC}">
      <dgm:prSet/>
      <dgm:spPr/>
      <dgm:t>
        <a:bodyPr/>
        <a:lstStyle/>
        <a:p>
          <a:endParaRPr lang="en-US"/>
        </a:p>
      </dgm:t>
    </dgm:pt>
    <dgm:pt modelId="{F444DE9A-2249-4AAE-8525-C00E643B72C0}">
      <dgm:prSet/>
      <dgm:spPr/>
      <dgm:t>
        <a:bodyPr/>
        <a:lstStyle/>
        <a:p>
          <a:r>
            <a:rPr lang="en-US"/>
            <a:t>RINCOME: 59.8% $25,000 and over</a:t>
          </a:r>
        </a:p>
      </dgm:t>
    </dgm:pt>
    <dgm:pt modelId="{CC5411F7-6E63-41CD-939B-61DF773E6E50}" type="parTrans" cxnId="{C1226656-32CA-4242-9F25-EC08A1B56A62}">
      <dgm:prSet/>
      <dgm:spPr/>
      <dgm:t>
        <a:bodyPr/>
        <a:lstStyle/>
        <a:p>
          <a:endParaRPr lang="en-US"/>
        </a:p>
      </dgm:t>
    </dgm:pt>
    <dgm:pt modelId="{5C3C4D25-DD2B-4005-87AE-6C6C2DE702A4}" type="sibTrans" cxnId="{C1226656-32CA-4242-9F25-EC08A1B56A62}">
      <dgm:prSet/>
      <dgm:spPr/>
      <dgm:t>
        <a:bodyPr/>
        <a:lstStyle/>
        <a:p>
          <a:endParaRPr lang="en-US"/>
        </a:p>
      </dgm:t>
    </dgm:pt>
    <dgm:pt modelId="{4D36AD4A-E021-4CEF-8294-AB57F4BBB420}" type="pres">
      <dgm:prSet presAssocID="{80FE846A-F97E-42BB-9EAD-E611E987A35A}" presName="linear" presStyleCnt="0">
        <dgm:presLayoutVars>
          <dgm:dir/>
          <dgm:animLvl val="lvl"/>
          <dgm:resizeHandles val="exact"/>
        </dgm:presLayoutVars>
      </dgm:prSet>
      <dgm:spPr/>
    </dgm:pt>
    <dgm:pt modelId="{AD9C2A0B-6030-4FD5-92E2-432ABB3E740B}" type="pres">
      <dgm:prSet presAssocID="{E8C12081-6F2B-4097-892B-0D0B539B8AE8}" presName="parentLin" presStyleCnt="0"/>
      <dgm:spPr/>
    </dgm:pt>
    <dgm:pt modelId="{20FA7C72-8E1F-4C8E-91EE-2E3A9D2A9985}" type="pres">
      <dgm:prSet presAssocID="{E8C12081-6F2B-4097-892B-0D0B539B8AE8}" presName="parentLeftMargin" presStyleLbl="node1" presStyleIdx="0" presStyleCnt="2"/>
      <dgm:spPr/>
    </dgm:pt>
    <dgm:pt modelId="{12015BBF-F19F-454E-91FB-1D1D5CAA63B1}" type="pres">
      <dgm:prSet presAssocID="{E8C12081-6F2B-4097-892B-0D0B539B8AE8}" presName="parentText" presStyleLbl="node1" presStyleIdx="0" presStyleCnt="2">
        <dgm:presLayoutVars>
          <dgm:chMax val="0"/>
          <dgm:bulletEnabled val="1"/>
        </dgm:presLayoutVars>
      </dgm:prSet>
      <dgm:spPr/>
    </dgm:pt>
    <dgm:pt modelId="{EE412667-1F96-4581-B177-C62C8A254942}" type="pres">
      <dgm:prSet presAssocID="{E8C12081-6F2B-4097-892B-0D0B539B8AE8}" presName="negativeSpace" presStyleCnt="0"/>
      <dgm:spPr/>
    </dgm:pt>
    <dgm:pt modelId="{7F695320-8A7D-47A1-ABF5-A177BAFFD6DB}" type="pres">
      <dgm:prSet presAssocID="{E8C12081-6F2B-4097-892B-0D0B539B8AE8}" presName="childText" presStyleLbl="conFgAcc1" presStyleIdx="0" presStyleCnt="2">
        <dgm:presLayoutVars>
          <dgm:bulletEnabled val="1"/>
        </dgm:presLayoutVars>
      </dgm:prSet>
      <dgm:spPr/>
    </dgm:pt>
    <dgm:pt modelId="{956B68FD-5C3C-45D0-8938-56FEBEF000F2}" type="pres">
      <dgm:prSet presAssocID="{7E88D717-6F9D-4914-A6AF-A4BC1F9C6BF2}" presName="spaceBetweenRectangles" presStyleCnt="0"/>
      <dgm:spPr/>
    </dgm:pt>
    <dgm:pt modelId="{8107CF53-862E-41AF-9EB7-7BA9C58259D3}" type="pres">
      <dgm:prSet presAssocID="{CA07AE45-4F0B-4BE8-AEB0-EFACE42A8871}" presName="parentLin" presStyleCnt="0"/>
      <dgm:spPr/>
    </dgm:pt>
    <dgm:pt modelId="{019741CF-F818-4218-9E3D-B2C74DF11454}" type="pres">
      <dgm:prSet presAssocID="{CA07AE45-4F0B-4BE8-AEB0-EFACE42A8871}" presName="parentLeftMargin" presStyleLbl="node1" presStyleIdx="0" presStyleCnt="2"/>
      <dgm:spPr/>
    </dgm:pt>
    <dgm:pt modelId="{055CF717-7E1F-46AD-8BFD-9D99F8C53AF4}" type="pres">
      <dgm:prSet presAssocID="{CA07AE45-4F0B-4BE8-AEB0-EFACE42A8871}" presName="parentText" presStyleLbl="node1" presStyleIdx="1" presStyleCnt="2">
        <dgm:presLayoutVars>
          <dgm:chMax val="0"/>
          <dgm:bulletEnabled val="1"/>
        </dgm:presLayoutVars>
      </dgm:prSet>
      <dgm:spPr/>
    </dgm:pt>
    <dgm:pt modelId="{BD65CFBD-3847-4758-B666-4A021D8E9D0E}" type="pres">
      <dgm:prSet presAssocID="{CA07AE45-4F0B-4BE8-AEB0-EFACE42A8871}" presName="negativeSpace" presStyleCnt="0"/>
      <dgm:spPr/>
    </dgm:pt>
    <dgm:pt modelId="{385551A2-4161-4404-8097-BCDE889BF6EA}" type="pres">
      <dgm:prSet presAssocID="{CA07AE45-4F0B-4BE8-AEB0-EFACE42A8871}" presName="childText" presStyleLbl="conFgAcc1" presStyleIdx="1" presStyleCnt="2">
        <dgm:presLayoutVars>
          <dgm:bulletEnabled val="1"/>
        </dgm:presLayoutVars>
      </dgm:prSet>
      <dgm:spPr/>
    </dgm:pt>
  </dgm:ptLst>
  <dgm:cxnLst>
    <dgm:cxn modelId="{B992E40B-C00C-4CFC-B96F-106254FFC660}" type="presOf" srcId="{7C103CC2-5E79-4681-A604-C0F9E92A33C7}" destId="{7F695320-8A7D-47A1-ABF5-A177BAFFD6DB}" srcOrd="0" destOrd="6" presId="urn:microsoft.com/office/officeart/2005/8/layout/list1#1"/>
    <dgm:cxn modelId="{87BA080D-D3E6-4B15-AD0B-5FB518C52E7D}" srcId="{CA07AE45-4F0B-4BE8-AEB0-EFACE42A8871}" destId="{FE62060F-3676-47EE-9874-56A48B418238}" srcOrd="0" destOrd="0" parTransId="{410A23E9-CD58-41FB-86F4-6988F14C3DD0}" sibTransId="{10673200-D737-4135-9EBA-116DA94C1C42}"/>
    <dgm:cxn modelId="{2F665423-2364-44DF-AFDB-17007624E083}" type="presOf" srcId="{3699F328-FA8E-4D51-AFAF-126439A465BD}" destId="{7F695320-8A7D-47A1-ABF5-A177BAFFD6DB}" srcOrd="0" destOrd="7" presId="urn:microsoft.com/office/officeart/2005/8/layout/list1#1"/>
    <dgm:cxn modelId="{469C7F34-4ECD-460A-9979-05C7D69CC89C}" type="presOf" srcId="{E8C12081-6F2B-4097-892B-0D0B539B8AE8}" destId="{20FA7C72-8E1F-4C8E-91EE-2E3A9D2A9985}" srcOrd="0" destOrd="0" presId="urn:microsoft.com/office/officeart/2005/8/layout/list1#1"/>
    <dgm:cxn modelId="{61DE0940-325C-4718-B486-3E31C2A5AEB6}" srcId="{80FE846A-F97E-42BB-9EAD-E611E987A35A}" destId="{E8C12081-6F2B-4097-892B-0D0B539B8AE8}" srcOrd="0" destOrd="0" parTransId="{343CB266-000A-44C4-9FFD-71653C0B74E6}" sibTransId="{7E88D717-6F9D-4914-A6AF-A4BC1F9C6BF2}"/>
    <dgm:cxn modelId="{ED420354-776B-4F91-9B3D-DE3941324CCC}" srcId="{CA07AE45-4F0B-4BE8-AEB0-EFACE42A8871}" destId="{86374523-A03F-4399-98B3-107B8287E0CE}" srcOrd="2" destOrd="0" parTransId="{E5B2AF34-FCB6-44B0-9CC6-E3AC10E15837}" sibTransId="{455C800E-63BF-4218-9FA7-92923AD947E6}"/>
    <dgm:cxn modelId="{A2FAE755-AD0F-4F74-A41A-1F83963D9C80}" type="presOf" srcId="{86374523-A03F-4399-98B3-107B8287E0CE}" destId="{385551A2-4161-4404-8097-BCDE889BF6EA}" srcOrd="0" destOrd="2" presId="urn:microsoft.com/office/officeart/2005/8/layout/list1#1"/>
    <dgm:cxn modelId="{C1226656-32CA-4242-9F25-EC08A1B56A62}" srcId="{CA07AE45-4F0B-4BE8-AEB0-EFACE42A8871}" destId="{F444DE9A-2249-4AAE-8525-C00E643B72C0}" srcOrd="3" destOrd="0" parTransId="{CC5411F7-6E63-41CD-939B-61DF773E6E50}" sibTransId="{5C3C4D25-DD2B-4005-87AE-6C6C2DE702A4}"/>
    <dgm:cxn modelId="{30CDCB5A-EA60-4DCD-82F3-BCB419A10E90}" srcId="{E8C12081-6F2B-4097-892B-0D0B539B8AE8}" destId="{8B8AD5D3-86E0-49FD-AB2E-60313F0AA493}" srcOrd="1" destOrd="0" parTransId="{23EF598F-B9F4-4EEE-A26D-D31448EB9A3B}" sibTransId="{205B1A8A-8D2B-49BE-9DB5-5D283E361076}"/>
    <dgm:cxn modelId="{15DEE15C-D334-41FA-9980-0EBA17E419F4}" srcId="{8B8AD5D3-86E0-49FD-AB2E-60313F0AA493}" destId="{71E20F3C-F8EF-4B3C-B3CF-76E9CFA3B60E}" srcOrd="1" destOrd="0" parTransId="{3947D2E0-98FC-45C2-AD37-B8CD9CB53AF4}" sibTransId="{EBFA2564-3A9D-4C3B-A00F-BF3A5F0B1374}"/>
    <dgm:cxn modelId="{6446FF69-AC0E-4E1B-95FB-C9FA3091D93F}" srcId="{B7799BBE-93F9-4561-97C5-58BDECFC1422}" destId="{33869D7C-9E71-4702-9A72-E2A8A2372347}" srcOrd="1" destOrd="0" parTransId="{849054E4-85BF-4CA4-AE99-7858156FCD9F}" sibTransId="{3F21F9AD-20E8-4D01-AF67-406F266770BA}"/>
    <dgm:cxn modelId="{EF8C3388-0AC3-44FF-90F4-FF37F8390AFC}" type="presOf" srcId="{CA07AE45-4F0B-4BE8-AEB0-EFACE42A8871}" destId="{055CF717-7E1F-46AD-8BFD-9D99F8C53AF4}" srcOrd="1" destOrd="0" presId="urn:microsoft.com/office/officeart/2005/8/layout/list1#1"/>
    <dgm:cxn modelId="{205FF699-4F72-4724-948E-800D4EC52F74}" type="presOf" srcId="{33869D7C-9E71-4702-9A72-E2A8A2372347}" destId="{7F695320-8A7D-47A1-ABF5-A177BAFFD6DB}" srcOrd="0" destOrd="2" presId="urn:microsoft.com/office/officeart/2005/8/layout/list1#1"/>
    <dgm:cxn modelId="{4E73B59B-3510-4059-939E-43BA212A95F9}" type="presOf" srcId="{17BF697B-F132-45CB-A4E0-3A0DF1E9F483}" destId="{385551A2-4161-4404-8097-BCDE889BF6EA}" srcOrd="0" destOrd="1" presId="urn:microsoft.com/office/officeart/2005/8/layout/list1#1"/>
    <dgm:cxn modelId="{243A25A5-F3FF-4CFA-9620-844D87285366}" type="presOf" srcId="{F444DE9A-2249-4AAE-8525-C00E643B72C0}" destId="{385551A2-4161-4404-8097-BCDE889BF6EA}" srcOrd="0" destOrd="3" presId="urn:microsoft.com/office/officeart/2005/8/layout/list1#1"/>
    <dgm:cxn modelId="{6A619CA7-F867-4202-8F89-DDF4700B1CF1}" type="presOf" srcId="{E8C12081-6F2B-4097-892B-0D0B539B8AE8}" destId="{12015BBF-F19F-454E-91FB-1D1D5CAA63B1}" srcOrd="1" destOrd="0" presId="urn:microsoft.com/office/officeart/2005/8/layout/list1#1"/>
    <dgm:cxn modelId="{4983A5B4-FA65-4359-9A0E-95A12B709C8F}" type="presOf" srcId="{CA07AE45-4F0B-4BE8-AEB0-EFACE42A8871}" destId="{019741CF-F818-4218-9E3D-B2C74DF11454}" srcOrd="0" destOrd="0" presId="urn:microsoft.com/office/officeart/2005/8/layout/list1#1"/>
    <dgm:cxn modelId="{2D6593BE-0AB7-4DBA-9D58-60312F91B36C}" srcId="{80FE846A-F97E-42BB-9EAD-E611E987A35A}" destId="{CA07AE45-4F0B-4BE8-AEB0-EFACE42A8871}" srcOrd="1" destOrd="0" parTransId="{A7D25F5E-89EC-498B-ACC0-371CB9F49B78}" sibTransId="{BACBCC99-8B61-4D4F-A367-FA719C546908}"/>
    <dgm:cxn modelId="{2883B6C4-790A-4055-A9B9-605F3C1583F2}" srcId="{CA07AE45-4F0B-4BE8-AEB0-EFACE42A8871}" destId="{17BF697B-F132-45CB-A4E0-3A0DF1E9F483}" srcOrd="1" destOrd="0" parTransId="{70ABEFE0-4C9A-4FFE-A19D-52521013D6F6}" sibTransId="{BDF1257B-B7C3-4B7F-A84D-E1627A52E38B}"/>
    <dgm:cxn modelId="{1D8924C8-281B-46FA-8AC4-2868774CE1DA}" srcId="{E8C12081-6F2B-4097-892B-0D0B539B8AE8}" destId="{B7799BBE-93F9-4561-97C5-58BDECFC1422}" srcOrd="0" destOrd="0" parTransId="{6BA5776B-F82C-41CE-93EE-A7169DD2BFDA}" sibTransId="{521595C5-29A7-4EFD-8E5F-CF7B42E3F4D2}"/>
    <dgm:cxn modelId="{0027F1D5-B24B-4C9E-82E7-0057D2DE07E1}" type="presOf" srcId="{9867E54F-1F60-4EAF-832A-FB10BC63D8D5}" destId="{7F695320-8A7D-47A1-ABF5-A177BAFFD6DB}" srcOrd="0" destOrd="1" presId="urn:microsoft.com/office/officeart/2005/8/layout/list1#1"/>
    <dgm:cxn modelId="{41F5CBD7-B2FB-4A57-B0BC-DCFCAA09958F}" type="presOf" srcId="{8B8AD5D3-86E0-49FD-AB2E-60313F0AA493}" destId="{7F695320-8A7D-47A1-ABF5-A177BAFFD6DB}" srcOrd="0" destOrd="3" presId="urn:microsoft.com/office/officeart/2005/8/layout/list1#1"/>
    <dgm:cxn modelId="{897472DA-E0EE-4967-8656-490BCC9EB6DB}" srcId="{B7799BBE-93F9-4561-97C5-58BDECFC1422}" destId="{9867E54F-1F60-4EAF-832A-FB10BC63D8D5}" srcOrd="0" destOrd="0" parTransId="{7FBEE7AD-D8FF-474F-BD9F-AB50E7D8AF64}" sibTransId="{25D4E8C1-0863-4EA8-AD0D-50D4450ABFA1}"/>
    <dgm:cxn modelId="{E71A8FDF-5EB3-4EA7-A1A3-4F33D6C6646A}" type="presOf" srcId="{B7799BBE-93F9-4561-97C5-58BDECFC1422}" destId="{7F695320-8A7D-47A1-ABF5-A177BAFFD6DB}" srcOrd="0" destOrd="0" presId="urn:microsoft.com/office/officeart/2005/8/layout/list1#1"/>
    <dgm:cxn modelId="{A53190E2-35D2-4067-9FC5-CFCC423BBAF2}" type="presOf" srcId="{71E20F3C-F8EF-4B3C-B3CF-76E9CFA3B60E}" destId="{7F695320-8A7D-47A1-ABF5-A177BAFFD6DB}" srcOrd="0" destOrd="5" presId="urn:microsoft.com/office/officeart/2005/8/layout/list1#1"/>
    <dgm:cxn modelId="{F2FEE8E8-A251-436B-8435-CB176C19662F}" srcId="{E8C12081-6F2B-4097-892B-0D0B539B8AE8}" destId="{7C103CC2-5E79-4681-A604-C0F9E92A33C7}" srcOrd="2" destOrd="0" parTransId="{5006F966-C8CF-4E10-BDCE-F6F78DFC0F09}" sibTransId="{B6DA40C6-387C-4E37-9F40-452A19E18747}"/>
    <dgm:cxn modelId="{5F8A88E9-5719-49B4-BF6C-40C701390F13}" type="presOf" srcId="{80FE846A-F97E-42BB-9EAD-E611E987A35A}" destId="{4D36AD4A-E021-4CEF-8294-AB57F4BBB420}" srcOrd="0" destOrd="0" presId="urn:microsoft.com/office/officeart/2005/8/layout/list1#1"/>
    <dgm:cxn modelId="{42050CF3-B6ED-4E97-ABE7-6DF5F6C11F79}" type="presOf" srcId="{FE62060F-3676-47EE-9874-56A48B418238}" destId="{385551A2-4161-4404-8097-BCDE889BF6EA}" srcOrd="0" destOrd="0" presId="urn:microsoft.com/office/officeart/2005/8/layout/list1#1"/>
    <dgm:cxn modelId="{B37B6CF4-4D61-454F-805E-3E45E4D9636C}" srcId="{8B8AD5D3-86E0-49FD-AB2E-60313F0AA493}" destId="{C914CCF3-4863-4EF6-83A6-45FDD7F9A7E8}" srcOrd="0" destOrd="0" parTransId="{7A9D35BA-76E7-47C8-8FA5-85E5617BF702}" sibTransId="{23C1439E-4FA0-4BAA-9539-2884D9CF2F2F}"/>
    <dgm:cxn modelId="{1C4A26F6-74E1-43BB-A64F-5B2F8BB1806B}" type="presOf" srcId="{C914CCF3-4863-4EF6-83A6-45FDD7F9A7E8}" destId="{7F695320-8A7D-47A1-ABF5-A177BAFFD6DB}" srcOrd="0" destOrd="4" presId="urn:microsoft.com/office/officeart/2005/8/layout/list1#1"/>
    <dgm:cxn modelId="{7AAB4DF8-0F53-4923-9648-BA6BBA4B3294}" srcId="{E8C12081-6F2B-4097-892B-0D0B539B8AE8}" destId="{3699F328-FA8E-4D51-AFAF-126439A465BD}" srcOrd="3" destOrd="0" parTransId="{0627417D-E7A8-499B-8287-846879912C13}" sibTransId="{4EF1C760-67EE-4153-B3D0-E69B7E6811CA}"/>
    <dgm:cxn modelId="{56EF45AC-C7FA-417E-9604-AD8962FB8995}" type="presParOf" srcId="{4D36AD4A-E021-4CEF-8294-AB57F4BBB420}" destId="{AD9C2A0B-6030-4FD5-92E2-432ABB3E740B}" srcOrd="0" destOrd="0" presId="urn:microsoft.com/office/officeart/2005/8/layout/list1#1"/>
    <dgm:cxn modelId="{9457C387-947E-4276-AB58-6B6D834DA0BB}" type="presParOf" srcId="{AD9C2A0B-6030-4FD5-92E2-432ABB3E740B}" destId="{20FA7C72-8E1F-4C8E-91EE-2E3A9D2A9985}" srcOrd="0" destOrd="0" presId="urn:microsoft.com/office/officeart/2005/8/layout/list1#1"/>
    <dgm:cxn modelId="{814A234A-CBDC-4E32-9DC9-CAABB272149C}" type="presParOf" srcId="{AD9C2A0B-6030-4FD5-92E2-432ABB3E740B}" destId="{12015BBF-F19F-454E-91FB-1D1D5CAA63B1}" srcOrd="1" destOrd="0" presId="urn:microsoft.com/office/officeart/2005/8/layout/list1#1"/>
    <dgm:cxn modelId="{A6502F30-A603-49A3-AC0F-F1CC8C96D3A6}" type="presParOf" srcId="{4D36AD4A-E021-4CEF-8294-AB57F4BBB420}" destId="{EE412667-1F96-4581-B177-C62C8A254942}" srcOrd="1" destOrd="0" presId="urn:microsoft.com/office/officeart/2005/8/layout/list1#1"/>
    <dgm:cxn modelId="{78828694-36AE-4D29-B8B0-747777F876CA}" type="presParOf" srcId="{4D36AD4A-E021-4CEF-8294-AB57F4BBB420}" destId="{7F695320-8A7D-47A1-ABF5-A177BAFFD6DB}" srcOrd="2" destOrd="0" presId="urn:microsoft.com/office/officeart/2005/8/layout/list1#1"/>
    <dgm:cxn modelId="{6B2141F4-7B67-409E-B696-3AA95CEC402D}" type="presParOf" srcId="{4D36AD4A-E021-4CEF-8294-AB57F4BBB420}" destId="{956B68FD-5C3C-45D0-8938-56FEBEF000F2}" srcOrd="3" destOrd="0" presId="urn:microsoft.com/office/officeart/2005/8/layout/list1#1"/>
    <dgm:cxn modelId="{37239BDA-F7EC-4C65-8F2E-823BBBC7C526}" type="presParOf" srcId="{4D36AD4A-E021-4CEF-8294-AB57F4BBB420}" destId="{8107CF53-862E-41AF-9EB7-7BA9C58259D3}" srcOrd="4" destOrd="0" presId="urn:microsoft.com/office/officeart/2005/8/layout/list1#1"/>
    <dgm:cxn modelId="{4EFA10DD-6F6A-4EB2-974F-3AEDA7E5C9BC}" type="presParOf" srcId="{8107CF53-862E-41AF-9EB7-7BA9C58259D3}" destId="{019741CF-F818-4218-9E3D-B2C74DF11454}" srcOrd="0" destOrd="0" presId="urn:microsoft.com/office/officeart/2005/8/layout/list1#1"/>
    <dgm:cxn modelId="{EC18C415-B813-4936-B441-1B6A497DEBBD}" type="presParOf" srcId="{8107CF53-862E-41AF-9EB7-7BA9C58259D3}" destId="{055CF717-7E1F-46AD-8BFD-9D99F8C53AF4}" srcOrd="1" destOrd="0" presId="urn:microsoft.com/office/officeart/2005/8/layout/list1#1"/>
    <dgm:cxn modelId="{10550DF8-6A9C-4F8D-9CD8-E27C925B2FAA}" type="presParOf" srcId="{4D36AD4A-E021-4CEF-8294-AB57F4BBB420}" destId="{BD65CFBD-3847-4758-B666-4A021D8E9D0E}" srcOrd="5" destOrd="0" presId="urn:microsoft.com/office/officeart/2005/8/layout/list1#1"/>
    <dgm:cxn modelId="{1F86980E-72FB-4478-AD86-18BA7B5E5EF5}" type="presParOf" srcId="{4D36AD4A-E021-4CEF-8294-AB57F4BBB420}" destId="{385551A2-4161-4404-8097-BCDE889BF6EA}" srcOrd="6" destOrd="0" presId="urn:microsoft.com/office/officeart/2005/8/layout/list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D12A87-9EBA-4622-A3C0-412B3CD97960}">
      <dsp:nvSpPr>
        <dsp:cNvPr id="0" name=""/>
        <dsp:cNvSpPr/>
      </dsp:nvSpPr>
      <dsp:spPr>
        <a:xfrm>
          <a:off x="0" y="3963077"/>
          <a:ext cx="6832212" cy="1300770"/>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Research Question: How does technology use influence academic performance and life satisfaction among youth, and what role do sociodemographic factors play in these relationships?</a:t>
          </a:r>
        </a:p>
      </dsp:txBody>
      <dsp:txXfrm>
        <a:off x="0" y="3963077"/>
        <a:ext cx="6832212" cy="1300770"/>
      </dsp:txXfrm>
    </dsp:sp>
    <dsp:sp modelId="{DF2BF8F5-5CDF-4D96-9983-3C659FA16491}">
      <dsp:nvSpPr>
        <dsp:cNvPr id="0" name=""/>
        <dsp:cNvSpPr/>
      </dsp:nvSpPr>
      <dsp:spPr>
        <a:xfrm rot="10800000">
          <a:off x="0" y="1982004"/>
          <a:ext cx="6832212" cy="2000585"/>
        </a:xfrm>
        <a:prstGeom prst="upArrowCallout">
          <a:avLst/>
        </a:prstGeom>
        <a:gradFill rotWithShape="0">
          <a:gsLst>
            <a:gs pos="0">
              <a:schemeClr val="accent2">
                <a:hueOff val="444793"/>
                <a:satOff val="-9942"/>
                <a:lumOff val="-9412"/>
                <a:alphaOff val="0"/>
                <a:tint val="96000"/>
                <a:lumMod val="104000"/>
              </a:schemeClr>
            </a:gs>
            <a:gs pos="100000">
              <a:schemeClr val="accent2">
                <a:hueOff val="444793"/>
                <a:satOff val="-9942"/>
                <a:lumOff val="-9412"/>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Research Gap:</a:t>
          </a:r>
        </a:p>
      </dsp:txBody>
      <dsp:txXfrm rot="-10800000">
        <a:off x="0" y="1982004"/>
        <a:ext cx="6832212" cy="702205"/>
      </dsp:txXfrm>
    </dsp:sp>
    <dsp:sp modelId="{0959F701-6BA6-43FF-9416-ACA44ACD5D97}">
      <dsp:nvSpPr>
        <dsp:cNvPr id="0" name=""/>
        <dsp:cNvSpPr/>
      </dsp:nvSpPr>
      <dsp:spPr>
        <a:xfrm>
          <a:off x="0" y="2684209"/>
          <a:ext cx="3416106" cy="598174"/>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Focus on GSS dataset and unique SDOH variables</a:t>
          </a:r>
        </a:p>
      </dsp:txBody>
      <dsp:txXfrm>
        <a:off x="0" y="2684209"/>
        <a:ext cx="3416106" cy="598174"/>
      </dsp:txXfrm>
    </dsp:sp>
    <dsp:sp modelId="{0C262D31-896E-475B-BB85-C85E9D17AE27}">
      <dsp:nvSpPr>
        <dsp:cNvPr id="0" name=""/>
        <dsp:cNvSpPr/>
      </dsp:nvSpPr>
      <dsp:spPr>
        <a:xfrm>
          <a:off x="3416106" y="2684209"/>
          <a:ext cx="3416106" cy="598174"/>
        </a:xfrm>
        <a:prstGeom prst="rect">
          <a:avLst/>
        </a:prstGeom>
        <a:solidFill>
          <a:schemeClr val="accent2">
            <a:tint val="40000"/>
            <a:alpha val="90000"/>
            <a:hueOff val="245536"/>
            <a:satOff val="-12517"/>
            <a:lumOff val="-1295"/>
            <a:alphaOff val="0"/>
          </a:schemeClr>
        </a:solidFill>
        <a:ln w="9525" cap="rnd" cmpd="sng" algn="ctr">
          <a:solidFill>
            <a:schemeClr val="accent2">
              <a:tint val="40000"/>
              <a:alpha val="90000"/>
              <a:hueOff val="245536"/>
              <a:satOff val="-12517"/>
              <a:lumOff val="-129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Examine moderating effects of SDOH factors</a:t>
          </a:r>
        </a:p>
      </dsp:txBody>
      <dsp:txXfrm>
        <a:off x="3416106" y="2684209"/>
        <a:ext cx="3416106" cy="598174"/>
      </dsp:txXfrm>
    </dsp:sp>
    <dsp:sp modelId="{342418FC-0FCF-4781-A628-BE158A2B4C82}">
      <dsp:nvSpPr>
        <dsp:cNvPr id="0" name=""/>
        <dsp:cNvSpPr/>
      </dsp:nvSpPr>
      <dsp:spPr>
        <a:xfrm rot="10800000">
          <a:off x="0" y="930"/>
          <a:ext cx="6832212" cy="2000585"/>
        </a:xfrm>
        <a:prstGeom prst="upArrowCallout">
          <a:avLst/>
        </a:prstGeom>
        <a:gradFill rotWithShape="0">
          <a:gsLst>
            <a:gs pos="0">
              <a:schemeClr val="accent2">
                <a:hueOff val="889586"/>
                <a:satOff val="-19883"/>
                <a:lumOff val="-18823"/>
                <a:alphaOff val="0"/>
                <a:tint val="96000"/>
                <a:lumMod val="104000"/>
              </a:schemeClr>
            </a:gs>
            <a:gs pos="100000">
              <a:schemeClr val="accent2">
                <a:hueOff val="889586"/>
                <a:satOff val="-19883"/>
                <a:lumOff val="-18823"/>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a:t>Background:</a:t>
          </a:r>
        </a:p>
      </dsp:txBody>
      <dsp:txXfrm rot="-10800000">
        <a:off x="0" y="930"/>
        <a:ext cx="6832212" cy="702205"/>
      </dsp:txXfrm>
    </dsp:sp>
    <dsp:sp modelId="{4C7FE5CA-DEDF-4E83-8279-69C75D593650}">
      <dsp:nvSpPr>
        <dsp:cNvPr id="0" name=""/>
        <dsp:cNvSpPr/>
      </dsp:nvSpPr>
      <dsp:spPr>
        <a:xfrm>
          <a:off x="3336" y="703135"/>
          <a:ext cx="2275179" cy="598174"/>
        </a:xfrm>
        <a:prstGeom prst="rect">
          <a:avLst/>
        </a:prstGeom>
        <a:solidFill>
          <a:schemeClr val="accent2">
            <a:tint val="40000"/>
            <a:alpha val="90000"/>
            <a:hueOff val="491071"/>
            <a:satOff val="-25033"/>
            <a:lumOff val="-2589"/>
            <a:alphaOff val="0"/>
          </a:schemeClr>
        </a:solidFill>
        <a:ln w="9525" cap="rnd" cmpd="sng" algn="ctr">
          <a:solidFill>
            <a:schemeClr val="accent2">
              <a:tint val="40000"/>
              <a:alpha val="90000"/>
              <a:hueOff val="491071"/>
              <a:satOff val="-25033"/>
              <a:lumOff val="-258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Technology use among children/adolescents has increased dramatically</a:t>
          </a:r>
        </a:p>
      </dsp:txBody>
      <dsp:txXfrm>
        <a:off x="3336" y="703135"/>
        <a:ext cx="2275179" cy="598174"/>
      </dsp:txXfrm>
    </dsp:sp>
    <dsp:sp modelId="{2EC439DD-3A6E-4E14-AB47-19B35053E34A}">
      <dsp:nvSpPr>
        <dsp:cNvPr id="0" name=""/>
        <dsp:cNvSpPr/>
      </dsp:nvSpPr>
      <dsp:spPr>
        <a:xfrm>
          <a:off x="2278516" y="703135"/>
          <a:ext cx="2275179" cy="598174"/>
        </a:xfrm>
        <a:prstGeom prst="rect">
          <a:avLst/>
        </a:prstGeom>
        <a:solidFill>
          <a:schemeClr val="accent2">
            <a:tint val="40000"/>
            <a:alpha val="90000"/>
            <a:hueOff val="736607"/>
            <a:satOff val="-37550"/>
            <a:lumOff val="-3884"/>
            <a:alphaOff val="0"/>
          </a:schemeClr>
        </a:solidFill>
        <a:ln w="9525" cap="rnd" cmpd="sng" algn="ctr">
          <a:solidFill>
            <a:schemeClr val="accent2">
              <a:tint val="40000"/>
              <a:alpha val="90000"/>
              <a:hueOff val="736607"/>
              <a:satOff val="-37550"/>
              <a:lumOff val="-3884"/>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Impacts on academic performance and life satisfaction not fully understood</a:t>
          </a:r>
        </a:p>
      </dsp:txBody>
      <dsp:txXfrm>
        <a:off x="2278516" y="703135"/>
        <a:ext cx="2275179" cy="598174"/>
      </dsp:txXfrm>
    </dsp:sp>
    <dsp:sp modelId="{D2BB2813-4764-4F2B-81C6-3B05F86748F6}">
      <dsp:nvSpPr>
        <dsp:cNvPr id="0" name=""/>
        <dsp:cNvSpPr/>
      </dsp:nvSpPr>
      <dsp:spPr>
        <a:xfrm>
          <a:off x="4553695" y="703135"/>
          <a:ext cx="2275179" cy="598174"/>
        </a:xfrm>
        <a:prstGeom prst="rect">
          <a:avLst/>
        </a:prstGeom>
        <a:solidFill>
          <a:schemeClr val="accent2">
            <a:tint val="40000"/>
            <a:alpha val="90000"/>
            <a:hueOff val="982142"/>
            <a:satOff val="-50066"/>
            <a:lumOff val="-5179"/>
            <a:alphaOff val="0"/>
          </a:schemeClr>
        </a:solidFill>
        <a:ln w="9525" cap="rnd" cmpd="sng" algn="ctr">
          <a:solidFill>
            <a:schemeClr val="accent2">
              <a:tint val="40000"/>
              <a:alpha val="90000"/>
              <a:hueOff val="982142"/>
              <a:satOff val="-50066"/>
              <a:lumOff val="-517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marL="0" lvl="0" indent="0" algn="ctr" defTabSz="444500">
            <a:lnSpc>
              <a:spcPct val="90000"/>
            </a:lnSpc>
            <a:spcBef>
              <a:spcPct val="0"/>
            </a:spcBef>
            <a:spcAft>
              <a:spcPct val="35000"/>
            </a:spcAft>
            <a:buNone/>
          </a:pPr>
          <a:r>
            <a:rPr lang="en-US" sz="1000" kern="1200"/>
            <a:t>Existing studies (Lepp et al., 2014; Moksnes et al., 2016; Crede et al., 2015) found mixed results</a:t>
          </a:r>
        </a:p>
      </dsp:txBody>
      <dsp:txXfrm>
        <a:off x="4553695" y="703135"/>
        <a:ext cx="2275179" cy="5981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695320-8A7D-47A1-ABF5-A177BAFFD6DB}">
      <dsp:nvSpPr>
        <dsp:cNvPr id="0" name=""/>
        <dsp:cNvSpPr/>
      </dsp:nvSpPr>
      <dsp:spPr>
        <a:xfrm>
          <a:off x="0" y="344139"/>
          <a:ext cx="6832212" cy="2834999"/>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0256" tIns="374904" rIns="53025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EDUC (Education Level) </a:t>
          </a:r>
        </a:p>
        <a:p>
          <a:pPr marL="342900" lvl="2" indent="-171450" algn="l" defTabSz="800100">
            <a:lnSpc>
              <a:spcPct val="90000"/>
            </a:lnSpc>
            <a:spcBef>
              <a:spcPct val="0"/>
            </a:spcBef>
            <a:spcAft>
              <a:spcPct val="15000"/>
            </a:spcAft>
            <a:buChar char="•"/>
          </a:pPr>
          <a:r>
            <a:rPr lang="en-US" sz="1800" kern="1200"/>
            <a:t>28% had 12th grade education</a:t>
          </a:r>
        </a:p>
        <a:p>
          <a:pPr marL="342900" lvl="2" indent="-171450" algn="l" defTabSz="800100">
            <a:lnSpc>
              <a:spcPct val="90000"/>
            </a:lnSpc>
            <a:spcBef>
              <a:spcPct val="0"/>
            </a:spcBef>
            <a:spcAft>
              <a:spcPct val="15000"/>
            </a:spcAft>
            <a:buChar char="•"/>
          </a:pPr>
          <a:r>
            <a:rPr lang="en-US" sz="1800" kern="1200"/>
            <a:t>18.4% had 4 years of college</a:t>
          </a:r>
        </a:p>
        <a:p>
          <a:pPr marL="171450" lvl="1" indent="-171450" algn="l" defTabSz="800100">
            <a:lnSpc>
              <a:spcPct val="90000"/>
            </a:lnSpc>
            <a:spcBef>
              <a:spcPct val="0"/>
            </a:spcBef>
            <a:spcAft>
              <a:spcPct val="15000"/>
            </a:spcAft>
            <a:buChar char="•"/>
          </a:pPr>
          <a:r>
            <a:rPr lang="en-US" sz="1800" kern="1200"/>
            <a:t>HAPPY (Happiness Level) </a:t>
          </a:r>
        </a:p>
        <a:p>
          <a:pPr marL="342900" lvl="2" indent="-171450" algn="l" defTabSz="800100">
            <a:lnSpc>
              <a:spcPct val="90000"/>
            </a:lnSpc>
            <a:spcBef>
              <a:spcPct val="0"/>
            </a:spcBef>
            <a:spcAft>
              <a:spcPct val="15000"/>
            </a:spcAft>
            <a:buChar char="•"/>
          </a:pPr>
          <a:r>
            <a:rPr lang="en-US" sz="1800" kern="1200"/>
            <a:t>29.9% Very Happy</a:t>
          </a:r>
        </a:p>
        <a:p>
          <a:pPr marL="342900" lvl="2" indent="-171450" algn="l" defTabSz="800100">
            <a:lnSpc>
              <a:spcPct val="90000"/>
            </a:lnSpc>
            <a:spcBef>
              <a:spcPct val="0"/>
            </a:spcBef>
            <a:spcAft>
              <a:spcPct val="15000"/>
            </a:spcAft>
            <a:buChar char="•"/>
          </a:pPr>
          <a:r>
            <a:rPr lang="en-US" sz="1800" kern="1200"/>
            <a:t>55.7% Pretty Happy</a:t>
          </a:r>
        </a:p>
        <a:p>
          <a:pPr marL="171450" lvl="1" indent="-171450" algn="l" defTabSz="800100">
            <a:lnSpc>
              <a:spcPct val="90000"/>
            </a:lnSpc>
            <a:spcBef>
              <a:spcPct val="0"/>
            </a:spcBef>
            <a:spcAft>
              <a:spcPct val="15000"/>
            </a:spcAft>
            <a:buChar char="•"/>
          </a:pPr>
          <a:r>
            <a:rPr lang="en-US" sz="1800" kern="1200"/>
            <a:t>USETECH (mean = 55.15, SD = 29.32)</a:t>
          </a:r>
        </a:p>
        <a:p>
          <a:pPr marL="171450" lvl="1" indent="-171450" algn="l" defTabSz="800100">
            <a:lnSpc>
              <a:spcPct val="90000"/>
            </a:lnSpc>
            <a:spcBef>
              <a:spcPct val="0"/>
            </a:spcBef>
            <a:spcAft>
              <a:spcPct val="15000"/>
            </a:spcAft>
            <a:buChar char="•"/>
          </a:pPr>
          <a:r>
            <a:rPr lang="en-US" sz="1800" kern="1200"/>
            <a:t>AGE (mean = 49.13, SD = 18.24)</a:t>
          </a:r>
        </a:p>
      </dsp:txBody>
      <dsp:txXfrm>
        <a:off x="0" y="344139"/>
        <a:ext cx="6832212" cy="2834999"/>
      </dsp:txXfrm>
    </dsp:sp>
    <dsp:sp modelId="{12015BBF-F19F-454E-91FB-1D1D5CAA63B1}">
      <dsp:nvSpPr>
        <dsp:cNvPr id="0" name=""/>
        <dsp:cNvSpPr/>
      </dsp:nvSpPr>
      <dsp:spPr>
        <a:xfrm>
          <a:off x="341610" y="78459"/>
          <a:ext cx="4782548" cy="53136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00100">
            <a:lnSpc>
              <a:spcPct val="90000"/>
            </a:lnSpc>
            <a:spcBef>
              <a:spcPct val="0"/>
            </a:spcBef>
            <a:spcAft>
              <a:spcPct val="35000"/>
            </a:spcAft>
            <a:buNone/>
          </a:pPr>
          <a:r>
            <a:rPr lang="en-US" sz="1800" kern="1200"/>
            <a:t>Key Variables:</a:t>
          </a:r>
        </a:p>
      </dsp:txBody>
      <dsp:txXfrm>
        <a:off x="367549" y="104398"/>
        <a:ext cx="4730670" cy="479482"/>
      </dsp:txXfrm>
    </dsp:sp>
    <dsp:sp modelId="{385551A2-4161-4404-8097-BCDE889BF6EA}">
      <dsp:nvSpPr>
        <dsp:cNvPr id="0" name=""/>
        <dsp:cNvSpPr/>
      </dsp:nvSpPr>
      <dsp:spPr>
        <a:xfrm>
          <a:off x="0" y="3542019"/>
          <a:ext cx="6832212" cy="1644299"/>
        </a:xfrm>
        <a:prstGeom prst="rect">
          <a:avLst/>
        </a:prstGeom>
        <a:solidFill>
          <a:schemeClr val="lt1">
            <a:alpha val="90000"/>
            <a:hueOff val="0"/>
            <a:satOff val="0"/>
            <a:lumOff val="0"/>
            <a:alphaOff val="0"/>
          </a:schemeClr>
        </a:solidFill>
        <a:ln w="9525" cap="rnd" cmpd="sng" algn="ctr">
          <a:solidFill>
            <a:schemeClr val="accent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0256" tIns="374904" rIns="530256"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a:t>SEX: 44.8% Male, 55.2% Female</a:t>
          </a:r>
        </a:p>
        <a:p>
          <a:pPr marL="171450" lvl="1" indent="-171450" algn="l" defTabSz="800100">
            <a:lnSpc>
              <a:spcPct val="90000"/>
            </a:lnSpc>
            <a:spcBef>
              <a:spcPct val="0"/>
            </a:spcBef>
            <a:spcAft>
              <a:spcPct val="15000"/>
            </a:spcAft>
            <a:buChar char="•"/>
          </a:pPr>
          <a:r>
            <a:rPr lang="en-US" sz="1800" kern="1200"/>
            <a:t>RACE: 72.2% White, 16.3% Black, 11.5% Others</a:t>
          </a:r>
        </a:p>
        <a:p>
          <a:pPr marL="171450" lvl="1" indent="-171450" algn="l" defTabSz="800100">
            <a:lnSpc>
              <a:spcPct val="90000"/>
            </a:lnSpc>
            <a:spcBef>
              <a:spcPct val="0"/>
            </a:spcBef>
            <a:spcAft>
              <a:spcPct val="15000"/>
            </a:spcAft>
            <a:buChar char="•"/>
          </a:pPr>
          <a:r>
            <a:rPr lang="en-US" sz="1800" kern="1200"/>
            <a:t>WRKSTAT: 48.3% Working Full Time, 19% Retired</a:t>
          </a:r>
        </a:p>
        <a:p>
          <a:pPr marL="171450" lvl="1" indent="-171450" algn="l" defTabSz="800100">
            <a:lnSpc>
              <a:spcPct val="90000"/>
            </a:lnSpc>
            <a:spcBef>
              <a:spcPct val="0"/>
            </a:spcBef>
            <a:spcAft>
              <a:spcPct val="15000"/>
            </a:spcAft>
            <a:buChar char="•"/>
          </a:pPr>
          <a:r>
            <a:rPr lang="en-US" sz="1800" kern="1200"/>
            <a:t>RINCOME: 59.8% $25,000 and over</a:t>
          </a:r>
        </a:p>
      </dsp:txBody>
      <dsp:txXfrm>
        <a:off x="0" y="3542019"/>
        <a:ext cx="6832212" cy="1644299"/>
      </dsp:txXfrm>
    </dsp:sp>
    <dsp:sp modelId="{055CF717-7E1F-46AD-8BFD-9D99F8C53AF4}">
      <dsp:nvSpPr>
        <dsp:cNvPr id="0" name=""/>
        <dsp:cNvSpPr/>
      </dsp:nvSpPr>
      <dsp:spPr>
        <a:xfrm>
          <a:off x="341610" y="3276339"/>
          <a:ext cx="4782548" cy="531360"/>
        </a:xfrm>
        <a:prstGeom prst="round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38100" dist="25400" dir="5400000" rotWithShape="0">
            <a:srgbClr val="000000">
              <a:alpha val="2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80769" tIns="0" rIns="180769" bIns="0" numCol="1" spcCol="1270" anchor="ctr" anchorCtr="0">
          <a:noAutofit/>
        </a:bodyPr>
        <a:lstStyle/>
        <a:p>
          <a:pPr marL="0" lvl="0" indent="0" algn="l" defTabSz="800100">
            <a:lnSpc>
              <a:spcPct val="90000"/>
            </a:lnSpc>
            <a:spcBef>
              <a:spcPct val="0"/>
            </a:spcBef>
            <a:spcAft>
              <a:spcPct val="35000"/>
            </a:spcAft>
            <a:buNone/>
          </a:pPr>
          <a:r>
            <a:rPr lang="en-US" sz="1800" kern="1200"/>
            <a:t>Other Variables:</a:t>
          </a:r>
        </a:p>
      </dsp:txBody>
      <dsp:txXfrm>
        <a:off x="367549" y="3302278"/>
        <a:ext cx="4730670"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2">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3/25/25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3/25/25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3/25/25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3/25/25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3/25/25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3/25/25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3/25/25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3/25/25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t>3/25/25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t>3/25/25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t>3/25/25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t>3/25/25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t>3/25/25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t>3/25/25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t>3/25/25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3/25/25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t>3/25/25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t>3/25/25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81177" y="609600"/>
            <a:ext cx="10162698" cy="2895600"/>
          </a:xfrm>
        </p:spPr>
        <p:txBody>
          <a:bodyPr/>
          <a:lstStyle/>
          <a:p>
            <a:r>
              <a:rPr lang="en-US" dirty="0"/>
              <a:t>    HEALTH DATA SCIENCE</a:t>
            </a:r>
          </a:p>
        </p:txBody>
      </p:sp>
      <p:sp>
        <p:nvSpPr>
          <p:cNvPr id="15" name="Text Placeholder 14"/>
          <p:cNvSpPr>
            <a:spLocks noGrp="1"/>
          </p:cNvSpPr>
          <p:nvPr>
            <p:ph type="body" sz="quarter" idx="13"/>
          </p:nvPr>
        </p:nvSpPr>
        <p:spPr>
          <a:xfrm>
            <a:off x="1581509" y="3505200"/>
            <a:ext cx="9230057" cy="381000"/>
          </a:xfrm>
        </p:spPr>
        <p:txBody>
          <a:bodyPr/>
          <a:lstStyle/>
          <a:p>
            <a:r>
              <a:rPr lang="en-US" sz="4000" dirty="0">
                <a:solidFill>
                  <a:schemeClr val="accent3">
                    <a:lumMod val="75000"/>
                  </a:schemeClr>
                </a:solidFill>
              </a:rPr>
              <a:t>FINAL PROJECT PRESENTATION</a:t>
            </a:r>
          </a:p>
        </p:txBody>
      </p:sp>
      <p:sp>
        <p:nvSpPr>
          <p:cNvPr id="14" name="Text Placeholder 13"/>
          <p:cNvSpPr>
            <a:spLocks noGrp="1"/>
          </p:cNvSpPr>
          <p:nvPr>
            <p:ph type="body" idx="1"/>
          </p:nvPr>
        </p:nvSpPr>
        <p:spPr>
          <a:xfrm>
            <a:off x="1242204" y="4354046"/>
            <a:ext cx="10262407" cy="1555864"/>
          </a:xfrm>
        </p:spPr>
        <p:txBody>
          <a:bodyPr/>
          <a:lstStyle/>
          <a:p>
            <a:r>
              <a:rPr lang="en-US" dirty="0"/>
              <a:t>     PROFESSOR : JASON DOHERTY</a:t>
            </a:r>
          </a:p>
        </p:txBody>
      </p:sp>
      <p:pic>
        <p:nvPicPr>
          <p:cNvPr id="1026" name="Picture 2" descr="Image result for Saint Louis Billikens Logo"/>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9543781" y="535781"/>
            <a:ext cx="1843087" cy="21066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Happiness Level</a:t>
            </a:r>
          </a:p>
        </p:txBody>
      </p:sp>
      <p:pic>
        <p:nvPicPr>
          <p:cNvPr id="4" name="Content Placeholder 3"/>
          <p:cNvPicPr>
            <a:picLocks noGrp="1"/>
          </p:cNvPicPr>
          <p:nvPr>
            <p:ph idx="1"/>
          </p:nvPr>
        </p:nvPicPr>
        <p:blipFill>
          <a:blip r:embed="rId2"/>
          <a:stretch>
            <a:fillRect/>
          </a:stretch>
        </p:blipFill>
        <p:spPr>
          <a:xfrm>
            <a:off x="3756179" y="2133600"/>
            <a:ext cx="6581468" cy="3778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3215" y="652145"/>
            <a:ext cx="9911080" cy="1252855"/>
          </a:xfrm>
        </p:spPr>
        <p:txBody>
          <a:bodyPr/>
          <a:lstStyle/>
          <a:p>
            <a:r>
              <a:rPr lang="en-US"/>
              <a:t>Distribution of happiness level</a:t>
            </a:r>
          </a:p>
        </p:txBody>
      </p:sp>
      <p:sp>
        <p:nvSpPr>
          <p:cNvPr id="3" name="Content Placeholder 2"/>
          <p:cNvSpPr>
            <a:spLocks noGrp="1"/>
          </p:cNvSpPr>
          <p:nvPr>
            <p:ph idx="1"/>
          </p:nvPr>
        </p:nvSpPr>
        <p:spPr>
          <a:xfrm>
            <a:off x="1546542" y="2133600"/>
            <a:ext cx="8915400" cy="3777622"/>
          </a:xfrm>
        </p:spPr>
        <p:txBody>
          <a:bodyPr/>
          <a:lstStyle/>
          <a:p>
            <a:pPr marL="0" indent="0">
              <a:buNone/>
            </a:pPr>
            <a:endParaRPr lang="en-US"/>
          </a:p>
          <a:p>
            <a:r>
              <a:rPr lang="en-US"/>
              <a:t>This bar chart shows the distribution of the happiness self-ratings made by the participants. The x-axis shows the three categories of happiness: "Very Happy", "Pretty happy", and "Not Too happy" are depicted on the x-axis, which also shows the count or frequency of the participants in each category. A glance at the chart can be seen that the majority of the people voted for "Pretty Happy," and then "Very Happy," while a smaller number selected "Not Too Happy." This makes it evident that the general happiness level of the sample is high.</a:t>
            </a:r>
          </a:p>
        </p:txBody>
      </p:sp>
      <p:pic>
        <p:nvPicPr>
          <p:cNvPr id="4" name="Content Placeholder 3"/>
          <p:cNvPicPr>
            <a:picLocks noGrp="1"/>
          </p:cNvPicPr>
          <p:nvPr/>
        </p:nvPicPr>
        <p:blipFill>
          <a:blip r:embed="rId2"/>
          <a:stretch>
            <a:fillRect/>
          </a:stretch>
        </p:blipFill>
        <p:spPr>
          <a:xfrm>
            <a:off x="8721090" y="412750"/>
            <a:ext cx="2700655" cy="20021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Relationship between USETECH    and Education</a:t>
            </a:r>
            <a:endParaRPr lang="en-US"/>
          </a:p>
        </p:txBody>
      </p:sp>
      <p:sp>
        <p:nvSpPr>
          <p:cNvPr id="3" name="Content Placeholder 2"/>
          <p:cNvSpPr>
            <a:spLocks noGrp="1"/>
          </p:cNvSpPr>
          <p:nvPr>
            <p:ph idx="1"/>
          </p:nvPr>
        </p:nvSpPr>
        <p:spPr/>
        <p:txBody>
          <a:bodyPr/>
          <a:lstStyle/>
          <a:p>
            <a:r>
              <a:rPr lang="en-US">
                <a:sym typeface="+mn-ea"/>
              </a:rPr>
              <a:t>Such a scatter plot study is about the interaction between the participants' technological usage (USETECH) and their educational level. The USETECH variable is represented on the x-axis of the chart, and the y-axis shows the level of education. On the plot, every data point corresponds to the USETECH score of a participant and the education level that they have achieved. The regression line in blue shows the slope of the relationship between the two variables. This visualization is then used to analyze the possibility of the existence of the correlation between the use of technologies and the educational achievement in the given sample.</a:t>
            </a:r>
            <a:endParaRPr lang="en-US"/>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Relationship between USETECH and Education</a:t>
            </a:r>
          </a:p>
        </p:txBody>
      </p:sp>
      <p:pic>
        <p:nvPicPr>
          <p:cNvPr id="4" name="Content Placeholder 3"/>
          <p:cNvPicPr>
            <a:picLocks noGrp="1"/>
          </p:cNvPicPr>
          <p:nvPr>
            <p:ph idx="1"/>
          </p:nvPr>
        </p:nvPicPr>
        <p:blipFill>
          <a:blip r:embed="rId2"/>
          <a:stretch>
            <a:fillRect/>
          </a:stretch>
        </p:blipFill>
        <p:spPr>
          <a:xfrm>
            <a:off x="1993900" y="1905000"/>
            <a:ext cx="8388985" cy="42881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Models</a:t>
            </a:r>
          </a:p>
        </p:txBody>
      </p:sp>
      <p:sp>
        <p:nvSpPr>
          <p:cNvPr id="3" name="Content Placeholder 2"/>
          <p:cNvSpPr>
            <a:spLocks noGrp="1"/>
          </p:cNvSpPr>
          <p:nvPr>
            <p:ph idx="1"/>
          </p:nvPr>
        </p:nvSpPr>
        <p:spPr/>
        <p:txBody>
          <a:bodyPr/>
          <a:lstStyle/>
          <a:p>
            <a:r>
              <a:rPr lang="en-US" dirty="0"/>
              <a:t>Multiple Linear Regression (HAPPY):</a:t>
            </a:r>
          </a:p>
          <a:p>
            <a:pPr lvl="1">
              <a:buFont typeface="Arial" panose="020B0604020202020204" pitchFamily="34" charset="0"/>
              <a:buChar char="•"/>
            </a:pPr>
            <a:r>
              <a:rPr lang="en-US" dirty="0"/>
              <a:t>Only RACE (Black) had a significant positive effect (β = 0.1127718, p = 0.00224)</a:t>
            </a:r>
          </a:p>
          <a:p>
            <a:pPr lvl="1">
              <a:buFont typeface="Arial" panose="020B0604020202020204" pitchFamily="34" charset="0"/>
              <a:buChar char="•"/>
            </a:pPr>
            <a:r>
              <a:rPr lang="en-US" dirty="0"/>
              <a:t>Model: F(5, 2335) = 3.02, p = 0.01011, R2 = 0.004297</a:t>
            </a:r>
          </a:p>
          <a:p>
            <a:r>
              <a:rPr lang="en-US" dirty="0"/>
              <a:t>Binary Logistic Regression (Life Satisfaction):</a:t>
            </a:r>
          </a:p>
          <a:p>
            <a:pPr lvl="1">
              <a:buFont typeface="Arial" panose="020B0604020202020204" pitchFamily="34" charset="0"/>
              <a:buChar char="•"/>
            </a:pPr>
            <a:r>
              <a:rPr lang="en-US" dirty="0"/>
              <a:t>AGE was the only significant predictor (OR = 1.005371, p = 0.0319)</a:t>
            </a:r>
          </a:p>
          <a:p>
            <a:pPr lvl="1">
              <a:buFont typeface="Arial" panose="020B0604020202020204" pitchFamily="34" charset="0"/>
              <a:buChar char="•"/>
            </a:pPr>
            <a:r>
              <a:rPr lang="en-US" dirty="0"/>
              <a:t>USETECH, SEX, and RACE were not significant predictors</a:t>
            </a:r>
          </a:p>
          <a:p>
            <a:pPr lvl="1">
              <a:buFont typeface="Arial" panose="020B0604020202020204" pitchFamily="34" charset="0"/>
              <a:buChar char="•"/>
            </a:pPr>
            <a:r>
              <a:rPr lang="en-US" dirty="0"/>
              <a:t>Model diagnostics: AIC, Count R-squared</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3795" y="624110"/>
            <a:ext cx="8911687" cy="1280890"/>
          </a:xfrm>
        </p:spPr>
        <p:txBody>
          <a:bodyPr/>
          <a:lstStyle/>
          <a:p>
            <a:r>
              <a:rPr lang="en-US"/>
              <a:t>           stastical tests</a:t>
            </a:r>
          </a:p>
        </p:txBody>
      </p:sp>
      <p:sp>
        <p:nvSpPr>
          <p:cNvPr id="3" name="Content Placeholder 2"/>
          <p:cNvSpPr>
            <a:spLocks noGrp="1"/>
          </p:cNvSpPr>
          <p:nvPr>
            <p:ph idx="1"/>
          </p:nvPr>
        </p:nvSpPr>
        <p:spPr>
          <a:xfrm>
            <a:off x="1773555" y="1762760"/>
            <a:ext cx="8915400" cy="4148455"/>
          </a:xfrm>
        </p:spPr>
        <p:txBody>
          <a:bodyPr/>
          <a:lstStyle/>
          <a:p>
            <a:r>
              <a:rPr lang="en-US" sz="2000"/>
              <a:t>Indepedent samples test</a:t>
            </a:r>
          </a:p>
          <a:p>
            <a:r>
              <a:rPr lang="en-US" sz="2000"/>
              <a:t>Shapiro wilk test</a:t>
            </a:r>
          </a:p>
          <a:p>
            <a:r>
              <a:rPr lang="en-US" sz="2000"/>
              <a:t>Levene’s test</a:t>
            </a:r>
          </a:p>
          <a:p>
            <a:r>
              <a:rPr lang="en-US" sz="2000"/>
              <a:t>Wilcoxon rank sum test</a:t>
            </a:r>
          </a:p>
          <a:p>
            <a:r>
              <a:rPr lang="en-US" sz="2000"/>
              <a:t>Cohen d test</a:t>
            </a:r>
          </a:p>
          <a:p>
            <a:r>
              <a:rPr lang="en-US" sz="2000"/>
              <a:t>Anova test</a:t>
            </a:r>
          </a:p>
          <a:p>
            <a:r>
              <a:rPr lang="en-US" sz="2000"/>
              <a:t>Kruskal-walis test</a:t>
            </a:r>
          </a:p>
          <a:p>
            <a:r>
              <a:rPr lang="en-US" sz="2000"/>
              <a:t>Tukey’s HSD</a:t>
            </a:r>
          </a:p>
          <a:p>
            <a:pPr marL="0" indent="0">
              <a:buNone/>
            </a:pPr>
            <a:endParaRPr lang="en-US" sz="2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binary logistic regression model</a:t>
            </a:r>
          </a:p>
        </p:txBody>
      </p:sp>
      <p:sp>
        <p:nvSpPr>
          <p:cNvPr id="3" name="Content Placeholder 2"/>
          <p:cNvSpPr>
            <a:spLocks noGrp="1"/>
          </p:cNvSpPr>
          <p:nvPr>
            <p:ph idx="1"/>
          </p:nvPr>
        </p:nvSpPr>
        <p:spPr/>
        <p:txBody>
          <a:bodyPr/>
          <a:lstStyle/>
          <a:p>
            <a:r>
              <a:rPr lang="en-US"/>
              <a:t>A binary logistic regression model was fit to predict life satisfaction (LifeSat), a binary variable derived from the HAPPY variable, using the same set of independent variables: USE, TECH, AGES, SEXES, and RACES.</a:t>
            </a:r>
          </a:p>
          <a:p>
            <a:r>
              <a:rPr lang="en-US"/>
              <a:t>The logistic regression model results unveiled that AGE was the only statistically significant factor affecting life satisfaction.</a:t>
            </a:r>
          </a:p>
          <a:p>
            <a:r>
              <a:rPr lang="en-US"/>
              <a:t>The odds ratio for AGE was 1.005371 (p = 0.0319), implying that older participants had a slightly higher probability of being "Very Happy" compared to their younger counterparts.</a:t>
            </a:r>
          </a:p>
          <a:p>
            <a:r>
              <a:rPr lang="en-US"/>
              <a:t>However, the other independent variables, namely, USETECH, SEX, and RACE, were insignificant with respect to life satisfaction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Findings</a:t>
            </a:r>
          </a:p>
        </p:txBody>
      </p:sp>
      <p:sp>
        <p:nvSpPr>
          <p:cNvPr id="3" name="Content Placeholder 2"/>
          <p:cNvSpPr>
            <a:spLocks noGrp="1"/>
          </p:cNvSpPr>
          <p:nvPr>
            <p:ph idx="1"/>
          </p:nvPr>
        </p:nvSpPr>
        <p:spPr/>
        <p:txBody>
          <a:bodyPr/>
          <a:lstStyle/>
          <a:p>
            <a:r>
              <a:rPr lang="en-US" dirty="0"/>
              <a:t>Significant difference in EDUC scores between high and low USETECH groups</a:t>
            </a:r>
          </a:p>
          <a:p>
            <a:pPr lvl="1"/>
            <a:r>
              <a:rPr lang="en-US" dirty="0"/>
              <a:t>Higher EDUC scores in high USETECH group (p = 1.079e-05)</a:t>
            </a:r>
          </a:p>
          <a:p>
            <a:pPr lvl="1"/>
            <a:r>
              <a:rPr lang="en-US" dirty="0"/>
              <a:t>Small to medium effect size (d = 0.2004482)</a:t>
            </a:r>
          </a:p>
          <a:p>
            <a:r>
              <a:rPr lang="en-US" dirty="0"/>
              <a:t>No significant difference in HAPPY scores between high and low USETECH groups</a:t>
            </a:r>
          </a:p>
          <a:p>
            <a:pPr lvl="1"/>
            <a:r>
              <a:rPr lang="en-US" dirty="0"/>
              <a:t>t-test: p = 0.3007</a:t>
            </a:r>
          </a:p>
          <a:p>
            <a:pPr lvl="1"/>
            <a:r>
              <a:rPr lang="en-US" dirty="0"/>
              <a:t>Wilcoxon rank-sum test: p = 0.3196</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Findings	</a:t>
            </a:r>
          </a:p>
        </p:txBody>
      </p:sp>
      <p:sp>
        <p:nvSpPr>
          <p:cNvPr id="3" name="Content Placeholder 2"/>
          <p:cNvSpPr>
            <a:spLocks noGrp="1"/>
          </p:cNvSpPr>
          <p:nvPr>
            <p:ph idx="1"/>
          </p:nvPr>
        </p:nvSpPr>
        <p:spPr/>
        <p:txBody>
          <a:bodyPr>
            <a:normAutofit fontScale="92500" lnSpcReduction="20000"/>
          </a:bodyPr>
          <a:lstStyle/>
          <a:p>
            <a:r>
              <a:rPr lang="en-US" dirty="0"/>
              <a:t>Differences in HAPPY scores across subgroups:</a:t>
            </a:r>
          </a:p>
          <a:p>
            <a:pPr lvl="1">
              <a:buFont typeface="Arial" panose="020B0604020202020204" pitchFamily="34" charset="0"/>
              <a:buChar char="•"/>
            </a:pPr>
            <a:r>
              <a:rPr lang="en-US" dirty="0"/>
              <a:t>Significant differences across RACE (p &lt; 0.05) </a:t>
            </a:r>
          </a:p>
          <a:p>
            <a:pPr lvl="2" indent="-285750">
              <a:buFont typeface="Arial" panose="020B0604020202020204" pitchFamily="34" charset="0"/>
              <a:buChar char="•"/>
            </a:pPr>
            <a:r>
              <a:rPr lang="en-US" dirty="0"/>
              <a:t>Black &gt; White (Tukey's HSD)</a:t>
            </a:r>
          </a:p>
          <a:p>
            <a:pPr lvl="2" indent="-285750">
              <a:buFont typeface="Arial" panose="020B0604020202020204" pitchFamily="34" charset="0"/>
              <a:buChar char="•"/>
            </a:pPr>
            <a:r>
              <a:rPr lang="en-US" dirty="0"/>
              <a:t>Small effect size (</a:t>
            </a:r>
            <a:r>
              <a:rPr lang="el-GR" dirty="0"/>
              <a:t>η2 = 0.004)</a:t>
            </a:r>
          </a:p>
          <a:p>
            <a:pPr lvl="1">
              <a:buFont typeface="Arial" panose="020B0604020202020204" pitchFamily="34" charset="0"/>
              <a:buChar char="•"/>
            </a:pPr>
            <a:r>
              <a:rPr lang="en-US" dirty="0"/>
              <a:t>Significant differences across MARITAL status (p &lt; 0.001) </a:t>
            </a:r>
          </a:p>
          <a:p>
            <a:pPr lvl="2" indent="-285750">
              <a:buFont typeface="Arial" panose="020B0604020202020204" pitchFamily="34" charset="0"/>
              <a:buChar char="•"/>
            </a:pPr>
            <a:r>
              <a:rPr lang="en-US" dirty="0"/>
              <a:t>Medium effect size (</a:t>
            </a:r>
            <a:r>
              <a:rPr lang="el-GR" dirty="0"/>
              <a:t>η2 = 0.081)</a:t>
            </a:r>
          </a:p>
          <a:p>
            <a:r>
              <a:rPr lang="en-US" dirty="0"/>
              <a:t>Differences in EDUC scores across subgroups:</a:t>
            </a:r>
          </a:p>
          <a:p>
            <a:pPr lvl="1">
              <a:buFont typeface="Arial" panose="020B0604020202020204" pitchFamily="34" charset="0"/>
              <a:buChar char="•"/>
            </a:pPr>
            <a:r>
              <a:rPr lang="en-US" dirty="0"/>
              <a:t>Significant differences across RACE (p &lt; 0.001) </a:t>
            </a:r>
          </a:p>
          <a:p>
            <a:pPr lvl="2" indent="-285750">
              <a:buFont typeface="Arial" panose="020B0604020202020204" pitchFamily="34" charset="0"/>
              <a:buChar char="•"/>
            </a:pPr>
            <a:r>
              <a:rPr lang="en-US" dirty="0"/>
              <a:t>White &gt; Black, Others (Tukey's HSD)</a:t>
            </a:r>
          </a:p>
          <a:p>
            <a:pPr lvl="2" indent="-285750">
              <a:buFont typeface="Arial" panose="020B0604020202020204" pitchFamily="34" charset="0"/>
              <a:buChar char="•"/>
            </a:pPr>
            <a:r>
              <a:rPr lang="en-US" dirty="0"/>
              <a:t>Small effect size (</a:t>
            </a:r>
            <a:r>
              <a:rPr lang="el-GR" dirty="0"/>
              <a:t>η2 = 0.021)</a:t>
            </a:r>
          </a:p>
          <a:p>
            <a:pPr lvl="1">
              <a:buFont typeface="Arial" panose="020B0604020202020204" pitchFamily="34" charset="0"/>
              <a:buChar char="•"/>
            </a:pPr>
            <a:r>
              <a:rPr lang="en-US" dirty="0"/>
              <a:t>Significant differences across MARITAL status (p &lt; 0.001) </a:t>
            </a:r>
          </a:p>
          <a:p>
            <a:pPr lvl="2" indent="-285750">
              <a:buFont typeface="Arial" panose="020B0604020202020204" pitchFamily="34" charset="0"/>
              <a:buChar char="•"/>
            </a:pPr>
            <a:r>
              <a:rPr lang="en-US" dirty="0"/>
              <a:t>Small effect size (</a:t>
            </a:r>
            <a:r>
              <a:rPr lang="el-GR" dirty="0"/>
              <a:t>η2 = 0.018)</a:t>
            </a:r>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Summary	</a:t>
            </a:r>
          </a:p>
        </p:txBody>
      </p:sp>
      <p:sp>
        <p:nvSpPr>
          <p:cNvPr id="3" name="Content Placeholder 2"/>
          <p:cNvSpPr>
            <a:spLocks noGrp="1"/>
          </p:cNvSpPr>
          <p:nvPr>
            <p:ph idx="1"/>
          </p:nvPr>
        </p:nvSpPr>
        <p:spPr>
          <a:xfrm>
            <a:off x="1117600" y="1398270"/>
            <a:ext cx="10386695" cy="4960620"/>
          </a:xfrm>
        </p:spPr>
        <p:txBody>
          <a:bodyPr/>
          <a:lstStyle/>
          <a:p>
            <a:endParaRPr lang="en-US" dirty="0"/>
          </a:p>
          <a:p>
            <a:r>
              <a:rPr lang="en-US" dirty="0"/>
              <a:t>Higher technology use (USETECH) was associated with higher academic performance (EDUC)</a:t>
            </a:r>
          </a:p>
          <a:p>
            <a:r>
              <a:rPr lang="en-US" dirty="0"/>
              <a:t>No direct relationship between technology use and life satisfaction (HAPPY)</a:t>
            </a:r>
          </a:p>
          <a:p>
            <a:r>
              <a:rPr lang="en-US" dirty="0"/>
              <a:t>Race and marital status influenced HAPPY and EDUC scores</a:t>
            </a:r>
          </a:p>
          <a:p>
            <a:r>
              <a:rPr lang="en-US" dirty="0"/>
              <a:t>Age was a significant predictor of life satisfaction</a:t>
            </a:r>
          </a:p>
          <a:p>
            <a:r>
              <a:rPr lang="en-US" dirty="0"/>
              <a:t>But the inference demonstrates that no significant difference exists in the HAPPY scores between the high USETECH and the low USETECH groups, which is shown by the t-test (p = 0.3007) and the non-parametric Wilcoxon rank-sum test (p = 0.3196). </a:t>
            </a:r>
          </a:p>
          <a:p>
            <a:r>
              <a:rPr lang="en-US" dirty="0"/>
              <a:t>This could mean that the influence of tech on life satisfaction of these participants does not have a direct relationship.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The Impact of Technology Use on Academic Performance and Life Satisfaction Among Youth</a:t>
            </a:r>
          </a:p>
        </p:txBody>
      </p:sp>
      <p:sp>
        <p:nvSpPr>
          <p:cNvPr id="3" name="Subtitle 2"/>
          <p:cNvSpPr>
            <a:spLocks noGrp="1"/>
          </p:cNvSpPr>
          <p:nvPr>
            <p:ph type="subTitle" idx="1"/>
          </p:nvPr>
        </p:nvSpPr>
        <p:spPr>
          <a:xfrm>
            <a:off x="2225675" y="4777105"/>
            <a:ext cx="9279255" cy="1993900"/>
          </a:xfrm>
        </p:spPr>
        <p:txBody>
          <a:bodyPr>
            <a:normAutofit/>
          </a:bodyPr>
          <a:lstStyle/>
          <a:p>
            <a:r>
              <a:rPr lang="en-US" dirty="0"/>
              <a:t>Presented By:</a:t>
            </a:r>
          </a:p>
          <a:p>
            <a:r>
              <a:rPr lang="en-US" sz="1600"/>
              <a:t>Vudem </a:t>
            </a:r>
            <a:r>
              <a:rPr lang="en-US" sz="1600" dirty="0"/>
              <a:t>Shruthi Reddy</a:t>
            </a:r>
          </a:p>
          <a:p>
            <a:endParaRPr lang="en-US" sz="1600" dirty="0"/>
          </a:p>
          <a:p>
            <a:endParaRPr lang="en-US" sz="1600" dirty="0"/>
          </a:p>
          <a:p>
            <a:endParaRPr lang="en-US" sz="1600" dirty="0"/>
          </a:p>
          <a:p>
            <a:endParaRPr lang="en-US" dirty="0"/>
          </a:p>
          <a:p>
            <a:endParaRPr lang="en-US" dirty="0"/>
          </a:p>
        </p:txBody>
      </p:sp>
      <p:sp>
        <p:nvSpPr>
          <p:cNvPr id="4" name="Text Box 3"/>
          <p:cNvSpPr txBox="1"/>
          <p:nvPr/>
        </p:nvSpPr>
        <p:spPr>
          <a:xfrm>
            <a:off x="2678430" y="1020445"/>
            <a:ext cx="4064000" cy="368300"/>
          </a:xfrm>
          <a:prstGeom prst="rect">
            <a:avLst/>
          </a:prstGeom>
          <a:noFill/>
        </p:spPr>
        <p:txBody>
          <a:bodyPr wrap="square" rtlCol="0">
            <a:spAutoFit/>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15" name="Rectangle 14"/>
          <p:cNvSpPr>
            <a:spLocks noGrp="1" noRot="1" noChangeAspect="1" noMove="1" noResize="1" noEditPoints="1" noAdjustHandles="1" noChangeArrowheads="1" noChangeShapeType="1" noTextEdit="1"/>
          </p:cNvSpPr>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59893" y="3101093"/>
            <a:ext cx="2454052" cy="3029344"/>
          </a:xfrm>
        </p:spPr>
        <p:txBody>
          <a:bodyPr>
            <a:normAutofit/>
          </a:bodyPr>
          <a:lstStyle/>
          <a:p>
            <a:r>
              <a:rPr lang="en-US" sz="3000">
                <a:solidFill>
                  <a:schemeClr val="bg1"/>
                </a:solidFill>
              </a:rPr>
              <a:t>Background and Research Gaps</a:t>
            </a:r>
          </a:p>
        </p:txBody>
      </p:sp>
      <p:sp>
        <p:nvSpPr>
          <p:cNvPr id="16" name="Freeform 11"/>
          <p:cNvSpPr>
            <a:spLocks noGrp="1" noRot="1" noChangeAspect="1" noMove="1" noResize="1" noEditPoints="1" noAdjustHandles="1" noChangeArrowheads="1" noChangeShapeType="1" noTextEdit="1"/>
          </p:cNvSpPr>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1" fmla="*/ 6839 w 6883"/>
              <a:gd name="connsiteY0-2" fmla="*/ 4885 h 10168"/>
              <a:gd name="connsiteX1-3" fmla="*/ 5405 w 6883"/>
              <a:gd name="connsiteY1-4" fmla="*/ 357 h 10168"/>
              <a:gd name="connsiteX2-5" fmla="*/ 5373 w 6883"/>
              <a:gd name="connsiteY2-6" fmla="*/ 262 h 10168"/>
              <a:gd name="connsiteX3-7" fmla="*/ 5284 w 6883"/>
              <a:gd name="connsiteY3-8" fmla="*/ 168 h 10168"/>
              <a:gd name="connsiteX4-9" fmla="*/ 4716 w 6883"/>
              <a:gd name="connsiteY4-10" fmla="*/ 168 h 10168"/>
              <a:gd name="connsiteX5-11" fmla="*/ 50 w 6883"/>
              <a:gd name="connsiteY5-12" fmla="*/ 0 h 10168"/>
              <a:gd name="connsiteX6-13" fmla="*/ 1 w 6883"/>
              <a:gd name="connsiteY6-14" fmla="*/ 9964 h 10168"/>
              <a:gd name="connsiteX7-15" fmla="*/ 4716 w 6883"/>
              <a:gd name="connsiteY7-16" fmla="*/ 10168 h 10168"/>
              <a:gd name="connsiteX8-17" fmla="*/ 5284 w 6883"/>
              <a:gd name="connsiteY8-18" fmla="*/ 10168 h 10168"/>
              <a:gd name="connsiteX9-19" fmla="*/ 5373 w 6883"/>
              <a:gd name="connsiteY9-20" fmla="*/ 10074 h 10168"/>
              <a:gd name="connsiteX10-21" fmla="*/ 5405 w 6883"/>
              <a:gd name="connsiteY10-22" fmla="*/ 9979 h 10168"/>
              <a:gd name="connsiteX11-23" fmla="*/ 6839 w 6883"/>
              <a:gd name="connsiteY11-24" fmla="*/ 5451 h 10168"/>
              <a:gd name="connsiteX12-25" fmla="*/ 6839 w 6883"/>
              <a:gd name="connsiteY12-26" fmla="*/ 4885 h 10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7" name="Rectangle 16"/>
          <p:cNvSpPr>
            <a:spLocks noGrp="1" noRot="1" noChangeAspect="1" noMove="1" noResize="1" noEditPoints="1" noAdjustHandles="1" noChangeArrowheads="1" noChangeShapeType="1" noTextEdit="1"/>
          </p:cNvSpPr>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p:cNvGraphicFramePr>
            <a:graphicFrameLocks noGrp="1"/>
          </p:cNvGraphicFramePr>
          <p:nvPr>
            <p:ph idx="1"/>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Source and Variables</a:t>
            </a:r>
          </a:p>
        </p:txBody>
      </p:sp>
      <p:sp>
        <p:nvSpPr>
          <p:cNvPr id="3" name="Content Placeholder 2"/>
          <p:cNvSpPr>
            <a:spLocks noGrp="1"/>
          </p:cNvSpPr>
          <p:nvPr>
            <p:ph idx="1"/>
          </p:nvPr>
        </p:nvSpPr>
        <p:spPr/>
        <p:txBody>
          <a:bodyPr>
            <a:normAutofit fontScale="70000" lnSpcReduction="20000"/>
          </a:bodyPr>
          <a:lstStyle/>
          <a:p>
            <a:r>
              <a:rPr lang="en-US" dirty="0"/>
              <a:t>Data Source:</a:t>
            </a:r>
          </a:p>
          <a:p>
            <a:pPr lvl="1">
              <a:buFont typeface="Arial" panose="020B0604020202020204" pitchFamily="34" charset="0"/>
              <a:buChar char="•"/>
            </a:pPr>
            <a:r>
              <a:rPr lang="en-US" dirty="0"/>
              <a:t>General Social Survey (GSS) dataset</a:t>
            </a:r>
          </a:p>
          <a:p>
            <a:pPr lvl="1">
              <a:buFont typeface="Arial" panose="020B0604020202020204" pitchFamily="34" charset="0"/>
              <a:buChar char="•"/>
            </a:pPr>
            <a:r>
              <a:rPr lang="en-US" dirty="0"/>
              <a:t>High-quality, representative US sample</a:t>
            </a:r>
          </a:p>
          <a:p>
            <a:pPr lvl="1">
              <a:buFont typeface="Arial" panose="020B0604020202020204" pitchFamily="34" charset="0"/>
              <a:buChar char="•"/>
            </a:pPr>
            <a:r>
              <a:rPr lang="en-US" dirty="0"/>
              <a:t>Includes SDOH variables relevant to the research question</a:t>
            </a:r>
          </a:p>
          <a:p>
            <a:r>
              <a:rPr lang="en-US" dirty="0"/>
              <a:t>Dependent Variables:</a:t>
            </a:r>
          </a:p>
          <a:p>
            <a:pPr lvl="1">
              <a:buFont typeface="Arial" panose="020B0604020202020204" pitchFamily="34" charset="0"/>
              <a:buChar char="•"/>
            </a:pPr>
            <a:r>
              <a:rPr lang="en-US" dirty="0"/>
              <a:t>Academic Performance (EDUC)</a:t>
            </a:r>
          </a:p>
          <a:p>
            <a:pPr lvl="1">
              <a:buFont typeface="Arial" panose="020B0604020202020204" pitchFamily="34" charset="0"/>
              <a:buChar char="•"/>
            </a:pPr>
            <a:r>
              <a:rPr lang="en-US" dirty="0"/>
              <a:t>Life Satisfaction (HAPPY)</a:t>
            </a:r>
          </a:p>
          <a:p>
            <a:r>
              <a:rPr lang="en-US" dirty="0"/>
              <a:t>Independent Variables:</a:t>
            </a:r>
          </a:p>
          <a:p>
            <a:pPr lvl="1">
              <a:buFont typeface="Arial" panose="020B0604020202020204" pitchFamily="34" charset="0"/>
              <a:buChar char="•"/>
            </a:pPr>
            <a:r>
              <a:rPr lang="en-US" dirty="0"/>
              <a:t>Technology Use (USETECH)</a:t>
            </a:r>
          </a:p>
          <a:p>
            <a:pPr lvl="1">
              <a:buFont typeface="Arial" panose="020B0604020202020204" pitchFamily="34" charset="0"/>
              <a:buChar char="•"/>
            </a:pPr>
            <a:r>
              <a:rPr lang="en-US" dirty="0"/>
              <a:t>Work Status (WRKSTAT)</a:t>
            </a:r>
          </a:p>
          <a:p>
            <a:pPr lvl="1">
              <a:buFont typeface="Arial" panose="020B0604020202020204" pitchFamily="34" charset="0"/>
              <a:buChar char="•"/>
            </a:pPr>
            <a:r>
              <a:rPr lang="en-US" dirty="0"/>
              <a:t>Income (RINCOME)</a:t>
            </a:r>
          </a:p>
          <a:p>
            <a:pPr lvl="1">
              <a:buFont typeface="Arial" panose="020B0604020202020204" pitchFamily="34" charset="0"/>
              <a:buChar char="•"/>
            </a:pPr>
            <a:r>
              <a:rPr lang="en-US" dirty="0"/>
              <a:t>Marital Status (MARITAL)</a:t>
            </a:r>
          </a:p>
          <a:p>
            <a:pPr lvl="1">
              <a:buFont typeface="Arial" panose="020B0604020202020204" pitchFamily="34" charset="0"/>
              <a:buChar char="•"/>
            </a:pPr>
            <a:r>
              <a:rPr lang="en-US" dirty="0"/>
              <a:t>Sex</a:t>
            </a:r>
          </a:p>
          <a:p>
            <a:pPr lvl="1">
              <a:buFont typeface="Arial" panose="020B0604020202020204" pitchFamily="34" charset="0"/>
              <a:buChar char="•"/>
            </a:pPr>
            <a:r>
              <a:rPr lang="en-US" dirty="0"/>
              <a:t>Race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38275" y="248920"/>
            <a:ext cx="10066020" cy="1656080"/>
          </a:xfrm>
        </p:spPr>
        <p:txBody>
          <a:bodyPr/>
          <a:lstStyle/>
          <a:p>
            <a:r>
              <a:rPr lang="en-US"/>
              <a:t>DATA MANAGMENT</a:t>
            </a:r>
          </a:p>
        </p:txBody>
      </p:sp>
      <p:sp>
        <p:nvSpPr>
          <p:cNvPr id="5" name="Content Placeholder 4"/>
          <p:cNvSpPr>
            <a:spLocks noGrp="1"/>
          </p:cNvSpPr>
          <p:nvPr>
            <p:ph idx="1"/>
          </p:nvPr>
        </p:nvSpPr>
        <p:spPr>
          <a:xfrm>
            <a:off x="792480" y="1296035"/>
            <a:ext cx="11266805" cy="5271770"/>
          </a:xfrm>
        </p:spPr>
        <p:txBody>
          <a:bodyPr>
            <a:normAutofit/>
          </a:bodyPr>
          <a:lstStyle/>
          <a:p>
            <a:r>
              <a:rPr lang="en-US"/>
              <a:t>Data Cleaning:</a:t>
            </a:r>
          </a:p>
          <a:p>
            <a:r>
              <a:rPr lang="en-US"/>
              <a:t>Missing Values in "USETECH" Variable:</a:t>
            </a:r>
          </a:p>
          <a:p>
            <a:pPr>
              <a:buFont typeface="Arial" panose="020B0604020202020204" pitchFamily="34" charset="0"/>
              <a:buChar char="•"/>
            </a:pPr>
            <a:r>
              <a:rPr lang="en-US"/>
              <a:t>Replaced -1, 998, and 999 with NA (missing) using the na_if function in R.</a:t>
            </a:r>
          </a:p>
          <a:p>
            <a:pPr>
              <a:buFont typeface="Arial" panose="020B0604020202020204" pitchFamily="34" charset="0"/>
              <a:buChar char="•"/>
            </a:pPr>
            <a:r>
              <a:rPr lang="en-US"/>
              <a:t>Imputed mean value of non-missing "USETECH" scores for missing values.</a:t>
            </a:r>
          </a:p>
          <a:p>
            <a:r>
              <a:rPr lang="en-US"/>
              <a:t>Variable Transformation:</a:t>
            </a:r>
          </a:p>
          <a:p>
            <a:r>
              <a:rPr lang="en-US"/>
              <a:t>Recoding Categorical Variables:</a:t>
            </a:r>
          </a:p>
          <a:p>
            <a:pPr>
              <a:buFont typeface="Arial" panose="020B0604020202020204" pitchFamily="34" charset="0"/>
              <a:buChar char="•"/>
            </a:pPr>
            <a:r>
              <a:rPr lang="en-US"/>
              <a:t>"EDUC" variable recoded from numeric values (0-20) to education levels.</a:t>
            </a:r>
          </a:p>
          <a:p>
            <a:r>
              <a:rPr lang="en-US"/>
              <a:t>Other categorical variables assigned descriptive labels:</a:t>
            </a:r>
          </a:p>
          <a:p>
            <a:pPr>
              <a:buFont typeface="Arial" panose="020B0604020202020204" pitchFamily="34" charset="0"/>
              <a:buChar char="•"/>
            </a:pPr>
            <a:r>
              <a:rPr lang="en-US"/>
              <a:t>"HAPPY", "WRKSTAT", "RINCOME", "MARITAL", "SEX", "RACE", "HRS1", and "HRS2".</a:t>
            </a:r>
          </a:p>
          <a:p>
            <a:r>
              <a:rPr lang="en-US"/>
              <a:t>Subset Selection:</a:t>
            </a:r>
          </a:p>
          <a:p>
            <a:r>
              <a:rPr lang="en-US"/>
              <a:t>Selected Relevant Variables:</a:t>
            </a:r>
          </a:p>
          <a:p>
            <a:pPr>
              <a:buFont typeface="Arial" panose="020B0604020202020204" pitchFamily="34" charset="0"/>
              <a:buChar char="•"/>
            </a:pPr>
            <a:r>
              <a:rPr lang="en-US"/>
              <a:t>"EDUC", "HAPPY", "USETECH", "AGE", "SEX", "RACE", "WRKSTAT", "RINCOME", "MARITAL", "HRS1", and "HRS2".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sym typeface="+mn-ea"/>
              </a:rPr>
              <a:t>Creation of New Variables:</a:t>
            </a:r>
            <a:endParaRPr lang="en-US"/>
          </a:p>
        </p:txBody>
      </p:sp>
      <p:sp>
        <p:nvSpPr>
          <p:cNvPr id="5" name="Content Placeholder 4"/>
          <p:cNvSpPr>
            <a:spLocks noGrp="1"/>
          </p:cNvSpPr>
          <p:nvPr>
            <p:ph idx="1"/>
          </p:nvPr>
        </p:nvSpPr>
        <p:spPr>
          <a:xfrm>
            <a:off x="900430" y="1651000"/>
            <a:ext cx="10970895" cy="4562475"/>
          </a:xfrm>
        </p:spPr>
        <p:txBody>
          <a:bodyPr/>
          <a:lstStyle/>
          <a:p>
            <a:r>
              <a:rPr lang="en-US"/>
              <a:t>"USETECH_group":</a:t>
            </a:r>
          </a:p>
          <a:p>
            <a:pPr>
              <a:buFont typeface="Arial" panose="020B0604020202020204" pitchFamily="34" charset="0"/>
              <a:buChar char="•"/>
            </a:pPr>
            <a:r>
              <a:rPr lang="en-US"/>
              <a:t>Divided into "High" and "Low" groups based on median value of "USETECH".</a:t>
            </a:r>
          </a:p>
          <a:p>
            <a:r>
              <a:rPr lang="en-US"/>
              <a:t>Facilitates comparison between groups using standard statistical techniques.</a:t>
            </a:r>
          </a:p>
          <a:p>
            <a:r>
              <a:rPr lang="en-US"/>
              <a:t>"LifeSat":</a:t>
            </a:r>
          </a:p>
          <a:p>
            <a:r>
              <a:rPr lang="en-US"/>
              <a:t>Binary variable derived from "HAPPY" variable.</a:t>
            </a:r>
          </a:p>
          <a:p>
            <a:r>
              <a:rPr lang="en-US"/>
              <a:t>Value of 1 for "Very Happy" and 0 for other happiness levels.</a:t>
            </a:r>
          </a:p>
          <a:p>
            <a:pPr marL="0" indent="0">
              <a:buNone/>
            </a:pP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20000"/>
              </a:schemeClr>
            </a:gs>
            <a:gs pos="100000">
              <a:schemeClr val="bg2">
                <a:shade val="98000"/>
                <a:satMod val="120000"/>
                <a:lumMod val="98000"/>
              </a:schemeClr>
            </a:gs>
          </a:gsLst>
          <a:lin ang="5400000" scaled="0"/>
        </a:gradFill>
        <a:effectLst/>
      </p:bgPr>
    </p:bg>
    <p:spTree>
      <p:nvGrpSpPr>
        <p:cNvPr id="1" name=""/>
        <p:cNvGrpSpPr/>
        <p:nvPr/>
      </p:nvGrpSpPr>
      <p:grpSpPr>
        <a:xfrm>
          <a:off x="0" y="0"/>
          <a:ext cx="0" cy="0"/>
          <a:chOff x="0" y="0"/>
          <a:chExt cx="0" cy="0"/>
        </a:xfrm>
      </p:grpSpPr>
      <p:sp>
        <p:nvSpPr>
          <p:cNvPr id="9" name="Rectangle 8"/>
          <p:cNvSpPr>
            <a:spLocks noGrp="1" noRot="1" noChangeAspect="1" noMove="1" noResize="1" noEditPoints="1" noAdjustHandles="1" noChangeArrowheads="1" noChangeShapeType="1" noTextEdit="1"/>
          </p:cNvSpPr>
          <p:nvPr/>
        </p:nvSpPr>
        <p:spPr>
          <a:xfrm>
            <a:off x="1" y="0"/>
            <a:ext cx="4059079"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59893" y="3101093"/>
            <a:ext cx="2454052" cy="3029344"/>
          </a:xfrm>
        </p:spPr>
        <p:txBody>
          <a:bodyPr>
            <a:normAutofit/>
          </a:bodyPr>
          <a:lstStyle/>
          <a:p>
            <a:r>
              <a:rPr lang="en-US" sz="3200">
                <a:solidFill>
                  <a:schemeClr val="bg1"/>
                </a:solidFill>
              </a:rPr>
              <a:t>Descriptive Statistics</a:t>
            </a:r>
          </a:p>
        </p:txBody>
      </p:sp>
      <p:sp>
        <p:nvSpPr>
          <p:cNvPr id="11" name="Freeform 11"/>
          <p:cNvSpPr>
            <a:spLocks noGrp="1" noRot="1" noChangeAspect="1" noMove="1" noResize="1" noEditPoints="1" noAdjustHandles="1" noChangeArrowheads="1" noChangeShapeType="1" noTextEdit="1"/>
          </p:cNvSpPr>
          <p:nvPr/>
        </p:nvSpPr>
        <p:spPr bwMode="auto">
          <a:xfrm flipV="1">
            <a:off x="-159" y="3179901"/>
            <a:ext cx="1098194" cy="514066"/>
          </a:xfrm>
          <a:custGeom>
            <a:avLst/>
            <a:gdLst>
              <a:gd name="connsiteX0" fmla="*/ 10000 w 10044"/>
              <a:gd name="connsiteY0" fmla="*/ 4701 h 9966"/>
              <a:gd name="connsiteX1" fmla="*/ 8559 w 10044"/>
              <a:gd name="connsiteY1" fmla="*/ 188 h 9966"/>
              <a:gd name="connsiteX2" fmla="*/ 8527 w 10044"/>
              <a:gd name="connsiteY2" fmla="*/ 94 h 9966"/>
              <a:gd name="connsiteX3" fmla="*/ 8438 w 10044"/>
              <a:gd name="connsiteY3" fmla="*/ 0 h 9966"/>
              <a:gd name="connsiteX4" fmla="*/ 7867 w 10044"/>
              <a:gd name="connsiteY4" fmla="*/ 0 h 9966"/>
              <a:gd name="connsiteX5" fmla="*/ 0 w 10044"/>
              <a:gd name="connsiteY5" fmla="*/ 70 h 9966"/>
              <a:gd name="connsiteX6" fmla="*/ 3132 w 10044"/>
              <a:gd name="connsiteY6" fmla="*/ 9763 h 9966"/>
              <a:gd name="connsiteX7" fmla="*/ 7867 w 10044"/>
              <a:gd name="connsiteY7" fmla="*/ 9966 h 9966"/>
              <a:gd name="connsiteX8" fmla="*/ 8438 w 10044"/>
              <a:gd name="connsiteY8" fmla="*/ 9966 h 9966"/>
              <a:gd name="connsiteX9" fmla="*/ 8527 w 10044"/>
              <a:gd name="connsiteY9" fmla="*/ 9872 h 9966"/>
              <a:gd name="connsiteX10" fmla="*/ 8559 w 10044"/>
              <a:gd name="connsiteY10" fmla="*/ 9778 h 9966"/>
              <a:gd name="connsiteX11" fmla="*/ 10000 w 10044"/>
              <a:gd name="connsiteY11" fmla="*/ 5265 h 9966"/>
              <a:gd name="connsiteX12" fmla="*/ 10000 w 10044"/>
              <a:gd name="connsiteY12" fmla="*/ 4701 h 9966"/>
              <a:gd name="connsiteX0-1" fmla="*/ 6839 w 6883"/>
              <a:gd name="connsiteY0-2" fmla="*/ 4885 h 10168"/>
              <a:gd name="connsiteX1-3" fmla="*/ 5405 w 6883"/>
              <a:gd name="connsiteY1-4" fmla="*/ 357 h 10168"/>
              <a:gd name="connsiteX2-5" fmla="*/ 5373 w 6883"/>
              <a:gd name="connsiteY2-6" fmla="*/ 262 h 10168"/>
              <a:gd name="connsiteX3-7" fmla="*/ 5284 w 6883"/>
              <a:gd name="connsiteY3-8" fmla="*/ 168 h 10168"/>
              <a:gd name="connsiteX4-9" fmla="*/ 4716 w 6883"/>
              <a:gd name="connsiteY4-10" fmla="*/ 168 h 10168"/>
              <a:gd name="connsiteX5-11" fmla="*/ 50 w 6883"/>
              <a:gd name="connsiteY5-12" fmla="*/ 0 h 10168"/>
              <a:gd name="connsiteX6-13" fmla="*/ 1 w 6883"/>
              <a:gd name="connsiteY6-14" fmla="*/ 9964 h 10168"/>
              <a:gd name="connsiteX7-15" fmla="*/ 4716 w 6883"/>
              <a:gd name="connsiteY7-16" fmla="*/ 10168 h 10168"/>
              <a:gd name="connsiteX8-17" fmla="*/ 5284 w 6883"/>
              <a:gd name="connsiteY8-18" fmla="*/ 10168 h 10168"/>
              <a:gd name="connsiteX9-19" fmla="*/ 5373 w 6883"/>
              <a:gd name="connsiteY9-20" fmla="*/ 10074 h 10168"/>
              <a:gd name="connsiteX10-21" fmla="*/ 5405 w 6883"/>
              <a:gd name="connsiteY10-22" fmla="*/ 9979 h 10168"/>
              <a:gd name="connsiteX11-23" fmla="*/ 6839 w 6883"/>
              <a:gd name="connsiteY11-24" fmla="*/ 5451 h 10168"/>
              <a:gd name="connsiteX12-25" fmla="*/ 6839 w 6883"/>
              <a:gd name="connsiteY12-26" fmla="*/ 4885 h 1016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Lst>
            <a:rect l="l" t="t" r="r" b="b"/>
            <a:pathLst>
              <a:path w="6883" h="10168">
                <a:moveTo>
                  <a:pt x="6839" y="4885"/>
                </a:moveTo>
                <a:lnTo>
                  <a:pt x="5405" y="357"/>
                </a:lnTo>
                <a:cubicBezTo>
                  <a:pt x="5395" y="325"/>
                  <a:pt x="5383" y="294"/>
                  <a:pt x="5373" y="262"/>
                </a:cubicBezTo>
                <a:cubicBezTo>
                  <a:pt x="5344" y="168"/>
                  <a:pt x="5314" y="168"/>
                  <a:pt x="5284" y="168"/>
                </a:cubicBezTo>
                <a:lnTo>
                  <a:pt x="4716" y="168"/>
                </a:lnTo>
                <a:lnTo>
                  <a:pt x="50" y="0"/>
                </a:lnTo>
                <a:cubicBezTo>
                  <a:pt x="59" y="3322"/>
                  <a:pt x="-8" y="6643"/>
                  <a:pt x="1" y="9964"/>
                </a:cubicBezTo>
                <a:lnTo>
                  <a:pt x="4716" y="10168"/>
                </a:lnTo>
                <a:lnTo>
                  <a:pt x="5284" y="10168"/>
                </a:lnTo>
                <a:cubicBezTo>
                  <a:pt x="5314" y="10168"/>
                  <a:pt x="5344" y="10074"/>
                  <a:pt x="5373" y="10074"/>
                </a:cubicBezTo>
                <a:cubicBezTo>
                  <a:pt x="5373" y="9979"/>
                  <a:pt x="5405" y="9979"/>
                  <a:pt x="5405" y="9979"/>
                </a:cubicBezTo>
                <a:lnTo>
                  <a:pt x="6839" y="5451"/>
                </a:lnTo>
                <a:cubicBezTo>
                  <a:pt x="6898" y="5262"/>
                  <a:pt x="6898" y="5074"/>
                  <a:pt x="6839" y="4885"/>
                </a:cubicBezTo>
                <a:close/>
              </a:path>
            </a:pathLst>
          </a:custGeom>
          <a:solidFill>
            <a:schemeClr val="accent1"/>
          </a:solidFill>
          <a:ln>
            <a:noFill/>
          </a:ln>
        </p:spPr>
        <p:txBody>
          <a:bodyPr/>
          <a:lstStyle/>
          <a:p>
            <a:endParaRPr lang="en-US"/>
          </a:p>
        </p:txBody>
      </p:sp>
      <p:sp useBgFill="1">
        <p:nvSpPr>
          <p:cNvPr id="13" name="Rectangle 12"/>
          <p:cNvSpPr>
            <a:spLocks noGrp="1" noRot="1" noChangeAspect="1" noMove="1" noResize="1" noEditPoints="1" noAdjustHandles="1" noChangeArrowheads="1" noChangeShapeType="1" noTextEdit="1"/>
          </p:cNvSpPr>
          <p:nvPr/>
        </p:nvSpPr>
        <p:spPr>
          <a:xfrm>
            <a:off x="4795736" y="0"/>
            <a:ext cx="739626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p:cNvGraphicFramePr>
            <a:graphicFrameLocks noGrp="1"/>
          </p:cNvGraphicFramePr>
          <p:nvPr>
            <p:ph idx="1"/>
          </p:nvPr>
        </p:nvGraphicFramePr>
        <p:xfrm>
          <a:off x="4713144" y="641551"/>
          <a:ext cx="6832212" cy="52647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Education Level</a:t>
            </a:r>
          </a:p>
        </p:txBody>
      </p:sp>
      <p:pic>
        <p:nvPicPr>
          <p:cNvPr id="4" name="Content Placeholder 3"/>
          <p:cNvPicPr>
            <a:picLocks noGrp="1"/>
          </p:cNvPicPr>
          <p:nvPr>
            <p:ph idx="1"/>
          </p:nvPr>
        </p:nvPicPr>
        <p:blipFill>
          <a:blip r:embed="rId2"/>
          <a:stretch>
            <a:fillRect/>
          </a:stretch>
        </p:blipFill>
        <p:spPr>
          <a:xfrm>
            <a:off x="3625262" y="2133600"/>
            <a:ext cx="6843302" cy="3778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 Box 99"/>
          <p:cNvSpPr txBox="1"/>
          <p:nvPr/>
        </p:nvSpPr>
        <p:spPr>
          <a:xfrm>
            <a:off x="1981835" y="1139825"/>
            <a:ext cx="9298305" cy="4465955"/>
          </a:xfrm>
          <a:prstGeom prst="rect">
            <a:avLst/>
          </a:prstGeom>
          <a:noFill/>
          <a:ln w="9525">
            <a:noFill/>
          </a:ln>
        </p:spPr>
        <p:txBody>
          <a:bodyPr>
            <a:noAutofit/>
          </a:bodyPr>
          <a:lstStyle/>
          <a:p>
            <a:pPr indent="0"/>
            <a:r>
              <a:rPr lang="en-US" b="0">
                <a:latin typeface="Century Gothic" panose="020B0502020202020204" charset="0"/>
                <a:cs typeface="Century Gothic" panose="020B0502020202020204" charset="0"/>
              </a:rPr>
              <a:t>This bar chart shows the division of participants into various education levels. The x-axis is displayed as different education level categories, starting from "No formal schooling" and ending at "8 years of college." The y-axis represents the number of participants in each education level category. The graph shows that the most common level of education is "high school ", then "4 years of university" and "2 years of university". This graph clearly demonstrates the educational attainment of the survey population.</a:t>
            </a:r>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1336</Words>
  <Application>Microsoft Macintosh PowerPoint</Application>
  <PresentationFormat>Widescreen</PresentationFormat>
  <Paragraphs>127</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Century Gothic</vt:lpstr>
      <vt:lpstr>Wingdings 3</vt:lpstr>
      <vt:lpstr>Wisp</vt:lpstr>
      <vt:lpstr>    HEALTH DATA SCIENCE</vt:lpstr>
      <vt:lpstr>The Impact of Technology Use on Academic Performance and Life Satisfaction Among Youth</vt:lpstr>
      <vt:lpstr>Background and Research Gaps</vt:lpstr>
      <vt:lpstr>Data Source and Variables</vt:lpstr>
      <vt:lpstr>DATA MANAGMENT</vt:lpstr>
      <vt:lpstr>Creation of New Variables:</vt:lpstr>
      <vt:lpstr>Descriptive Statistics</vt:lpstr>
      <vt:lpstr>Distribution of Education Level</vt:lpstr>
      <vt:lpstr>PowerPoint Presentation</vt:lpstr>
      <vt:lpstr>Distribution of Happiness Level</vt:lpstr>
      <vt:lpstr>Distribution of happiness level</vt:lpstr>
      <vt:lpstr>Relationship between USETECH    and Education</vt:lpstr>
      <vt:lpstr>Relationship between USETECH and Education</vt:lpstr>
      <vt:lpstr>Regression Models</vt:lpstr>
      <vt:lpstr>           stastical tests</vt:lpstr>
      <vt:lpstr>A binary logistic regression model</vt:lpstr>
      <vt:lpstr>Key Findings</vt:lpstr>
      <vt:lpstr>Key Findings </vt:lpstr>
      <vt:lpstr>Results 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Impact of Technology Use on Academic Performance and Life Satisfaction Among Youth</dc:title>
  <dc:creator>Krishna Chaintanya Palla</dc:creator>
  <cp:lastModifiedBy>Shruthi Reddy Vudem</cp:lastModifiedBy>
  <cp:revision>6</cp:revision>
  <dcterms:created xsi:type="dcterms:W3CDTF">2024-04-29T23:27:00Z</dcterms:created>
  <dcterms:modified xsi:type="dcterms:W3CDTF">2025-03-26T02:37:54Z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60C8D15D75854EA28C25A9D9528CD30E_13</vt:lpwstr>
  </property>
  <property fmtid="{D5CDD505-2E9C-101B-9397-08002B2CF9AE}" pid="3" name="KSOProductBuildVer">
    <vt:lpwstr>1033-12.2.0.16909</vt:lpwstr>
  </property>
</Properties>
</file>