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99" r:id="rId6"/>
    <p:sldMasterId id="2147484010" r:id="rId7"/>
  </p:sldMasterIdLst>
  <p:notesMasterIdLst>
    <p:notesMasterId r:id="rId47"/>
  </p:notesMasterIdLst>
  <p:handoutMasterIdLst>
    <p:handoutMasterId r:id="rId48"/>
  </p:handoutMasterIdLst>
  <p:sldIdLst>
    <p:sldId id="618" r:id="rId8"/>
    <p:sldId id="676" r:id="rId9"/>
    <p:sldId id="677" r:id="rId10"/>
    <p:sldId id="678" r:id="rId11"/>
    <p:sldId id="679" r:id="rId12"/>
    <p:sldId id="523" r:id="rId13"/>
    <p:sldId id="646" r:id="rId14"/>
    <p:sldId id="640" r:id="rId15"/>
    <p:sldId id="651" r:id="rId16"/>
    <p:sldId id="647" r:id="rId17"/>
    <p:sldId id="643" r:id="rId18"/>
    <p:sldId id="645" r:id="rId19"/>
    <p:sldId id="652" r:id="rId20"/>
    <p:sldId id="649" r:id="rId21"/>
    <p:sldId id="650" r:id="rId22"/>
    <p:sldId id="653" r:id="rId23"/>
    <p:sldId id="654" r:id="rId24"/>
    <p:sldId id="655" r:id="rId25"/>
    <p:sldId id="656" r:id="rId26"/>
    <p:sldId id="657" r:id="rId27"/>
    <p:sldId id="658" r:id="rId28"/>
    <p:sldId id="659" r:id="rId29"/>
    <p:sldId id="660" r:id="rId30"/>
    <p:sldId id="661" r:id="rId31"/>
    <p:sldId id="662" r:id="rId32"/>
    <p:sldId id="663" r:id="rId33"/>
    <p:sldId id="664" r:id="rId34"/>
    <p:sldId id="665" r:id="rId35"/>
    <p:sldId id="666" r:id="rId36"/>
    <p:sldId id="667" r:id="rId37"/>
    <p:sldId id="668" r:id="rId38"/>
    <p:sldId id="669" r:id="rId39"/>
    <p:sldId id="670" r:id="rId40"/>
    <p:sldId id="671" r:id="rId41"/>
    <p:sldId id="672" r:id="rId42"/>
    <p:sldId id="673" r:id="rId43"/>
    <p:sldId id="674" r:id="rId44"/>
    <p:sldId id="675" r:id="rId45"/>
    <p:sldId id="531" r:id="rId46"/>
  </p:sldIdLst>
  <p:sldSz cx="9906000" cy="6858000" type="A4"/>
  <p:notesSz cx="6797675" cy="9928225"/>
  <p:custDataLst>
    <p:tags r:id="rId4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53">
          <p15:clr>
            <a:srgbClr val="A4A3A4"/>
          </p15:clr>
        </p15:guide>
        <p15:guide id="5" orient="horz" pos="2514">
          <p15:clr>
            <a:srgbClr val="A4A3A4"/>
          </p15:clr>
        </p15:guide>
        <p15:guide id="6" orient="horz" pos="2391">
          <p15:clr>
            <a:srgbClr val="A4A3A4"/>
          </p15:clr>
        </p15:guide>
        <p15:guide id="7" pos="3122">
          <p15:clr>
            <a:srgbClr val="A4A3A4"/>
          </p15:clr>
        </p15:guide>
        <p15:guide id="8" pos="200">
          <p15:clr>
            <a:srgbClr val="A4A3A4"/>
          </p15:clr>
        </p15:guide>
        <p15:guide id="9" pos="3209">
          <p15:clr>
            <a:srgbClr val="A4A3A4"/>
          </p15:clr>
        </p15:guide>
        <p15:guide id="10" pos="3034">
          <p15:clr>
            <a:srgbClr val="A4A3A4"/>
          </p15:clr>
        </p15:guide>
        <p15:guide id="11" pos="604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F1C63"/>
    <a:srgbClr val="E7F9FF"/>
    <a:srgbClr val="005B7C"/>
    <a:srgbClr val="6A9529"/>
    <a:srgbClr val="A2BFAF"/>
    <a:srgbClr val="ACB7B2"/>
    <a:srgbClr val="00A0D6"/>
    <a:srgbClr val="0085B3"/>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9" autoAdjust="0"/>
    <p:restoredTop sz="91653" autoAdjust="0"/>
  </p:normalViewPr>
  <p:slideViewPr>
    <p:cSldViewPr snapToGrid="0">
      <p:cViewPr varScale="1">
        <p:scale>
          <a:sx n="92" d="100"/>
          <a:sy n="92" d="100"/>
        </p:scale>
        <p:origin x="936" y="66"/>
      </p:cViewPr>
      <p:guideLst>
        <p:guide orient="horz"/>
        <p:guide orient="horz" pos="952"/>
        <p:guide orient="horz" pos="3954"/>
        <p:guide orient="horz" pos="2453"/>
        <p:guide orient="horz" pos="2514"/>
        <p:guide orient="horz" pos="2391"/>
        <p:guide pos="3122"/>
        <p:guide pos="200"/>
        <p:guide pos="3209"/>
        <p:guide pos="3034"/>
        <p:guide pos="6041"/>
      </p:guideLst>
    </p:cSldViewPr>
  </p:slideViewPr>
  <p:outlineViewPr>
    <p:cViewPr>
      <p:scale>
        <a:sx n="33" d="100"/>
        <a:sy n="33" d="100"/>
      </p:scale>
      <p:origin x="0" y="2797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2592"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5872"/>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30813"/>
            <a:ext cx="2945862" cy="495872"/>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109769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2"/>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4" y="0"/>
            <a:ext cx="2945659" cy="496412"/>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9/26/2017</a:t>
            </a:fld>
            <a:endParaRPr lang="en-US" dirty="0"/>
          </a:p>
        </p:txBody>
      </p:sp>
      <p:sp>
        <p:nvSpPr>
          <p:cNvPr id="4" name="Slide Image Placeholder 3"/>
          <p:cNvSpPr>
            <a:spLocks noGrp="1" noRot="1" noChangeAspect="1"/>
          </p:cNvSpPr>
          <p:nvPr>
            <p:ph type="sldImg" idx="2"/>
          </p:nvPr>
        </p:nvSpPr>
        <p:spPr>
          <a:xfrm>
            <a:off x="712788" y="746125"/>
            <a:ext cx="5372100" cy="3721100"/>
          </a:xfrm>
          <a:prstGeom prst="rect">
            <a:avLst/>
          </a:prstGeom>
          <a:noFill/>
          <a:ln w="12700">
            <a:solidFill>
              <a:prstClr val="black"/>
            </a:solidFill>
          </a:ln>
        </p:spPr>
        <p:txBody>
          <a:bodyPr vert="horz" lIns="95264" tIns="47632" rIns="95264" bIns="47632" rtlCol="0" anchor="ctr"/>
          <a:lstStyle/>
          <a:p>
            <a:endParaRPr lang="de-DE" dirty="0"/>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5264" tIns="47632" rIns="95264" bIns="4763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9430091"/>
            <a:ext cx="2945659" cy="496412"/>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4" y="9430091"/>
            <a:ext cx="2945659" cy="496412"/>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992524463"/>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Arial" pitchFamily="34" charset="0"/>
        <a:ea typeface="+mn-ea"/>
        <a:cs typeface="+mn-cs"/>
      </a:defRPr>
    </a:lvl1pPr>
    <a:lvl2pPr marL="457171" algn="l" defTabSz="914342" rtl="0" eaLnBrk="1" latinLnBrk="0" hangingPunct="1">
      <a:defRPr sz="1200" kern="1200">
        <a:solidFill>
          <a:schemeClr val="tx1"/>
        </a:solidFill>
        <a:latin typeface="Arial" pitchFamily="34" charset="0"/>
        <a:ea typeface="+mn-ea"/>
        <a:cs typeface="+mn-cs"/>
      </a:defRPr>
    </a:lvl2pPr>
    <a:lvl3pPr marL="914342" algn="l" defTabSz="914342" rtl="0" eaLnBrk="1" latinLnBrk="0" hangingPunct="1">
      <a:defRPr sz="1200" kern="1200">
        <a:solidFill>
          <a:schemeClr val="tx1"/>
        </a:solidFill>
        <a:latin typeface="Arial" pitchFamily="34" charset="0"/>
        <a:ea typeface="+mn-ea"/>
        <a:cs typeface="+mn-cs"/>
      </a:defRPr>
    </a:lvl3pPr>
    <a:lvl4pPr marL="1371513" algn="l" defTabSz="914342" rtl="0" eaLnBrk="1" latinLnBrk="0" hangingPunct="1">
      <a:defRPr sz="1200" kern="1200">
        <a:solidFill>
          <a:schemeClr val="tx1"/>
        </a:solidFill>
        <a:latin typeface="Arial" pitchFamily="34" charset="0"/>
        <a:ea typeface="+mn-ea"/>
        <a:cs typeface="+mn-cs"/>
      </a:defRPr>
    </a:lvl4pPr>
    <a:lvl5pPr marL="1828684" algn="l" defTabSz="914342" rtl="0" eaLnBrk="1" latinLnBrk="0" hangingPunct="1">
      <a:defRPr sz="1200" kern="1200">
        <a:solidFill>
          <a:schemeClr val="tx1"/>
        </a:solidFill>
        <a:latin typeface="Arial" pitchFamily="34" charset="0"/>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FB045-AD0F-1849-9867-EADF972A4302}" type="slidenum">
              <a:rPr lang="en-US" smtClean="0"/>
              <a:pPr/>
              <a:t>12</a:t>
            </a:fld>
            <a:endParaRPr lang="en-US"/>
          </a:p>
        </p:txBody>
      </p:sp>
    </p:spTree>
    <p:extLst>
      <p:ext uri="{BB962C8B-B14F-4D97-AF65-F5344CB8AC3E}">
        <p14:creationId xmlns:p14="http://schemas.microsoft.com/office/powerpoint/2010/main" val="195256729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4.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oleObject" Target="../embeddings/oleObject2.bin"/><Relationship Id="rId5" Type="http://schemas.openxmlformats.org/officeDocument/2006/relationships/tags" Target="../tags/tag12.xml"/><Relationship Id="rId15" Type="http://schemas.openxmlformats.org/officeDocument/2006/relationships/image" Target="../media/image6.png"/><Relationship Id="rId10" Type="http://schemas.openxmlformats.org/officeDocument/2006/relationships/image" Target="../media/image3.jpeg"/><Relationship Id="rId4" Type="http://schemas.openxmlformats.org/officeDocument/2006/relationships/tags" Target="../tags/tag11.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4.png"/><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4.emf"/><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2.vml"/><Relationship Id="rId6" Type="http://schemas.openxmlformats.org/officeDocument/2006/relationships/tags" Target="../tags/tag58.xml"/><Relationship Id="rId11" Type="http://schemas.openxmlformats.org/officeDocument/2006/relationships/oleObject" Target="../embeddings/oleObject12.bin"/><Relationship Id="rId5" Type="http://schemas.openxmlformats.org/officeDocument/2006/relationships/tags" Target="../tags/tag57.xml"/><Relationship Id="rId10" Type="http://schemas.openxmlformats.org/officeDocument/2006/relationships/image" Target="../media/image3.jpeg"/><Relationship Id="rId4" Type="http://schemas.openxmlformats.org/officeDocument/2006/relationships/tags" Target="../tags/tag56.xml"/><Relationship Id="rId9" Type="http://schemas.openxmlformats.org/officeDocument/2006/relationships/slideMaster" Target="../slideMasters/slideMaster3.xml"/><Relationship Id="rId1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4.emf"/><Relationship Id="rId2" Type="http://schemas.openxmlformats.org/officeDocument/2006/relationships/tags" Target="../tags/tag61.xml"/><Relationship Id="rId1" Type="http://schemas.openxmlformats.org/officeDocument/2006/relationships/vmlDrawing" Target="../drawings/vmlDrawing13.vml"/><Relationship Id="rId6" Type="http://schemas.openxmlformats.org/officeDocument/2006/relationships/tags" Target="../tags/tag65.xml"/><Relationship Id="rId11" Type="http://schemas.openxmlformats.org/officeDocument/2006/relationships/image" Target="../media/image1.emf"/><Relationship Id="rId5" Type="http://schemas.openxmlformats.org/officeDocument/2006/relationships/tags" Target="../tags/tag64.xml"/><Relationship Id="rId10" Type="http://schemas.openxmlformats.org/officeDocument/2006/relationships/oleObject" Target="../embeddings/oleObject13.bin"/><Relationship Id="rId4" Type="http://schemas.openxmlformats.org/officeDocument/2006/relationships/tags" Target="../tags/tag63.xml"/><Relationship Id="rId9"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1.emf"/><Relationship Id="rId5" Type="http://schemas.openxmlformats.org/officeDocument/2006/relationships/tags" Target="../tags/tag19.xml"/><Relationship Id="rId10" Type="http://schemas.openxmlformats.org/officeDocument/2006/relationships/oleObject" Target="../embeddings/oleObject3.bin"/><Relationship Id="rId4" Type="http://schemas.openxmlformats.org/officeDocument/2006/relationships/tags" Target="../tags/tag18.xml"/><Relationship Id="rId9" Type="http://schemas.openxmlformats.org/officeDocument/2006/relationships/image" Target="../media/image7.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Cover_03.jpg"/>
          <p:cNvPicPr>
            <a:picLocks noChangeAspect="1"/>
          </p:cNvPicPr>
          <p:nvPr userDrawn="1"/>
        </p:nvPicPr>
        <p:blipFill>
          <a:blip r:embed="rId10" cstate="email"/>
          <a:srcRect/>
          <a:stretch>
            <a:fillRect/>
          </a:stretch>
        </p:blipFill>
        <p:spPr>
          <a:xfrm>
            <a:off x="0" y="578224"/>
            <a:ext cx="9906000" cy="6078070"/>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2"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240" name="think-cell Slide" r:id="rId11" imgW="360" imgH="360" progId="">
                  <p:embed/>
                </p:oleObj>
              </mc:Choice>
              <mc:Fallback>
                <p:oleObj name="think-cell Slide" r:id="rId11" imgW="360" imgH="360" progId="">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1" y="4551798"/>
            <a:ext cx="4541230"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pic>
        <p:nvPicPr>
          <p:cNvPr id="14" name="Picture 27" descr="Cyan and Black logo"/>
          <p:cNvPicPr>
            <a:picLocks noChangeAspect="1" noChangeArrowheads="1"/>
          </p:cNvPicPr>
          <p:nvPr userDrawn="1"/>
        </p:nvPicPr>
        <p:blipFill>
          <a:blip r:embed="rId15" cstate="email"/>
          <a:srcRect/>
          <a:stretch>
            <a:fillRect/>
          </a:stretch>
        </p:blipFill>
        <p:spPr bwMode="auto">
          <a:xfrm>
            <a:off x="5919770" y="807769"/>
            <a:ext cx="3237332" cy="551132"/>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31287" name="think-cell Slide" r:id="rId5" imgW="360" imgH="360" progId="">
                  <p:embed/>
                </p:oleObj>
              </mc:Choice>
              <mc:Fallback>
                <p:oleObj name="think-cell Slide" r:id="rId5" imgW="360" imgH="360" progId="">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7"/>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email"/>
          <a:stretch>
            <a:fillRect/>
          </a:stretch>
        </p:blipFill>
        <p:spPr>
          <a:xfrm>
            <a:off x="5035964" y="2791400"/>
            <a:ext cx="519572" cy="522508"/>
          </a:xfrm>
          <a:prstGeom prst="rect">
            <a:avLst/>
          </a:prstGeom>
        </p:spPr>
      </p:pic>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263" name="think-cell Slide" r:id="rId4" imgW="360" imgH="360" progId="">
                  <p:embed/>
                </p:oleObj>
              </mc:Choice>
              <mc:Fallback>
                <p:oleObj name="think-cell Slide" r:id="rId4" imgW="360" imgH="360" progId="">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Cover_03.jpg"/>
          <p:cNvPicPr>
            <a:picLocks noChangeAspect="1"/>
          </p:cNvPicPr>
          <p:nvPr userDrawn="1"/>
        </p:nvPicPr>
        <p:blipFill>
          <a:blip r:embed="rId10" cstate="email"/>
          <a:srcRect/>
          <a:stretch>
            <a:fillRect/>
          </a:stretch>
        </p:blipFill>
        <p:spPr>
          <a:xfrm>
            <a:off x="0" y="578224"/>
            <a:ext cx="9906000" cy="6078070"/>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2"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26875"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1" y="4551798"/>
            <a:ext cx="4541230"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email"/>
          <a:srcRect/>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27899" name="think-cell Slide" r:id="rId10" imgW="360" imgH="360" progId="">
                  <p:embed/>
                </p:oleObj>
              </mc:Choice>
              <mc:Fallback>
                <p:oleObj name="think-cell Slide" r:id="rId10" imgW="360" imgH="360" progId="">
                  <p:embed/>
                  <p:pic>
                    <p:nvPicPr>
                      <p:cNvPr id="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7"/>
          <p:cNvSpPr/>
          <p:nvPr userDrawn="1">
            <p:custDataLst>
              <p:tags r:id="rId3"/>
            </p:custDataLst>
          </p:nvPr>
        </p:nvSpPr>
        <p:spPr bwMode="auto">
          <a:xfrm>
            <a:off x="-2052" y="1041401"/>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5"/>
            </p:custDataLst>
          </p:nvPr>
        </p:nvPicPr>
        <p:blipFill>
          <a:blip r:embed="rId12" cstate="email"/>
          <a:srcRect/>
          <a:stretch>
            <a:fillRect/>
          </a:stretch>
        </p:blipFill>
        <p:spPr bwMode="auto">
          <a:xfrm>
            <a:off x="6569786" y="6520696"/>
            <a:ext cx="3001425" cy="239021"/>
          </a:xfrm>
          <a:prstGeom prst="rect">
            <a:avLst/>
          </a:prstGeom>
          <a:noFill/>
        </p:spPr>
      </p:pic>
      <p:sp>
        <p:nvSpPr>
          <p:cNvPr id="16" name="Title 1"/>
          <p:cNvSpPr>
            <a:spLocks noGrp="1"/>
          </p:cNvSpPr>
          <p:nvPr>
            <p:ph type="title" hasCustomPrompt="1"/>
            <p:custDataLst>
              <p:tags r:id="rId6"/>
            </p:custDataLst>
          </p:nvPr>
        </p:nvSpPr>
        <p:spPr>
          <a:xfrm>
            <a:off x="571499" y="241301"/>
            <a:ext cx="9334501" cy="927100"/>
          </a:xfrm>
        </p:spPr>
        <p:txBody>
          <a:bodyPr vert="horz" lIns="36000" tIns="36000" rIns="360000" bIns="36000" rtlCol="0" anchor="ctr">
            <a:noAutofit/>
          </a:bodyPr>
          <a:lstStyle>
            <a:lvl1pPr algn="l" defTabSz="995690" rtl="0" eaLnBrk="1" latinLnBrk="0" hangingPunct="1">
              <a:lnSpc>
                <a:spcPct val="100000"/>
              </a:lnSpc>
              <a:spcBef>
                <a:spcPct val="0"/>
              </a:spcBef>
              <a:buNone/>
              <a:defRPr lang="en-US" sz="2800" b="0" kern="1200" dirty="0">
                <a:solidFill>
                  <a:schemeClr val="tx1">
                    <a:lumMod val="50000"/>
                  </a:schemeClr>
                </a:solidFill>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7"/>
            </p:custDataLst>
          </p:nvPr>
        </p:nvSpPr>
        <p:spPr>
          <a:xfrm>
            <a:off x="574454" y="1218976"/>
            <a:ext cx="7312247" cy="762224"/>
          </a:xfrm>
        </p:spPr>
        <p:txBody>
          <a:bodyPr vert="horz" lIns="36000" tIns="36000" rIns="360000" bIns="36000" rtlCol="0" anchor="ctr" anchorCtr="0">
            <a:noAutofit/>
          </a:bodyPr>
          <a:lstStyle>
            <a:lvl1pPr marL="0" indent="0" algn="l" defTabSz="995690" rtl="0" eaLnBrk="1" latinLnBrk="0" hangingPunct="1">
              <a:lnSpc>
                <a:spcPct val="100000"/>
              </a:lnSpc>
              <a:spcBef>
                <a:spcPts val="0"/>
              </a:spcBef>
              <a:buFontTx/>
              <a:buNone/>
              <a:defRPr lang="fr-FR" sz="2000" b="0" kern="1200" baseline="0" smtClean="0">
                <a:solidFill>
                  <a:schemeClr val="tx1">
                    <a:lumMod val="50000"/>
                  </a:schemeClr>
                </a:solidFill>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628923"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501" y="1511300"/>
            <a:ext cx="9267824" cy="4584700"/>
          </a:xfrm>
        </p:spPr>
        <p:txBody>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1409703"/>
            <a:ext cx="4645914" cy="546099"/>
          </a:xfrm>
          <a:ln>
            <a:headEnd/>
            <a:tailEnd/>
          </a:ln>
        </p:spPr>
        <p:style>
          <a:lnRef idx="1">
            <a:schemeClr val="accent5"/>
          </a:lnRef>
          <a:fillRef idx="3">
            <a:schemeClr val="accent5"/>
          </a:fillRef>
          <a:effectRef idx="2">
            <a:schemeClr val="accent5"/>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8" name="Content Placeholder 3"/>
          <p:cNvSpPr>
            <a:spLocks noGrp="1"/>
          </p:cNvSpPr>
          <p:nvPr>
            <p:ph sz="half" idx="2"/>
          </p:nvPr>
        </p:nvSpPr>
        <p:spPr>
          <a:xfrm>
            <a:off x="261283" y="1955800"/>
            <a:ext cx="4645914" cy="4074160"/>
          </a:xfrm>
          <a:ln>
            <a:solidFill>
              <a:schemeClr val="accent5"/>
            </a:solidFill>
          </a:ln>
        </p:spPr>
        <p:style>
          <a:lnRef idx="2">
            <a:schemeClr val="accent1"/>
          </a:lnRef>
          <a:fillRef idx="1">
            <a:schemeClr val="lt1"/>
          </a:fillRef>
          <a:effectRef idx="0">
            <a:schemeClr val="accent1"/>
          </a:effectRef>
          <a:fontRef idx="none"/>
        </p:style>
        <p:txBody>
          <a:bodyPr lIns="91440"/>
          <a:lstStyle>
            <a:lvl1pPr>
              <a:defRPr sz="1600">
                <a:latin typeface="+mn-lt"/>
              </a:defRPr>
            </a:lvl1pPr>
            <a:lvl2pPr>
              <a:defRPr sz="1600">
                <a:latin typeface="+mn-lt"/>
              </a:defRPr>
            </a:lvl2pPr>
            <a:lvl3pPr>
              <a:defRPr sz="1600">
                <a:latin typeface="+mn-lt"/>
              </a:defRPr>
            </a:lvl3pPr>
            <a:lvl4pPr>
              <a:defRPr sz="1600" baseline="0">
                <a:latin typeface="+mn-lt"/>
              </a:defRPr>
            </a:lvl4pPr>
            <a:lvl5pPr>
              <a:defRPr sz="1600" baseline="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1409703"/>
            <a:ext cx="4645914" cy="546099"/>
          </a:xfrm>
          <a:ln>
            <a:headEnd/>
            <a:tailEnd/>
          </a:ln>
        </p:spPr>
        <p:style>
          <a:lnRef idx="1">
            <a:schemeClr val="accent5"/>
          </a:lnRef>
          <a:fillRef idx="3">
            <a:schemeClr val="accent5"/>
          </a:fillRef>
          <a:effectRef idx="2">
            <a:schemeClr val="accent5"/>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bg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lnSpc>
                <a:spcPct val="85000"/>
              </a:lnSpc>
              <a:spcBef>
                <a:spcPct val="0"/>
              </a:spcBef>
              <a:spcAft>
                <a:spcPct val="0"/>
              </a:spcAft>
              <a:buClr>
                <a:schemeClr val="accent2"/>
              </a:buClr>
              <a:buFont typeface="Wingdings" pitchFamily="2" charset="2"/>
              <a:buNone/>
            </a:pPr>
            <a:r>
              <a:rPr lang="en-US" smtClean="0"/>
              <a:t>Click to edit Master text styles</a:t>
            </a:r>
          </a:p>
        </p:txBody>
      </p:sp>
      <p:sp>
        <p:nvSpPr>
          <p:cNvPr id="20" name="Content Placeholder 5"/>
          <p:cNvSpPr>
            <a:spLocks noGrp="1"/>
          </p:cNvSpPr>
          <p:nvPr>
            <p:ph sz="quarter" idx="4"/>
          </p:nvPr>
        </p:nvSpPr>
        <p:spPr>
          <a:xfrm>
            <a:off x="5075106" y="1955800"/>
            <a:ext cx="4645914" cy="4074160"/>
          </a:xfrm>
          <a:ln>
            <a:solidFill>
              <a:schemeClr val="accent5"/>
            </a:solidFill>
          </a:ln>
        </p:spPr>
        <p:style>
          <a:lnRef idx="2">
            <a:schemeClr val="accent1"/>
          </a:lnRef>
          <a:fillRef idx="1">
            <a:schemeClr val="lt1"/>
          </a:fillRef>
          <a:effectRef idx="0">
            <a:schemeClr val="accent1"/>
          </a:effectRef>
          <a:fontRef idx="none"/>
        </p:style>
        <p:txBody>
          <a:bodyPr lIns="91440"/>
          <a:lstStyle>
            <a:lvl1pPr>
              <a:defRPr sz="1600">
                <a:latin typeface="+mn-lt"/>
              </a:defRPr>
            </a:lvl1pPr>
            <a:lvl2pPr>
              <a:defRPr sz="1600">
                <a:latin typeface="+mn-lt"/>
              </a:defRPr>
            </a:lvl2pPr>
            <a:lvl3pPr>
              <a:defRPr sz="1600">
                <a:latin typeface="+mn-lt"/>
              </a:defRPr>
            </a:lvl3pPr>
            <a:lvl4pPr>
              <a:defRPr sz="1600" baseline="0">
                <a:latin typeface="+mn-lt"/>
              </a:defRPr>
            </a:lvl4pPr>
            <a:lvl5pPr>
              <a:defRPr sz="1600" baseline="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hasCustomPrompt="1"/>
            <p:custDataLst>
              <p:tags r:id="rId1"/>
            </p:custDataLst>
          </p:nvPr>
        </p:nvSpPr>
        <p:spPr>
          <a:xfrm>
            <a:off x="2" y="0"/>
            <a:ext cx="9905999" cy="1002135"/>
          </a:xfrm>
        </p:spPr>
        <p:txBody>
          <a:bodyPr/>
          <a:lstStyle>
            <a:lvl1pPr>
              <a:defRPr/>
            </a:lvl1pPr>
          </a:lstStyle>
          <a:p>
            <a:r>
              <a:rPr lang="en-US" noProof="0" dirty="0"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p:bg>
      <p:bgPr>
        <a:solidFill>
          <a:schemeClr val="accent1"/>
        </a:solidFill>
        <a:effectLst/>
      </p:bgPr>
    </p:bg>
    <p:spTree>
      <p:nvGrpSpPr>
        <p:cNvPr id="1" name=""/>
        <p:cNvGrpSpPr/>
        <p:nvPr/>
      </p:nvGrpSpPr>
      <p:grpSpPr>
        <a:xfrm>
          <a:off x="0" y="0"/>
          <a:ext cx="0" cy="0"/>
          <a:chOff x="0" y="0"/>
          <a:chExt cx="0" cy="0"/>
        </a:xfrm>
      </p:grpSpPr>
      <p:sp>
        <p:nvSpPr>
          <p:cNvPr id="25" name="Rectangle 24"/>
          <p:cNvSpPr/>
          <p:nvPr userDrawn="1"/>
        </p:nvSpPr>
        <p:spPr bwMode="gray">
          <a:xfrm>
            <a:off x="3219450" y="6264310"/>
            <a:ext cx="1898650" cy="19208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2400" b="1" dirty="0" smtClean="0">
              <a:solidFill>
                <a:srgbClr val="000000"/>
              </a:solidFill>
            </a:endParaRPr>
          </a:p>
        </p:txBody>
      </p:sp>
      <p:sp>
        <p:nvSpPr>
          <p:cNvPr id="17" name="Freeform 2"/>
          <p:cNvSpPr>
            <a:spLocks/>
          </p:cNvSpPr>
          <p:nvPr userDrawn="1"/>
        </p:nvSpPr>
        <p:spPr bwMode="gray">
          <a:xfrm>
            <a:off x="-15479" y="-14287"/>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cap="flat" cmpd="sng">
            <a:noFill/>
            <a:prstDash val="solid"/>
            <a:round/>
            <a:headEnd type="none" w="med" len="med"/>
            <a:tailEnd type="none" w="med" len="med"/>
          </a:ln>
          <a:effectLst/>
        </p:spPr>
        <p:txBody>
          <a:bodyPr/>
          <a:lstStyle/>
          <a:p>
            <a:pPr algn="ctr" defTabSz="914400" eaLnBrk="0" fontAlgn="base" hangingPunct="0">
              <a:lnSpc>
                <a:spcPct val="85000"/>
              </a:lnSpc>
              <a:spcBef>
                <a:spcPct val="0"/>
              </a:spcBef>
              <a:spcAft>
                <a:spcPct val="0"/>
              </a:spcAft>
            </a:pPr>
            <a:endParaRPr lang="en-US" sz="2400" b="1" dirty="0">
              <a:solidFill>
                <a:srgbClr val="000000"/>
              </a:solidFill>
            </a:endParaRPr>
          </a:p>
        </p:txBody>
      </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sz="1600" b="0">
                <a:solidFill>
                  <a:schemeClr val="tx2"/>
                </a:solidFill>
              </a:defRPr>
            </a:lvl1pPr>
          </a:lstStyle>
          <a:p>
            <a:r>
              <a:rPr lang="en-US" dirty="0" smtClean="0"/>
              <a:t>Click to edit Master subtitle style</a:t>
            </a:r>
            <a:endParaRPr lang="en-US" dirty="0"/>
          </a:p>
        </p:txBody>
      </p:sp>
      <p:sp>
        <p:nvSpPr>
          <p:cNvPr id="12" name="Title 1"/>
          <p:cNvSpPr>
            <a:spLocks noGrp="1"/>
          </p:cNvSpPr>
          <p:nvPr>
            <p:ph type="title"/>
          </p:nvPr>
        </p:nvSpPr>
        <p:spPr bwMode="gray">
          <a:xfrm>
            <a:off x="509069" y="847725"/>
            <a:ext cx="8158691" cy="1466850"/>
          </a:xfrm>
        </p:spPr>
        <p:txBody>
          <a:bodyPr/>
          <a:lstStyle>
            <a:lvl1pPr>
              <a:defRPr sz="2000" baseline="0">
                <a:solidFill>
                  <a:schemeClr val="tx2"/>
                </a:solidFill>
              </a:defRPr>
            </a:lvl1pPr>
          </a:lstStyle>
          <a:p>
            <a:r>
              <a:rPr lang="en-US" dirty="0" smtClean="0"/>
              <a:t>Click to edit Master title style</a:t>
            </a:r>
            <a:endParaRPr lang="en-US" dirty="0"/>
          </a:p>
        </p:txBody>
      </p:sp>
      <p:grpSp>
        <p:nvGrpSpPr>
          <p:cNvPr id="2" name="Group 10"/>
          <p:cNvGrpSpPr/>
          <p:nvPr userDrawn="1"/>
        </p:nvGrpSpPr>
        <p:grpSpPr>
          <a:xfrm>
            <a:off x="0" y="5981701"/>
            <a:ext cx="9906000" cy="876300"/>
            <a:chOff x="0" y="5981700"/>
            <a:chExt cx="9144000" cy="876300"/>
          </a:xfrm>
        </p:grpSpPr>
        <p:grpSp>
          <p:nvGrpSpPr>
            <p:cNvPr id="3" name="Group 13"/>
            <p:cNvGrpSpPr/>
            <p:nvPr userDrawn="1"/>
          </p:nvGrpSpPr>
          <p:grpSpPr>
            <a:xfrm>
              <a:off x="0" y="5981700"/>
              <a:ext cx="9144000" cy="876300"/>
              <a:chOff x="0" y="5981700"/>
              <a:chExt cx="9144000" cy="876300"/>
            </a:xfrm>
          </p:grpSpPr>
          <p:sp>
            <p:nvSpPr>
              <p:cNvPr id="15"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noAutofit/>
              </a:bodyPr>
              <a:lstStyle/>
              <a:p>
                <a:pPr algn="ctr" defTabSz="914400" eaLnBrk="0" fontAlgn="base" hangingPunct="0">
                  <a:lnSpc>
                    <a:spcPct val="85000"/>
                  </a:lnSpc>
                  <a:spcBef>
                    <a:spcPct val="0"/>
                  </a:spcBef>
                  <a:spcAft>
                    <a:spcPct val="0"/>
                  </a:spcAft>
                </a:pPr>
                <a:endParaRPr lang="en-US" sz="2400" b="1" dirty="0">
                  <a:solidFill>
                    <a:srgbClr val="000000"/>
                  </a:solidFill>
                </a:endParaRPr>
              </a:p>
            </p:txBody>
          </p:sp>
          <p:sp>
            <p:nvSpPr>
              <p:cNvPr id="16" name="Oval 6"/>
              <p:cNvSpPr>
                <a:spLocks noChangeArrowheads="1"/>
              </p:cNvSpPr>
              <p:nvPr userDrawn="1"/>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endParaRPr>
              </a:p>
            </p:txBody>
          </p:sp>
          <p:pic>
            <p:nvPicPr>
              <p:cNvPr id="18" name="Picture 7" descr="CBE_CMJN"/>
              <p:cNvPicPr>
                <a:picLocks noChangeAspect="1" noChangeArrowheads="1"/>
              </p:cNvPicPr>
              <p:nvPr userDrawn="1"/>
            </p:nvPicPr>
            <p:blipFill>
              <a:blip r:embed="rId2" cstate="email"/>
              <a:srcRect/>
              <a:stretch>
                <a:fillRect/>
              </a:stretch>
            </p:blipFill>
            <p:spPr bwMode="gray">
              <a:xfrm>
                <a:off x="7877175" y="5981700"/>
                <a:ext cx="768350" cy="744538"/>
              </a:xfrm>
              <a:prstGeom prst="rect">
                <a:avLst/>
              </a:prstGeom>
              <a:noFill/>
            </p:spPr>
          </p:pic>
        </p:grpSp>
        <p:pic>
          <p:nvPicPr>
            <p:cNvPr id="14" name="Image 7" descr="Capgemini_Slogan_RGB.png"/>
            <p:cNvPicPr>
              <a:picLocks noChangeAspect="1"/>
            </p:cNvPicPr>
            <p:nvPr userDrawn="1"/>
          </p:nvPicPr>
          <p:blipFill>
            <a:blip r:embed="rId3" cstate="email"/>
            <a:stretch>
              <a:fillRect/>
            </a:stretch>
          </p:blipFill>
          <p:spPr>
            <a:xfrm>
              <a:off x="4821571" y="6426559"/>
              <a:ext cx="2852934" cy="294895"/>
            </a:xfrm>
            <a:prstGeom prst="rect">
              <a:avLst/>
            </a:prstGeom>
            <a:noFill/>
            <a:ln>
              <a:noFill/>
            </a:ln>
          </p:spPr>
        </p:pic>
      </p:gr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ection Header">
    <p:bg>
      <p:bgPr>
        <a:solidFill>
          <a:schemeClr val="accent2"/>
        </a:solidFill>
        <a:effectLst/>
      </p:bgPr>
    </p:bg>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5" name="Text Placeholder 4"/>
          <p:cNvSpPr>
            <a:spLocks noGrp="1"/>
          </p:cNvSpPr>
          <p:nvPr>
            <p:ph type="body" sz="quarter" idx="11"/>
          </p:nvPr>
        </p:nvSpPr>
        <p:spPr>
          <a:xfrm>
            <a:off x="386961" y="1084272"/>
            <a:ext cx="9120055" cy="5087937"/>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998B85"/>
                </a:solidFill>
                <a:latin typeface="Arial"/>
                <a:cs typeface="Arial"/>
              </a:defRPr>
            </a:lvl1pPr>
          </a:lstStyle>
          <a:p>
            <a:pPr marL="12700" indent="647065">
              <a:lnSpc>
                <a:spcPts val="705"/>
              </a:lnSpc>
            </a:pPr>
            <a:r>
              <a:rPr dirty="0"/>
              <a:t>Excellence </a:t>
            </a:r>
            <a:r>
              <a:rPr spc="5" dirty="0"/>
              <a:t>in </a:t>
            </a:r>
            <a:r>
              <a:rPr dirty="0"/>
              <a:t>Capgemini|</a:t>
            </a:r>
            <a:r>
              <a:rPr spc="-120" dirty="0"/>
              <a:t> </a:t>
            </a:r>
            <a:r>
              <a:rPr dirty="0"/>
              <a:t>2015</a:t>
            </a:r>
          </a:p>
          <a:p>
            <a:pPr marL="12700">
              <a:spcBef>
                <a:spcPts val="265"/>
              </a:spcBef>
            </a:pPr>
            <a:r>
              <a:rPr dirty="0"/>
              <a:t>Copyright © </a:t>
            </a:r>
            <a:r>
              <a:rPr spc="-5" dirty="0"/>
              <a:t>Capgemini </a:t>
            </a:r>
            <a:r>
              <a:rPr dirty="0"/>
              <a:t>2015. All Rights</a:t>
            </a:r>
            <a:r>
              <a:rPr spc="-75"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9/26/2017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700" b="0" i="0">
                <a:solidFill>
                  <a:srgbClr val="998B85"/>
                </a:solidFill>
                <a:latin typeface="Arial"/>
                <a:cs typeface="Arial"/>
              </a:defRPr>
            </a:lvl1pPr>
          </a:lstStyle>
          <a:p>
            <a:pPr marL="25400">
              <a:lnSpc>
                <a:spcPts val="805"/>
              </a:lnSpc>
            </a:pPr>
            <a:fld id="{81D60167-4931-47E6-BA6A-407CBD079E47}" type="slidenum">
              <a:rPr spc="-5" dirty="0"/>
              <a:pPr marL="25400">
                <a:lnSpc>
                  <a:spcPts val="805"/>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email"/>
          <a:srcRect/>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496" name="think-cell Slide" r:id="rId10" imgW="360" imgH="360" progId="">
                  <p:embed/>
                </p:oleObj>
              </mc:Choice>
              <mc:Fallback>
                <p:oleObj name="think-cell Slide" r:id="rId10" imgW="360" imgH="360" progId="">
                  <p:embed/>
                  <p:pic>
                    <p:nvPicPr>
                      <p:cNvPr id="0"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7"/>
          <p:cNvSpPr/>
          <p:nvPr userDrawn="1">
            <p:custDataLst>
              <p:tags r:id="rId3"/>
            </p:custDataLst>
          </p:nvPr>
        </p:nvSpPr>
        <p:spPr bwMode="auto">
          <a:xfrm>
            <a:off x="-2052" y="1041401"/>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5"/>
            </p:custDataLst>
          </p:nvPr>
        </p:nvPicPr>
        <p:blipFill>
          <a:blip r:embed="rId12" cstate="email"/>
          <a:srcRect/>
          <a:stretch>
            <a:fillRect/>
          </a:stretch>
        </p:blipFill>
        <p:spPr bwMode="auto">
          <a:xfrm>
            <a:off x="6569786" y="6520696"/>
            <a:ext cx="3001425" cy="239021"/>
          </a:xfrm>
          <a:prstGeom prst="rect">
            <a:avLst/>
          </a:prstGeom>
          <a:noFill/>
        </p:spPr>
      </p:pic>
      <p:sp>
        <p:nvSpPr>
          <p:cNvPr id="16" name="Title 1"/>
          <p:cNvSpPr>
            <a:spLocks noGrp="1"/>
          </p:cNvSpPr>
          <p:nvPr>
            <p:ph type="title" hasCustomPrompt="1"/>
            <p:custDataLst>
              <p:tags r:id="rId6"/>
            </p:custDataLst>
          </p:nvPr>
        </p:nvSpPr>
        <p:spPr>
          <a:xfrm>
            <a:off x="571499" y="241301"/>
            <a:ext cx="9334501" cy="927100"/>
          </a:xfrm>
        </p:spPr>
        <p:txBody>
          <a:bodyPr vert="horz" lIns="36000" tIns="36000" rIns="360000" bIns="36000" rtlCol="0" anchor="ctr">
            <a:noAutofit/>
          </a:bodyPr>
          <a:lstStyle>
            <a:lvl1pPr algn="l" defTabSz="995690" rtl="0" eaLnBrk="1" latinLnBrk="0" hangingPunct="1">
              <a:lnSpc>
                <a:spcPct val="100000"/>
              </a:lnSpc>
              <a:spcBef>
                <a:spcPct val="0"/>
              </a:spcBef>
              <a:buNone/>
              <a:defRPr lang="en-US" sz="2800" b="0" kern="1200" dirty="0">
                <a:solidFill>
                  <a:schemeClr val="tx1">
                    <a:lumMod val="50000"/>
                  </a:schemeClr>
                </a:solidFill>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7"/>
            </p:custDataLst>
          </p:nvPr>
        </p:nvSpPr>
        <p:spPr>
          <a:xfrm>
            <a:off x="574454" y="1218976"/>
            <a:ext cx="7312247" cy="762224"/>
          </a:xfrm>
        </p:spPr>
        <p:txBody>
          <a:bodyPr vert="horz" lIns="36000" tIns="36000" rIns="360000" bIns="36000" rtlCol="0" anchor="ctr" anchorCtr="0">
            <a:noAutofit/>
          </a:bodyPr>
          <a:lstStyle>
            <a:lvl1pPr marL="0" indent="0" algn="l" defTabSz="995690" rtl="0" eaLnBrk="1" latinLnBrk="0" hangingPunct="1">
              <a:lnSpc>
                <a:spcPct val="100000"/>
              </a:lnSpc>
              <a:spcBef>
                <a:spcPts val="0"/>
              </a:spcBef>
              <a:buFontTx/>
              <a:buNone/>
              <a:defRPr lang="fr-FR" sz="2000" b="0" kern="1200" baseline="0" smtClean="0">
                <a:solidFill>
                  <a:schemeClr val="tx1">
                    <a:lumMod val="50000"/>
                  </a:schemeClr>
                </a:solidFill>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5304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rgbClr val="474747"/>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998B85"/>
                </a:solidFill>
                <a:latin typeface="Arial"/>
                <a:cs typeface="Arial"/>
              </a:defRPr>
            </a:lvl1pPr>
          </a:lstStyle>
          <a:p>
            <a:pPr marL="12700" indent="647065">
              <a:lnSpc>
                <a:spcPts val="705"/>
              </a:lnSpc>
            </a:pPr>
            <a:r>
              <a:rPr dirty="0"/>
              <a:t>Excellence </a:t>
            </a:r>
            <a:r>
              <a:rPr spc="5" dirty="0"/>
              <a:t>in </a:t>
            </a:r>
            <a:r>
              <a:rPr dirty="0"/>
              <a:t>Capgemini|</a:t>
            </a:r>
            <a:r>
              <a:rPr spc="-120" dirty="0"/>
              <a:t> </a:t>
            </a:r>
            <a:r>
              <a:rPr dirty="0"/>
              <a:t>2015</a:t>
            </a:r>
          </a:p>
          <a:p>
            <a:pPr marL="12700">
              <a:spcBef>
                <a:spcPts val="265"/>
              </a:spcBef>
            </a:pPr>
            <a:r>
              <a:rPr dirty="0"/>
              <a:t>Copyright © </a:t>
            </a:r>
            <a:r>
              <a:rPr spc="-5" dirty="0"/>
              <a:t>Capgemini </a:t>
            </a:r>
            <a:r>
              <a:rPr dirty="0"/>
              <a:t>2015. All Rights</a:t>
            </a:r>
            <a:r>
              <a:rPr spc="-75"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9/26/2017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700" b="0" i="0">
                <a:solidFill>
                  <a:srgbClr val="998B85"/>
                </a:solidFill>
                <a:latin typeface="Arial"/>
                <a:cs typeface="Arial"/>
              </a:defRPr>
            </a:lvl1pPr>
          </a:lstStyle>
          <a:p>
            <a:pPr marL="25400">
              <a:lnSpc>
                <a:spcPts val="805"/>
              </a:lnSpc>
            </a:pPr>
            <a:fld id="{81D60167-4931-47E6-BA6A-407CBD079E47}" type="slidenum">
              <a:rPr spc="-5" dirty="0"/>
              <a:pPr marL="25400">
                <a:lnSpc>
                  <a:spcPts val="805"/>
                </a:lnSpc>
              </a:pPr>
              <a:t>‹#›</a:t>
            </a:fld>
            <a:endParaRPr spc="-5"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5304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998B85"/>
                </a:solidFill>
                <a:latin typeface="Arial"/>
                <a:cs typeface="Arial"/>
              </a:defRPr>
            </a:lvl1pPr>
          </a:lstStyle>
          <a:p>
            <a:pPr marL="12700" indent="647065">
              <a:lnSpc>
                <a:spcPts val="705"/>
              </a:lnSpc>
            </a:pPr>
            <a:r>
              <a:rPr dirty="0"/>
              <a:t>Excellence </a:t>
            </a:r>
            <a:r>
              <a:rPr spc="5" dirty="0"/>
              <a:t>in </a:t>
            </a:r>
            <a:r>
              <a:rPr dirty="0"/>
              <a:t>Capgemini|</a:t>
            </a:r>
            <a:r>
              <a:rPr spc="-120" dirty="0"/>
              <a:t> </a:t>
            </a:r>
            <a:r>
              <a:rPr dirty="0"/>
              <a:t>2015</a:t>
            </a:r>
          </a:p>
          <a:p>
            <a:pPr marL="12700">
              <a:spcBef>
                <a:spcPts val="265"/>
              </a:spcBef>
            </a:pPr>
            <a:r>
              <a:rPr dirty="0"/>
              <a:t>Copyright © </a:t>
            </a:r>
            <a:r>
              <a:rPr spc="-5" dirty="0"/>
              <a:t>Capgemini </a:t>
            </a:r>
            <a:r>
              <a:rPr dirty="0"/>
              <a:t>2015. All Rights</a:t>
            </a:r>
            <a:r>
              <a:rPr spc="-75" dirty="0"/>
              <a:t> </a:t>
            </a:r>
            <a:r>
              <a:rPr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9/26/2017</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700" b="0" i="0">
                <a:solidFill>
                  <a:srgbClr val="998B85"/>
                </a:solidFill>
                <a:latin typeface="Arial"/>
                <a:cs typeface="Arial"/>
              </a:defRPr>
            </a:lvl1pPr>
          </a:lstStyle>
          <a:p>
            <a:pPr marL="25400">
              <a:lnSpc>
                <a:spcPts val="805"/>
              </a:lnSpc>
            </a:pPr>
            <a:fld id="{81D60167-4931-47E6-BA6A-407CBD079E47}" type="slidenum">
              <a:rPr spc="-5" dirty="0"/>
              <a:pPr marL="25400">
                <a:lnSpc>
                  <a:spcPts val="805"/>
                </a:lnSpc>
              </a:pPr>
              <a:t>‹#›</a:t>
            </a:fld>
            <a:endParaRPr spc="-5"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rgbClr val="998B85"/>
                </a:solidFill>
                <a:latin typeface="Arial"/>
                <a:cs typeface="Arial"/>
              </a:defRPr>
            </a:lvl1pPr>
          </a:lstStyle>
          <a:p>
            <a:pPr marL="12700" indent="647065">
              <a:lnSpc>
                <a:spcPts val="705"/>
              </a:lnSpc>
            </a:pPr>
            <a:r>
              <a:rPr dirty="0"/>
              <a:t>Excellence </a:t>
            </a:r>
            <a:r>
              <a:rPr spc="5" dirty="0"/>
              <a:t>in </a:t>
            </a:r>
            <a:r>
              <a:rPr dirty="0"/>
              <a:t>Capgemini|</a:t>
            </a:r>
            <a:r>
              <a:rPr spc="-120" dirty="0"/>
              <a:t> </a:t>
            </a:r>
            <a:r>
              <a:rPr dirty="0"/>
              <a:t>2015</a:t>
            </a:r>
          </a:p>
          <a:p>
            <a:pPr marL="12700">
              <a:spcBef>
                <a:spcPts val="265"/>
              </a:spcBef>
            </a:pPr>
            <a:r>
              <a:rPr dirty="0"/>
              <a:t>Copyright © </a:t>
            </a:r>
            <a:r>
              <a:rPr spc="-5" dirty="0"/>
              <a:t>Capgemini </a:t>
            </a:r>
            <a:r>
              <a:rPr dirty="0"/>
              <a:t>2015. All Rights</a:t>
            </a:r>
            <a:r>
              <a:rPr spc="-75" dirty="0"/>
              <a:t> </a:t>
            </a:r>
            <a:r>
              <a:rPr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9/26/2017</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700" b="0" i="0">
                <a:solidFill>
                  <a:srgbClr val="998B85"/>
                </a:solidFill>
                <a:latin typeface="Arial"/>
                <a:cs typeface="Arial"/>
              </a:defRPr>
            </a:lvl1pPr>
          </a:lstStyle>
          <a:p>
            <a:pPr marL="25400">
              <a:lnSpc>
                <a:spcPts val="805"/>
              </a:lnSpc>
            </a:pPr>
            <a:fld id="{81D60167-4931-47E6-BA6A-407CBD079E47}" type="slidenum">
              <a:rPr spc="-5" dirty="0"/>
              <a:pPr marL="25400">
                <a:lnSpc>
                  <a:spcPts val="805"/>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19000" name="think-cell Slide" r:id="rId5" imgW="360" imgH="360" progId="">
                  <p:embed/>
                </p:oleObj>
              </mc:Choice>
              <mc:Fallback>
                <p:oleObj name="think-cell Slide" r:id="rId5" imgW="360" imgH="360" progId="">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501" y="1511300"/>
            <a:ext cx="9267824" cy="4584700"/>
          </a:xfrm>
        </p:spPr>
        <p:txBody>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1587500"/>
            <a:ext cx="9410700" cy="44323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Section Header">
    <p:bg>
      <p:bgPr>
        <a:solidFill>
          <a:schemeClr val="accent2"/>
        </a:solidFill>
        <a:effectLst/>
      </p:bgPr>
    </p:bg>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1"/>
          <a:ext cx="158751" cy="158751"/>
        </p:xfrm>
        <a:graphic>
          <a:graphicData uri="http://schemas.openxmlformats.org/presentationml/2006/ole">
            <mc:AlternateContent xmlns:mc="http://schemas.openxmlformats.org/markup-compatibility/2006">
              <mc:Choice xmlns:v="urn:schemas-microsoft-com:vml" Requires="v">
                <p:oleObj spid="_x0000_s63097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58751"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5561365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636091"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41313" y="1495425"/>
            <a:ext cx="9223375" cy="4772025"/>
          </a:xfrm>
        </p:spPr>
        <p:txBody>
          <a:bodyPr/>
          <a:lstStyle>
            <a:lvl1pPr>
              <a:buClr>
                <a:schemeClr val="accent5"/>
              </a:buClr>
              <a:defRPr b="0"/>
            </a:lvl1pPr>
            <a:lvl2pPr marL="457200" indent="-228600">
              <a:buClr>
                <a:schemeClr val="accent5"/>
              </a:buClr>
              <a:defRPr/>
            </a:lvl2pPr>
            <a:lvl3pPr marL="685800" indent="-228600">
              <a:buClr>
                <a:schemeClr val="accent5"/>
              </a:buClr>
              <a:defRPr/>
            </a:lvl3pPr>
            <a:lvl4pPr>
              <a:buClr>
                <a:schemeClr val="accent5"/>
              </a:buClr>
              <a:defRPr/>
            </a:lvl4pPr>
            <a:lvl5pPr>
              <a:buNone/>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Tree>
    <p:extLst>
      <p:ext uri="{BB962C8B-B14F-4D97-AF65-F5344CB8AC3E}">
        <p14:creationId xmlns:p14="http://schemas.microsoft.com/office/powerpoint/2010/main" val="5633523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7115"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image" Target="../media/image8.tiff"/><Relationship Id="rId26" Type="http://schemas.openxmlformats.org/officeDocument/2006/relationships/hyperlink" Target="http://www.youtube.com/capgemini" TargetMode="External"/><Relationship Id="rId3" Type="http://schemas.openxmlformats.org/officeDocument/2006/relationships/theme" Target="../theme/theme2.xml"/><Relationship Id="rId21" Type="http://schemas.openxmlformats.org/officeDocument/2006/relationships/image" Target="../media/image9.png"/><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image" Target="../media/image1.emf"/><Relationship Id="rId25" Type="http://schemas.openxmlformats.org/officeDocument/2006/relationships/image" Target="../media/image11.png"/><Relationship Id="rId2" Type="http://schemas.openxmlformats.org/officeDocument/2006/relationships/slideLayout" Target="../slideLayouts/slideLayout11.xml"/><Relationship Id="rId16" Type="http://schemas.openxmlformats.org/officeDocument/2006/relationships/oleObject" Target="../embeddings/oleObject8.bin"/><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slideLayout" Target="../slideLayouts/slideLayout10.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hyperlink" Target="http://www.twitter.com/capgemini" TargetMode="External"/><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36.xml"/><Relationship Id="rId19" Type="http://schemas.openxmlformats.org/officeDocument/2006/relationships/image" Target="../media/image4.emf"/><Relationship Id="rId4" Type="http://schemas.openxmlformats.org/officeDocument/2006/relationships/vmlDrawing" Target="../drawings/vmlDrawing8.v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hyperlink" Target="http://www.linkedin.com/company/capgemini" TargetMode="External"/><Relationship Id="rId27"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slideLayout" Target="../slideLayouts/slideLayout14.xml"/><Relationship Id="rId21" Type="http://schemas.openxmlformats.org/officeDocument/2006/relationships/image" Target="../media/image2.png"/><Relationship Id="rId7" Type="http://schemas.openxmlformats.org/officeDocument/2006/relationships/slideLayout" Target="../slideLayouts/slideLayout18.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slideLayout" Target="../slideLayouts/slideLayout13.xml"/><Relationship Id="rId16" Type="http://schemas.openxmlformats.org/officeDocument/2006/relationships/tags" Target="../tags/tag51.xml"/><Relationship Id="rId20"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46.xml"/><Relationship Id="rId5" Type="http://schemas.openxmlformats.org/officeDocument/2006/relationships/slideLayout" Target="../slideLayouts/slideLayout16.xml"/><Relationship Id="rId15" Type="http://schemas.openxmlformats.org/officeDocument/2006/relationships/tags" Target="../tags/tag50.xml"/><Relationship Id="rId10" Type="http://schemas.openxmlformats.org/officeDocument/2006/relationships/tags" Target="../tags/tag45.xml"/><Relationship Id="rId19" Type="http://schemas.openxmlformats.org/officeDocument/2006/relationships/oleObject" Target="../embeddings/oleObject11.bin"/><Relationship Id="rId4" Type="http://schemas.openxmlformats.org/officeDocument/2006/relationships/slideLayout" Target="../slideLayouts/slideLayout15.xml"/><Relationship Id="rId9" Type="http://schemas.openxmlformats.org/officeDocument/2006/relationships/vmlDrawing" Target="../drawings/vmlDrawing11.vml"/><Relationship Id="rId14" Type="http://schemas.openxmlformats.org/officeDocument/2006/relationships/tags" Target="../tags/tag49.xml"/><Relationship Id="rId22" Type="http://schemas.openxmlformats.org/officeDocument/2006/relationships/image" Target="../media/image15.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theme" Target="../theme/theme4.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263" name="think-cell Slide" r:id="rId19" imgW="360" imgH="360" progId="">
                  <p:embed/>
                </p:oleObj>
              </mc:Choice>
              <mc:Fallback>
                <p:oleObj name="think-cell Slide" r:id="rId19" imgW="360" imgH="360" progId="">
                  <p:embed/>
                  <p:pic>
                    <p:nvPicPr>
                      <p:cNvPr id="0" name="Picture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23393" y="1501977"/>
            <a:ext cx="9261933"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9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6"/>
            </p:custDataLst>
          </p:nvPr>
        </p:nvSpPr>
        <p:spPr bwMode="auto">
          <a:xfrm>
            <a:off x="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4" name="Picture 103" descr="C:\Users\UserSim\Desktop\Capgemini\Capgemini_logo_cmyk.png"/>
          <p:cNvPicPr>
            <a:picLocks noChangeAspect="1" noChangeArrowheads="1"/>
          </p:cNvPicPr>
          <p:nvPr>
            <p:custDataLst>
              <p:tags r:id="rId17"/>
            </p:custDataLst>
          </p:nvPr>
        </p:nvPicPr>
        <p:blipFill>
          <a:blip r:embed="rId21"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8"/>
            </p:custDataLst>
          </p:nvPr>
        </p:nvCxnSpPr>
        <p:spPr>
          <a:xfrm flipH="1">
            <a:off x="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7" r:id="rId2"/>
    <p:sldLayoutId id="2147483965" r:id="rId3"/>
    <p:sldLayoutId id="2147483996" r:id="rId4"/>
    <p:sldLayoutId id="2147483997" r:id="rId5"/>
    <p:sldLayoutId id="2147484009" r:id="rId6"/>
    <p:sldLayoutId id="2147484017" r:id="rId7"/>
    <p:sldLayoutId id="2147484018" r:id="rId8"/>
    <p:sldLayoutId id="2147484019" r:id="rId9"/>
  </p:sldLayoutIdLst>
  <p:transition>
    <p:wipe dir="r"/>
  </p:transition>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335" name="think-cell Slide" r:id="rId16" imgW="360" imgH="360" progId="">
                  <p:embed/>
                </p:oleObj>
              </mc:Choice>
              <mc:Fallback>
                <p:oleObj name="think-cell Slide" r:id="rId16" imgW="360" imgH="360" progId="">
                  <p:embed/>
                  <p:pic>
                    <p:nvPicPr>
                      <p:cNvPr id="0" name="Picture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8" cstate="email"/>
          <a:stretch>
            <a:fillRect/>
          </a:stretch>
        </p:blipFill>
        <p:spPr>
          <a:xfrm>
            <a:off x="690570" y="930776"/>
            <a:ext cx="3154765"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5491631" y="1173628"/>
            <a:ext cx="3645293" cy="290298"/>
          </a:xfrm>
          <a:prstGeom prst="rect">
            <a:avLst/>
          </a:prstGeom>
          <a:noFill/>
        </p:spPr>
      </p:pic>
      <p:sp>
        <p:nvSpPr>
          <p:cNvPr id="13" name="Rectangle 12"/>
          <p:cNvSpPr/>
          <p:nvPr>
            <p:custDataLst>
              <p:tags r:id="rId9"/>
            </p:custDataLst>
          </p:nvPr>
        </p:nvSpPr>
        <p:spPr>
          <a:xfrm>
            <a:off x="5523918" y="6379670"/>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a:t>
            </a:r>
            <a:r>
              <a:rPr lang="en-US" sz="700" dirty="0">
                <a:solidFill>
                  <a:schemeClr val="bg1"/>
                </a:solidFill>
                <a:latin typeface="Arial"/>
                <a:cs typeface="Arial"/>
              </a:rPr>
              <a:t>2012 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7939253" y="5932547"/>
            <a:ext cx="278223"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8274666" y="5932547"/>
            <a:ext cx="281314"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9242223" y="5932547"/>
            <a:ext cx="281314"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5" r:id="rId1"/>
    <p:sldLayoutId id="2147483961" r:id="rId2"/>
  </p:sldLayoutIdLst>
  <p:transition>
    <p:wipe dir="r"/>
  </p:transition>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0"/>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25851"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12"/>
            </p:custDataLst>
          </p:nvPr>
        </p:nvSpPr>
        <p:spPr>
          <a:xfrm>
            <a:off x="323393" y="1501977"/>
            <a:ext cx="9261933"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3"/>
            </p:custDataLst>
          </p:nvPr>
        </p:nvSpPr>
        <p:spPr>
          <a:xfrm>
            <a:off x="956749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4"/>
            </p:custDataLst>
          </p:nvPr>
        </p:nvSpPr>
        <p:spPr bwMode="auto">
          <a:xfrm>
            <a:off x="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5"/>
            </p:custDataLst>
          </p:nvPr>
        </p:nvSpPr>
        <p:spPr bwMode="auto">
          <a:xfrm>
            <a:off x="6741831" y="6623405"/>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sp>
        <p:nvSpPr>
          <p:cNvPr id="13" name="Rectangle 12"/>
          <p:cNvSpPr/>
          <p:nvPr userDrawn="1">
            <p:custDataLst>
              <p:tags r:id="rId16"/>
            </p:custDataLst>
          </p:nvPr>
        </p:nvSpPr>
        <p:spPr>
          <a:xfrm>
            <a:off x="7487921"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Barclays Cloud It | December 2012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7"/>
            </p:custDataLst>
          </p:nvPr>
        </p:nvPicPr>
        <p:blipFill>
          <a:blip r:embed="rId21"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8"/>
            </p:custDataLst>
          </p:nvPr>
        </p:nvCxnSpPr>
        <p:spPr>
          <a:xfrm flipH="1">
            <a:off x="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6" name="Picture 6" descr="Barclays-Logo-Blue-Title"/>
          <p:cNvPicPr>
            <a:picLocks noChangeAspect="1" noChangeArrowheads="1"/>
          </p:cNvPicPr>
          <p:nvPr userDrawn="1"/>
        </p:nvPicPr>
        <p:blipFill>
          <a:blip r:embed="rId22" cstate="email"/>
          <a:srcRect/>
          <a:stretch>
            <a:fillRect/>
          </a:stretch>
        </p:blipFill>
        <p:spPr bwMode="auto">
          <a:xfrm>
            <a:off x="1762134" y="6477000"/>
            <a:ext cx="1463755" cy="27635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5" r:id="rId5"/>
    <p:sldLayoutId id="2147484006" r:id="rId6"/>
    <p:sldLayoutId id="2147484007" r:id="rId7"/>
  </p:sldLayoutIdLst>
  <p:transition>
    <p:wipe dir="r"/>
  </p:transition>
  <p:timing>
    <p:tnLst>
      <p:par>
        <p:cTn id="1" dur="indefinite" restart="never" nodeType="tmRoot"/>
      </p:par>
    </p:tnLst>
  </p:timing>
  <p:txStyles>
    <p:titleStyle>
      <a:lvl1pPr algn="l" defTabSz="914342" rtl="0" eaLnBrk="1" latinLnBrk="0" hangingPunct="1">
        <a:lnSpc>
          <a:spcPct val="100000"/>
        </a:lnSpc>
        <a:spcBef>
          <a:spcPct val="0"/>
        </a:spcBef>
        <a:buNone/>
        <a:defRPr sz="30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 y="389000"/>
            <a:ext cx="9906000" cy="728345"/>
          </a:xfrm>
          <a:custGeom>
            <a:avLst/>
            <a:gdLst/>
            <a:ahLst/>
            <a:cxnLst/>
            <a:rect l="l" t="t" r="r" b="b"/>
            <a:pathLst>
              <a:path w="9906000" h="728344">
                <a:moveTo>
                  <a:pt x="0" y="330326"/>
                </a:moveTo>
                <a:lnTo>
                  <a:pt x="0" y="397763"/>
                </a:lnTo>
                <a:lnTo>
                  <a:pt x="76846" y="402579"/>
                </a:lnTo>
                <a:lnTo>
                  <a:pt x="145614" y="416061"/>
                </a:lnTo>
                <a:lnTo>
                  <a:pt x="206685" y="436767"/>
                </a:lnTo>
                <a:lnTo>
                  <a:pt x="260441" y="463251"/>
                </a:lnTo>
                <a:lnTo>
                  <a:pt x="307265" y="494069"/>
                </a:lnTo>
                <a:lnTo>
                  <a:pt x="347538" y="527776"/>
                </a:lnTo>
                <a:lnTo>
                  <a:pt x="381642" y="562927"/>
                </a:lnTo>
                <a:lnTo>
                  <a:pt x="409960" y="598078"/>
                </a:lnTo>
                <a:lnTo>
                  <a:pt x="432873" y="631785"/>
                </a:lnTo>
                <a:lnTo>
                  <a:pt x="464013" y="689087"/>
                </a:lnTo>
                <a:lnTo>
                  <a:pt x="479738" y="728090"/>
                </a:lnTo>
                <a:lnTo>
                  <a:pt x="499533" y="664210"/>
                </a:lnTo>
                <a:lnTo>
                  <a:pt x="479738" y="664210"/>
                </a:lnTo>
                <a:lnTo>
                  <a:pt x="459332" y="597652"/>
                </a:lnTo>
                <a:lnTo>
                  <a:pt x="440989" y="540585"/>
                </a:lnTo>
                <a:lnTo>
                  <a:pt x="423661" y="492279"/>
                </a:lnTo>
                <a:lnTo>
                  <a:pt x="406298" y="452004"/>
                </a:lnTo>
                <a:lnTo>
                  <a:pt x="367273" y="392625"/>
                </a:lnTo>
                <a:lnTo>
                  <a:pt x="315523" y="356609"/>
                </a:lnTo>
                <a:lnTo>
                  <a:pt x="242655" y="338114"/>
                </a:lnTo>
                <a:lnTo>
                  <a:pt x="195680" y="333612"/>
                </a:lnTo>
                <a:lnTo>
                  <a:pt x="140278" y="331300"/>
                </a:lnTo>
                <a:lnTo>
                  <a:pt x="75401" y="330448"/>
                </a:lnTo>
                <a:lnTo>
                  <a:pt x="0" y="330326"/>
                </a:lnTo>
                <a:close/>
              </a:path>
              <a:path w="9906000" h="728344">
                <a:moveTo>
                  <a:pt x="541508" y="545015"/>
                </a:moveTo>
                <a:lnTo>
                  <a:pt x="508754" y="598078"/>
                </a:lnTo>
                <a:lnTo>
                  <a:pt x="486481" y="645715"/>
                </a:lnTo>
                <a:lnTo>
                  <a:pt x="479738" y="664210"/>
                </a:lnTo>
                <a:lnTo>
                  <a:pt x="499533" y="664210"/>
                </a:lnTo>
                <a:lnTo>
                  <a:pt x="500143" y="662242"/>
                </a:lnTo>
                <a:lnTo>
                  <a:pt x="518492" y="605783"/>
                </a:lnTo>
                <a:lnTo>
                  <a:pt x="535840" y="557991"/>
                </a:lnTo>
                <a:lnTo>
                  <a:pt x="541508" y="545015"/>
                </a:lnTo>
                <a:close/>
              </a:path>
              <a:path w="9906000" h="728344">
                <a:moveTo>
                  <a:pt x="673058" y="414444"/>
                </a:moveTo>
                <a:lnTo>
                  <a:pt x="616349" y="439054"/>
                </a:lnTo>
                <a:lnTo>
                  <a:pt x="571760" y="485522"/>
                </a:lnTo>
                <a:lnTo>
                  <a:pt x="541508" y="545015"/>
                </a:lnTo>
                <a:lnTo>
                  <a:pt x="549762" y="532798"/>
                </a:lnTo>
                <a:lnTo>
                  <a:pt x="578225" y="497268"/>
                </a:lnTo>
                <a:lnTo>
                  <a:pt x="612524" y="461738"/>
                </a:lnTo>
                <a:lnTo>
                  <a:pt x="653047" y="427668"/>
                </a:lnTo>
                <a:lnTo>
                  <a:pt x="673058" y="414444"/>
                </a:lnTo>
                <a:close/>
              </a:path>
              <a:path w="9906000" h="728344">
                <a:moveTo>
                  <a:pt x="9713716" y="312314"/>
                </a:moveTo>
                <a:lnTo>
                  <a:pt x="9664646" y="322622"/>
                </a:lnTo>
                <a:lnTo>
                  <a:pt x="9617257" y="327076"/>
                </a:lnTo>
                <a:lnTo>
                  <a:pt x="9561389" y="329363"/>
                </a:lnTo>
                <a:lnTo>
                  <a:pt x="9495980" y="330206"/>
                </a:lnTo>
                <a:lnTo>
                  <a:pt x="9419967" y="330326"/>
                </a:lnTo>
                <a:lnTo>
                  <a:pt x="962643" y="330326"/>
                </a:lnTo>
                <a:lnTo>
                  <a:pt x="885163" y="335194"/>
                </a:lnTo>
                <a:lnTo>
                  <a:pt x="815852" y="348821"/>
                </a:lnTo>
                <a:lnTo>
                  <a:pt x="754322" y="369750"/>
                </a:lnTo>
                <a:lnTo>
                  <a:pt x="700183" y="396519"/>
                </a:lnTo>
                <a:lnTo>
                  <a:pt x="673058" y="414444"/>
                </a:lnTo>
                <a:lnTo>
                  <a:pt x="678055" y="412811"/>
                </a:lnTo>
                <a:lnTo>
                  <a:pt x="717967" y="405468"/>
                </a:lnTo>
                <a:lnTo>
                  <a:pt x="765325" y="401014"/>
                </a:lnTo>
                <a:lnTo>
                  <a:pt x="821187" y="398727"/>
                </a:lnTo>
                <a:lnTo>
                  <a:pt x="886608" y="397884"/>
                </a:lnTo>
                <a:lnTo>
                  <a:pt x="9419967" y="397763"/>
                </a:lnTo>
                <a:lnTo>
                  <a:pt x="9497471" y="392948"/>
                </a:lnTo>
                <a:lnTo>
                  <a:pt x="9566894" y="379466"/>
                </a:lnTo>
                <a:lnTo>
                  <a:pt x="9628611" y="358760"/>
                </a:lnTo>
                <a:lnTo>
                  <a:pt x="9682996" y="332276"/>
                </a:lnTo>
                <a:lnTo>
                  <a:pt x="9713716" y="312314"/>
                </a:lnTo>
                <a:close/>
              </a:path>
              <a:path w="9906000" h="728344">
                <a:moveTo>
                  <a:pt x="9838388" y="192133"/>
                </a:moveTo>
                <a:lnTo>
                  <a:pt x="9805904" y="232600"/>
                </a:lnTo>
                <a:lnTo>
                  <a:pt x="9771267" y="267751"/>
                </a:lnTo>
                <a:lnTo>
                  <a:pt x="9730423" y="301458"/>
                </a:lnTo>
                <a:lnTo>
                  <a:pt x="9713716" y="312314"/>
                </a:lnTo>
                <a:lnTo>
                  <a:pt x="9738237" y="304324"/>
                </a:lnTo>
                <a:lnTo>
                  <a:pt x="9766565" y="289036"/>
                </a:lnTo>
                <a:lnTo>
                  <a:pt x="9790666" y="268691"/>
                </a:lnTo>
                <a:lnTo>
                  <a:pt x="9811601" y="242568"/>
                </a:lnTo>
                <a:lnTo>
                  <a:pt x="9830434" y="209945"/>
                </a:lnTo>
                <a:lnTo>
                  <a:pt x="9838388" y="192133"/>
                </a:lnTo>
                <a:close/>
              </a:path>
              <a:path w="9906000" h="728344">
                <a:moveTo>
                  <a:pt x="9905996" y="0"/>
                </a:moveTo>
                <a:lnTo>
                  <a:pt x="9884945" y="65848"/>
                </a:lnTo>
                <a:lnTo>
                  <a:pt x="9866043" y="122307"/>
                </a:lnTo>
                <a:lnTo>
                  <a:pt x="9848227" y="170099"/>
                </a:lnTo>
                <a:lnTo>
                  <a:pt x="9838388" y="192133"/>
                </a:lnTo>
                <a:lnTo>
                  <a:pt x="9858050" y="163742"/>
                </a:lnTo>
                <a:lnTo>
                  <a:pt x="9889859" y="106440"/>
                </a:lnTo>
                <a:lnTo>
                  <a:pt x="9905996" y="67437"/>
                </a:lnTo>
                <a:lnTo>
                  <a:pt x="9905996" y="0"/>
                </a:lnTo>
                <a:close/>
              </a:path>
            </a:pathLst>
          </a:custGeom>
          <a:solidFill>
            <a:srgbClr val="0097C6"/>
          </a:solidFill>
        </p:spPr>
        <p:txBody>
          <a:bodyPr wrap="square" lIns="0" tIns="0" rIns="0" bIns="0" rtlCol="0"/>
          <a:lstStyle/>
          <a:p>
            <a:pPr defTabSz="914400"/>
            <a:endParaRPr sz="1800">
              <a:solidFill>
                <a:prstClr val="black"/>
              </a:solidFill>
            </a:endParaRPr>
          </a:p>
        </p:txBody>
      </p:sp>
      <p:sp>
        <p:nvSpPr>
          <p:cNvPr id="17" name="bk object 17"/>
          <p:cNvSpPr/>
          <p:nvPr/>
        </p:nvSpPr>
        <p:spPr>
          <a:xfrm>
            <a:off x="307327" y="6490362"/>
            <a:ext cx="984681" cy="240931"/>
          </a:xfrm>
          <a:prstGeom prst="rect">
            <a:avLst/>
          </a:prstGeom>
          <a:blipFill>
            <a:blip r:embed="rId6" cstate="print"/>
            <a:stretch>
              <a:fillRect/>
            </a:stretch>
          </a:blipFill>
        </p:spPr>
        <p:txBody>
          <a:bodyPr wrap="square" lIns="0" tIns="0" rIns="0" bIns="0" rtlCol="0"/>
          <a:lstStyle/>
          <a:p>
            <a:pPr defTabSz="914400"/>
            <a:endParaRPr sz="1800">
              <a:solidFill>
                <a:prstClr val="black"/>
              </a:solidFill>
            </a:endParaRPr>
          </a:p>
        </p:txBody>
      </p:sp>
      <p:sp>
        <p:nvSpPr>
          <p:cNvPr id="18" name="bk object 18"/>
          <p:cNvSpPr/>
          <p:nvPr/>
        </p:nvSpPr>
        <p:spPr>
          <a:xfrm>
            <a:off x="3" y="6362700"/>
            <a:ext cx="9906000" cy="0"/>
          </a:xfrm>
          <a:custGeom>
            <a:avLst/>
            <a:gdLst/>
            <a:ahLst/>
            <a:cxnLst/>
            <a:rect l="l" t="t" r="r" b="b"/>
            <a:pathLst>
              <a:path w="9906000">
                <a:moveTo>
                  <a:pt x="9905996" y="0"/>
                </a:moveTo>
                <a:lnTo>
                  <a:pt x="0" y="0"/>
                </a:lnTo>
              </a:path>
            </a:pathLst>
          </a:custGeom>
          <a:ln w="9525">
            <a:solidFill>
              <a:srgbClr val="0097C7"/>
            </a:solidFill>
          </a:ln>
        </p:spPr>
        <p:txBody>
          <a:bodyPr wrap="square" lIns="0" tIns="0" rIns="0" bIns="0" rtlCol="0"/>
          <a:lstStyle/>
          <a:p>
            <a:pPr defTabSz="914400"/>
            <a:endParaRPr sz="1800">
              <a:solidFill>
                <a:prstClr val="black"/>
              </a:solidFill>
            </a:endParaRPr>
          </a:p>
        </p:txBody>
      </p:sp>
      <p:sp>
        <p:nvSpPr>
          <p:cNvPr id="2" name="Holder 2"/>
          <p:cNvSpPr>
            <a:spLocks noGrp="1"/>
          </p:cNvSpPr>
          <p:nvPr>
            <p:ph type="title"/>
          </p:nvPr>
        </p:nvSpPr>
        <p:spPr>
          <a:xfrm>
            <a:off x="271373" y="194945"/>
            <a:ext cx="9363252" cy="315595"/>
          </a:xfrm>
          <a:prstGeom prst="rect">
            <a:avLst/>
          </a:prstGeom>
        </p:spPr>
        <p:txBody>
          <a:bodyPr wrap="square" lIns="0" tIns="0" rIns="0" bIns="0">
            <a:spAutoFit/>
          </a:bodyPr>
          <a:lstStyle>
            <a:lvl1pPr>
              <a:defRPr sz="2000" b="0" i="0">
                <a:solidFill>
                  <a:srgbClr val="253046"/>
                </a:solidFill>
                <a:latin typeface="Arial"/>
                <a:cs typeface="Arial"/>
              </a:defRPr>
            </a:lvl1pPr>
          </a:lstStyle>
          <a:p>
            <a:endParaRPr/>
          </a:p>
        </p:txBody>
      </p:sp>
      <p:sp>
        <p:nvSpPr>
          <p:cNvPr id="3" name="Holder 3"/>
          <p:cNvSpPr>
            <a:spLocks noGrp="1"/>
          </p:cNvSpPr>
          <p:nvPr>
            <p:ph type="body" idx="1"/>
          </p:nvPr>
        </p:nvSpPr>
        <p:spPr>
          <a:xfrm>
            <a:off x="287781" y="1206500"/>
            <a:ext cx="9330436" cy="4156710"/>
          </a:xfrm>
          <a:prstGeom prst="rect">
            <a:avLst/>
          </a:prstGeom>
        </p:spPr>
        <p:txBody>
          <a:bodyPr wrap="square" lIns="0" tIns="0" rIns="0" bIns="0">
            <a:spAutoFit/>
          </a:bodyPr>
          <a:lstStyle>
            <a:lvl1pPr>
              <a:defRPr sz="1600" b="0" i="0">
                <a:solidFill>
                  <a:srgbClr val="474747"/>
                </a:solidFill>
                <a:latin typeface="Arial"/>
                <a:cs typeface="Arial"/>
              </a:defRPr>
            </a:lvl1pPr>
          </a:lstStyle>
          <a:p>
            <a:endParaRPr/>
          </a:p>
        </p:txBody>
      </p:sp>
      <p:sp>
        <p:nvSpPr>
          <p:cNvPr id="4" name="Holder 4"/>
          <p:cNvSpPr>
            <a:spLocks noGrp="1"/>
          </p:cNvSpPr>
          <p:nvPr>
            <p:ph type="ftr" sz="quarter" idx="5"/>
          </p:nvPr>
        </p:nvSpPr>
        <p:spPr>
          <a:xfrm>
            <a:off x="7657845" y="6535446"/>
            <a:ext cx="1721484" cy="227329"/>
          </a:xfrm>
          <a:prstGeom prst="rect">
            <a:avLst/>
          </a:prstGeom>
        </p:spPr>
        <p:txBody>
          <a:bodyPr wrap="square" lIns="0" tIns="0" rIns="0" bIns="0">
            <a:spAutoFit/>
          </a:bodyPr>
          <a:lstStyle>
            <a:lvl1pPr>
              <a:defRPr sz="600" b="0" i="0">
                <a:solidFill>
                  <a:srgbClr val="998B85"/>
                </a:solidFill>
                <a:latin typeface="Arial"/>
                <a:cs typeface="Arial"/>
              </a:defRPr>
            </a:lvl1pPr>
          </a:lstStyle>
          <a:p>
            <a:pPr marL="12700" indent="647065" defTabSz="914400">
              <a:lnSpc>
                <a:spcPts val="705"/>
              </a:lnSpc>
            </a:pPr>
            <a:r>
              <a:rPr dirty="0"/>
              <a:t>Excellence </a:t>
            </a:r>
            <a:r>
              <a:rPr spc="5" dirty="0"/>
              <a:t>in </a:t>
            </a:r>
            <a:r>
              <a:rPr dirty="0"/>
              <a:t>Capgemini|</a:t>
            </a:r>
            <a:r>
              <a:rPr spc="-120" dirty="0"/>
              <a:t> </a:t>
            </a:r>
            <a:r>
              <a:rPr dirty="0"/>
              <a:t>2015</a:t>
            </a:r>
          </a:p>
          <a:p>
            <a:pPr marL="12700" defTabSz="914400">
              <a:spcBef>
                <a:spcPts val="265"/>
              </a:spcBef>
            </a:pPr>
            <a:r>
              <a:rPr dirty="0"/>
              <a:t>Copyright © </a:t>
            </a:r>
            <a:r>
              <a:rPr spc="-5" dirty="0"/>
              <a:t>Capgemini </a:t>
            </a:r>
            <a:r>
              <a:rPr dirty="0"/>
              <a:t>2015. All Rights</a:t>
            </a:r>
            <a:r>
              <a:rPr spc="-75" dirty="0"/>
              <a:t> </a:t>
            </a:r>
            <a:r>
              <a:rPr dirty="0"/>
              <a:t>Reserved</a:t>
            </a: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pPr defTabSz="914400"/>
            <a:fld id="{1D8BD707-D9CF-40AE-B4C6-C98DA3205C09}" type="datetimeFigureOut">
              <a:rPr lang="en-US" sz="1800">
                <a:solidFill>
                  <a:prstClr val="black">
                    <a:tint val="75000"/>
                  </a:prstClr>
                </a:solidFill>
              </a:rPr>
              <a:pPr defTabSz="914400"/>
              <a:t>9/26/2017</a:t>
            </a:fld>
            <a:endParaRPr lang="en-US" sz="1800">
              <a:solidFill>
                <a:prstClr val="black">
                  <a:tint val="75000"/>
                </a:prstClr>
              </a:solidFill>
            </a:endParaRPr>
          </a:p>
        </p:txBody>
      </p:sp>
      <p:sp>
        <p:nvSpPr>
          <p:cNvPr id="6" name="Holder 6"/>
          <p:cNvSpPr>
            <a:spLocks noGrp="1"/>
          </p:cNvSpPr>
          <p:nvPr>
            <p:ph type="sldNum" sz="quarter" idx="7"/>
          </p:nvPr>
        </p:nvSpPr>
        <p:spPr>
          <a:xfrm>
            <a:off x="9588627" y="6644134"/>
            <a:ext cx="100329" cy="114300"/>
          </a:xfrm>
          <a:prstGeom prst="rect">
            <a:avLst/>
          </a:prstGeom>
        </p:spPr>
        <p:txBody>
          <a:bodyPr wrap="square" lIns="0" tIns="0" rIns="0" bIns="0">
            <a:spAutoFit/>
          </a:bodyPr>
          <a:lstStyle>
            <a:lvl1pPr>
              <a:defRPr sz="700" b="0" i="0">
                <a:solidFill>
                  <a:srgbClr val="998B85"/>
                </a:solidFill>
                <a:latin typeface="Arial"/>
                <a:cs typeface="Arial"/>
              </a:defRPr>
            </a:lvl1pPr>
          </a:lstStyle>
          <a:p>
            <a:pPr marL="25400" defTabSz="914400">
              <a:lnSpc>
                <a:spcPts val="805"/>
              </a:lnSpc>
            </a:pPr>
            <a:fld id="{81D60167-4931-47E6-BA6A-407CBD079E47}" type="slidenum">
              <a:rPr spc="-5" dirty="0"/>
              <a:pPr marL="25400" defTabSz="914400">
                <a:lnSpc>
                  <a:spcPts val="805"/>
                </a:lnSpc>
              </a:pPr>
              <a:t>‹#›</a:t>
            </a:fld>
            <a:endParaRPr spc="-5" dirty="0"/>
          </a:p>
        </p:txBody>
      </p:sp>
    </p:spTree>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image" Target="../media/image19.png"/><Relationship Id="rId1" Type="http://schemas.openxmlformats.org/officeDocument/2006/relationships/slideLayout" Target="../slideLayouts/slideLayout21.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pdn.pega.com/pega-academy/my-self-study?LessonID=L-5569"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help.openspan.com/52/Using_OpenSpan_Studio/Object_Explorer.htm" TargetMode="External"/><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635508"/>
            <a:ext cx="9905999" cy="861060"/>
          </a:xfrm>
          <a:prstGeom prst="rect">
            <a:avLst/>
          </a:prstGeom>
          <a:blipFill>
            <a:blip r:embed="rId2" cstate="print"/>
            <a:stretch>
              <a:fillRect/>
            </a:stretch>
          </a:blipFill>
        </p:spPr>
        <p:txBody>
          <a:bodyPr wrap="square" lIns="0" tIns="0" rIns="0" bIns="0" rtlCol="0"/>
          <a:lstStyle/>
          <a:p>
            <a:pPr defTabSz="914400"/>
            <a:endParaRPr sz="1800">
              <a:solidFill>
                <a:prstClr val="black"/>
              </a:solidFill>
            </a:endParaRPr>
          </a:p>
        </p:txBody>
      </p:sp>
      <p:sp>
        <p:nvSpPr>
          <p:cNvPr id="4" name="object 4"/>
          <p:cNvSpPr/>
          <p:nvPr/>
        </p:nvSpPr>
        <p:spPr>
          <a:xfrm>
            <a:off x="33528" y="822960"/>
            <a:ext cx="131064" cy="131063"/>
          </a:xfrm>
          <a:prstGeom prst="rect">
            <a:avLst/>
          </a:prstGeom>
          <a:blipFill>
            <a:blip r:embed="rId3" cstate="print"/>
            <a:stretch>
              <a:fillRect/>
            </a:stretch>
          </a:blipFill>
        </p:spPr>
        <p:txBody>
          <a:bodyPr wrap="square" lIns="0" tIns="0" rIns="0" bIns="0" rtlCol="0"/>
          <a:lstStyle/>
          <a:p>
            <a:pPr defTabSz="914400"/>
            <a:endParaRPr sz="1800">
              <a:solidFill>
                <a:prstClr val="black"/>
              </a:solidFill>
            </a:endParaRPr>
          </a:p>
        </p:txBody>
      </p:sp>
      <p:sp>
        <p:nvSpPr>
          <p:cNvPr id="5" name="object 5"/>
          <p:cNvSpPr/>
          <p:nvPr/>
        </p:nvSpPr>
        <p:spPr>
          <a:xfrm>
            <a:off x="0" y="0"/>
            <a:ext cx="9906000" cy="3410712"/>
          </a:xfrm>
          <a:prstGeom prst="rect">
            <a:avLst/>
          </a:prstGeom>
          <a:blipFill>
            <a:blip r:embed="rId4" cstate="print"/>
            <a:stretch>
              <a:fillRect/>
            </a:stretch>
          </a:blipFill>
        </p:spPr>
        <p:txBody>
          <a:bodyPr wrap="square" lIns="0" tIns="0" rIns="0" bIns="0" rtlCol="0"/>
          <a:lstStyle/>
          <a:p>
            <a:pPr defTabSz="914400"/>
            <a:endParaRPr sz="1800">
              <a:solidFill>
                <a:prstClr val="black"/>
              </a:solidFill>
            </a:endParaRPr>
          </a:p>
        </p:txBody>
      </p:sp>
      <p:sp>
        <p:nvSpPr>
          <p:cNvPr id="6" name="object 6"/>
          <p:cNvSpPr/>
          <p:nvPr/>
        </p:nvSpPr>
        <p:spPr>
          <a:xfrm>
            <a:off x="4907279" y="1658111"/>
            <a:ext cx="88391" cy="88391"/>
          </a:xfrm>
          <a:prstGeom prst="rect">
            <a:avLst/>
          </a:prstGeom>
          <a:blipFill>
            <a:blip r:embed="rId5" cstate="print"/>
            <a:stretch>
              <a:fillRect/>
            </a:stretch>
          </a:blipFill>
        </p:spPr>
        <p:txBody>
          <a:bodyPr wrap="square" lIns="0" tIns="0" rIns="0" bIns="0" rtlCol="0"/>
          <a:lstStyle/>
          <a:p>
            <a:pPr defTabSz="914400"/>
            <a:endParaRPr sz="1800">
              <a:solidFill>
                <a:prstClr val="black"/>
              </a:solidFill>
            </a:endParaRPr>
          </a:p>
        </p:txBody>
      </p:sp>
      <p:sp>
        <p:nvSpPr>
          <p:cNvPr id="7" name="object 7"/>
          <p:cNvSpPr/>
          <p:nvPr/>
        </p:nvSpPr>
        <p:spPr>
          <a:xfrm>
            <a:off x="-2046" y="0"/>
            <a:ext cx="9908540" cy="3329304"/>
          </a:xfrm>
          <a:custGeom>
            <a:avLst/>
            <a:gdLst/>
            <a:ahLst/>
            <a:cxnLst/>
            <a:rect l="l" t="t" r="r" b="b"/>
            <a:pathLst>
              <a:path w="9908540" h="3329304">
                <a:moveTo>
                  <a:pt x="9908046" y="0"/>
                </a:moveTo>
                <a:lnTo>
                  <a:pt x="2052" y="0"/>
                </a:lnTo>
                <a:lnTo>
                  <a:pt x="2118" y="7645"/>
                </a:lnTo>
                <a:lnTo>
                  <a:pt x="2284" y="60617"/>
                </a:lnTo>
                <a:lnTo>
                  <a:pt x="2426" y="893013"/>
                </a:lnTo>
                <a:lnTo>
                  <a:pt x="2242" y="1258342"/>
                </a:lnTo>
                <a:lnTo>
                  <a:pt x="2150" y="1403157"/>
                </a:lnTo>
                <a:lnTo>
                  <a:pt x="1850" y="1763650"/>
                </a:lnTo>
                <a:lnTo>
                  <a:pt x="1555" y="2029721"/>
                </a:lnTo>
                <a:lnTo>
                  <a:pt x="1218" y="2261513"/>
                </a:lnTo>
                <a:lnTo>
                  <a:pt x="1035" y="2360391"/>
                </a:lnTo>
                <a:lnTo>
                  <a:pt x="785" y="2465873"/>
                </a:lnTo>
                <a:lnTo>
                  <a:pt x="560" y="2536965"/>
                </a:lnTo>
                <a:lnTo>
                  <a:pt x="383" y="2577380"/>
                </a:lnTo>
                <a:lnTo>
                  <a:pt x="0" y="2617978"/>
                </a:lnTo>
                <a:lnTo>
                  <a:pt x="27133" y="2618168"/>
                </a:lnTo>
                <a:lnTo>
                  <a:pt x="86976" y="2620472"/>
                </a:lnTo>
                <a:lnTo>
                  <a:pt x="153378" y="2626068"/>
                </a:lnTo>
                <a:lnTo>
                  <a:pt x="225286" y="2635827"/>
                </a:lnTo>
                <a:lnTo>
                  <a:pt x="262977" y="2642541"/>
                </a:lnTo>
                <a:lnTo>
                  <a:pt x="301650" y="2650622"/>
                </a:lnTo>
                <a:lnTo>
                  <a:pt x="341173" y="2660179"/>
                </a:lnTo>
                <a:lnTo>
                  <a:pt x="381416" y="2671322"/>
                </a:lnTo>
                <a:lnTo>
                  <a:pt x="422246" y="2684160"/>
                </a:lnTo>
                <a:lnTo>
                  <a:pt x="463532" y="2698801"/>
                </a:lnTo>
                <a:lnTo>
                  <a:pt x="505143" y="2715354"/>
                </a:lnTo>
                <a:lnTo>
                  <a:pt x="546948" y="2733928"/>
                </a:lnTo>
                <a:lnTo>
                  <a:pt x="588814" y="2754633"/>
                </a:lnTo>
                <a:lnTo>
                  <a:pt x="630610" y="2777577"/>
                </a:lnTo>
                <a:lnTo>
                  <a:pt x="672205" y="2802869"/>
                </a:lnTo>
                <a:lnTo>
                  <a:pt x="713466" y="2830618"/>
                </a:lnTo>
                <a:lnTo>
                  <a:pt x="754264" y="2860933"/>
                </a:lnTo>
                <a:lnTo>
                  <a:pt x="794466" y="2893923"/>
                </a:lnTo>
                <a:lnTo>
                  <a:pt x="833940" y="2929697"/>
                </a:lnTo>
                <a:lnTo>
                  <a:pt x="872556" y="2968363"/>
                </a:lnTo>
                <a:lnTo>
                  <a:pt x="910181" y="3010032"/>
                </a:lnTo>
                <a:lnTo>
                  <a:pt x="946685" y="3054810"/>
                </a:lnTo>
                <a:lnTo>
                  <a:pt x="981935" y="3102809"/>
                </a:lnTo>
                <a:lnTo>
                  <a:pt x="1015800" y="3154136"/>
                </a:lnTo>
                <a:lnTo>
                  <a:pt x="1048149" y="3208900"/>
                </a:lnTo>
                <a:lnTo>
                  <a:pt x="1078850" y="3267211"/>
                </a:lnTo>
                <a:lnTo>
                  <a:pt x="1107772" y="3329178"/>
                </a:lnTo>
                <a:lnTo>
                  <a:pt x="1127667" y="3284766"/>
                </a:lnTo>
                <a:lnTo>
                  <a:pt x="1148835" y="3241492"/>
                </a:lnTo>
                <a:lnTo>
                  <a:pt x="1171285" y="3199384"/>
                </a:lnTo>
                <a:lnTo>
                  <a:pt x="1195026" y="3158468"/>
                </a:lnTo>
                <a:lnTo>
                  <a:pt x="1220066" y="3118772"/>
                </a:lnTo>
                <a:lnTo>
                  <a:pt x="1246413" y="3080322"/>
                </a:lnTo>
                <a:lnTo>
                  <a:pt x="1274076" y="3043146"/>
                </a:lnTo>
                <a:lnTo>
                  <a:pt x="1303063" y="3007271"/>
                </a:lnTo>
                <a:lnTo>
                  <a:pt x="1333383" y="2972724"/>
                </a:lnTo>
                <a:lnTo>
                  <a:pt x="1365045" y="2939532"/>
                </a:lnTo>
                <a:lnTo>
                  <a:pt x="1398056" y="2907722"/>
                </a:lnTo>
                <a:lnTo>
                  <a:pt x="1432426" y="2877323"/>
                </a:lnTo>
                <a:lnTo>
                  <a:pt x="1468162" y="2848359"/>
                </a:lnTo>
                <a:lnTo>
                  <a:pt x="1505274" y="2820860"/>
                </a:lnTo>
                <a:lnTo>
                  <a:pt x="1543770" y="2794852"/>
                </a:lnTo>
                <a:lnTo>
                  <a:pt x="1583658" y="2770361"/>
                </a:lnTo>
                <a:lnTo>
                  <a:pt x="1624946" y="2747416"/>
                </a:lnTo>
                <a:lnTo>
                  <a:pt x="1667644" y="2726043"/>
                </a:lnTo>
                <a:lnTo>
                  <a:pt x="1711760" y="2706270"/>
                </a:lnTo>
                <a:lnTo>
                  <a:pt x="1757302" y="2688124"/>
                </a:lnTo>
                <a:lnTo>
                  <a:pt x="1804279" y="2671631"/>
                </a:lnTo>
                <a:lnTo>
                  <a:pt x="1852699" y="2656819"/>
                </a:lnTo>
                <a:lnTo>
                  <a:pt x="1902570" y="2643716"/>
                </a:lnTo>
                <a:lnTo>
                  <a:pt x="1953902" y="2632347"/>
                </a:lnTo>
                <a:lnTo>
                  <a:pt x="2006702" y="2622741"/>
                </a:lnTo>
                <a:lnTo>
                  <a:pt x="2060980" y="2614925"/>
                </a:lnTo>
                <a:lnTo>
                  <a:pt x="2116743" y="2608925"/>
                </a:lnTo>
                <a:lnTo>
                  <a:pt x="2174000" y="2604770"/>
                </a:lnTo>
                <a:lnTo>
                  <a:pt x="8856048" y="2598928"/>
                </a:lnTo>
                <a:lnTo>
                  <a:pt x="8868197" y="2598723"/>
                </a:lnTo>
                <a:lnTo>
                  <a:pt x="8906494" y="2597462"/>
                </a:lnTo>
                <a:lnTo>
                  <a:pt x="8944697" y="2595456"/>
                </a:lnTo>
                <a:lnTo>
                  <a:pt x="8982832" y="2592575"/>
                </a:lnTo>
                <a:lnTo>
                  <a:pt x="9020929" y="2588689"/>
                </a:lnTo>
                <a:lnTo>
                  <a:pt x="9059017" y="2583667"/>
                </a:lnTo>
                <a:lnTo>
                  <a:pt x="9097123" y="2577380"/>
                </a:lnTo>
                <a:lnTo>
                  <a:pt x="9135277" y="2569696"/>
                </a:lnTo>
                <a:lnTo>
                  <a:pt x="9173507" y="2560486"/>
                </a:lnTo>
                <a:lnTo>
                  <a:pt x="9211841" y="2549619"/>
                </a:lnTo>
                <a:lnTo>
                  <a:pt x="9250309" y="2536965"/>
                </a:lnTo>
                <a:lnTo>
                  <a:pt x="9288937" y="2522394"/>
                </a:lnTo>
                <a:lnTo>
                  <a:pt x="9327756" y="2505775"/>
                </a:lnTo>
                <a:lnTo>
                  <a:pt x="9366794" y="2486978"/>
                </a:lnTo>
                <a:lnTo>
                  <a:pt x="9406078" y="2465873"/>
                </a:lnTo>
                <a:lnTo>
                  <a:pt x="9445639" y="2442329"/>
                </a:lnTo>
                <a:lnTo>
                  <a:pt x="9485503" y="2416217"/>
                </a:lnTo>
                <a:lnTo>
                  <a:pt x="9525701" y="2387405"/>
                </a:lnTo>
                <a:lnTo>
                  <a:pt x="9566259" y="2355764"/>
                </a:lnTo>
                <a:lnTo>
                  <a:pt x="9607208" y="2321163"/>
                </a:lnTo>
                <a:lnTo>
                  <a:pt x="9648574" y="2283472"/>
                </a:lnTo>
                <a:lnTo>
                  <a:pt x="9690388" y="2242560"/>
                </a:lnTo>
                <a:lnTo>
                  <a:pt x="9732677" y="2198298"/>
                </a:lnTo>
                <a:lnTo>
                  <a:pt x="9775470" y="2150555"/>
                </a:lnTo>
                <a:lnTo>
                  <a:pt x="9818795" y="2099200"/>
                </a:lnTo>
                <a:lnTo>
                  <a:pt x="9862682" y="2044104"/>
                </a:lnTo>
                <a:lnTo>
                  <a:pt x="9907157" y="1985137"/>
                </a:lnTo>
                <a:lnTo>
                  <a:pt x="9907513" y="1918754"/>
                </a:lnTo>
                <a:lnTo>
                  <a:pt x="9907664" y="1849313"/>
                </a:lnTo>
                <a:lnTo>
                  <a:pt x="9907860" y="1708188"/>
                </a:lnTo>
                <a:lnTo>
                  <a:pt x="9908020" y="1531611"/>
                </a:lnTo>
                <a:lnTo>
                  <a:pt x="9908191" y="1181972"/>
                </a:lnTo>
                <a:lnTo>
                  <a:pt x="9908313" y="404693"/>
                </a:lnTo>
                <a:lnTo>
                  <a:pt x="9908182" y="72449"/>
                </a:lnTo>
                <a:lnTo>
                  <a:pt x="9908046" y="0"/>
                </a:lnTo>
                <a:close/>
              </a:path>
              <a:path w="9908540" h="3329304">
                <a:moveTo>
                  <a:pt x="8856048" y="2598928"/>
                </a:moveTo>
                <a:lnTo>
                  <a:pt x="8713484" y="2598928"/>
                </a:lnTo>
                <a:lnTo>
                  <a:pt x="8791203" y="2599533"/>
                </a:lnTo>
                <a:lnTo>
                  <a:pt x="8829776" y="2599370"/>
                </a:lnTo>
                <a:lnTo>
                  <a:pt x="8856048" y="2598928"/>
                </a:lnTo>
                <a:close/>
              </a:path>
            </a:pathLst>
          </a:custGeom>
          <a:solidFill>
            <a:srgbClr val="FFFFFF"/>
          </a:solidFill>
        </p:spPr>
        <p:txBody>
          <a:bodyPr wrap="square" lIns="0" tIns="0" rIns="0" bIns="0" rtlCol="0"/>
          <a:lstStyle/>
          <a:p>
            <a:pPr defTabSz="914400"/>
            <a:endParaRPr sz="1800">
              <a:solidFill>
                <a:prstClr val="black"/>
              </a:solidFill>
            </a:endParaRPr>
          </a:p>
        </p:txBody>
      </p:sp>
      <p:sp>
        <p:nvSpPr>
          <p:cNvPr id="8" name="object 8"/>
          <p:cNvSpPr/>
          <p:nvPr/>
        </p:nvSpPr>
        <p:spPr>
          <a:xfrm>
            <a:off x="6537197" y="328929"/>
            <a:ext cx="3002788" cy="694690"/>
          </a:xfrm>
          <a:prstGeom prst="rect">
            <a:avLst/>
          </a:prstGeom>
          <a:blipFill>
            <a:blip r:embed="rId6" cstate="print"/>
            <a:stretch>
              <a:fillRect/>
            </a:stretch>
          </a:blipFill>
        </p:spPr>
        <p:txBody>
          <a:bodyPr wrap="square" lIns="0" tIns="0" rIns="0" bIns="0" rtlCol="0"/>
          <a:lstStyle/>
          <a:p>
            <a:pPr defTabSz="914400"/>
            <a:endParaRPr sz="1800">
              <a:solidFill>
                <a:prstClr val="black"/>
              </a:solidFill>
            </a:endParaRPr>
          </a:p>
        </p:txBody>
      </p:sp>
      <p:pic>
        <p:nvPicPr>
          <p:cNvPr id="5122" name="Picture 2" descr="http://www.genpact.com/xmlimages/Process-automation-circa-2015.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46" y="1938405"/>
            <a:ext cx="9910585" cy="4267200"/>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9"/>
          <p:cNvSpPr txBox="1">
            <a:spLocks noGrp="1"/>
          </p:cNvSpPr>
          <p:nvPr>
            <p:ph type="title"/>
          </p:nvPr>
        </p:nvSpPr>
        <p:spPr>
          <a:xfrm>
            <a:off x="4191000" y="2763527"/>
            <a:ext cx="5582920" cy="1477328"/>
          </a:xfrm>
          <a:prstGeom prst="rect">
            <a:avLst/>
          </a:prstGeom>
        </p:spPr>
        <p:txBody>
          <a:bodyPr vert="horz" wrap="square" lIns="0" tIns="0" rIns="0" bIns="0" rtlCol="0">
            <a:spAutoFit/>
          </a:bodyPr>
          <a:lstStyle/>
          <a:p>
            <a:pPr marL="12700" algn="ctr">
              <a:lnSpc>
                <a:spcPct val="100000"/>
              </a:lnSpc>
            </a:pPr>
            <a:r>
              <a:rPr sz="3200" b="1" dirty="0">
                <a:solidFill>
                  <a:schemeClr val="bg1"/>
                </a:solidFill>
                <a:latin typeface="+mj-lt"/>
                <a:cs typeface="Arial"/>
              </a:rPr>
              <a:t>Robotic </a:t>
            </a:r>
            <a:r>
              <a:rPr sz="3200" b="1" spc="-5" dirty="0">
                <a:solidFill>
                  <a:schemeClr val="bg1"/>
                </a:solidFill>
                <a:latin typeface="+mj-lt"/>
                <a:cs typeface="Arial"/>
              </a:rPr>
              <a:t>Process</a:t>
            </a:r>
            <a:r>
              <a:rPr sz="3200" b="1" spc="-235" dirty="0">
                <a:solidFill>
                  <a:schemeClr val="bg1"/>
                </a:solidFill>
                <a:latin typeface="+mj-lt"/>
                <a:cs typeface="Arial"/>
              </a:rPr>
              <a:t> </a:t>
            </a:r>
            <a:r>
              <a:rPr sz="3200" b="1" dirty="0" smtClean="0">
                <a:solidFill>
                  <a:schemeClr val="bg1"/>
                </a:solidFill>
                <a:latin typeface="+mj-lt"/>
                <a:cs typeface="Arial"/>
              </a:rPr>
              <a:t>Automation</a:t>
            </a:r>
            <a:r>
              <a:rPr lang="en-US" sz="3200" b="1" dirty="0" smtClean="0">
                <a:solidFill>
                  <a:schemeClr val="bg1"/>
                </a:solidFill>
                <a:latin typeface="+mj-lt"/>
                <a:cs typeface="Arial"/>
              </a:rPr>
              <a:t/>
            </a:r>
            <a:br>
              <a:rPr lang="en-US" sz="3200" b="1" dirty="0" smtClean="0">
                <a:solidFill>
                  <a:schemeClr val="bg1"/>
                </a:solidFill>
                <a:latin typeface="+mj-lt"/>
                <a:cs typeface="Arial"/>
              </a:rPr>
            </a:br>
            <a:r>
              <a:rPr lang="en-US" sz="3200" b="1" dirty="0">
                <a:solidFill>
                  <a:schemeClr val="bg1"/>
                </a:solidFill>
                <a:latin typeface="+mj-lt"/>
              </a:rPr>
              <a:t/>
            </a:r>
            <a:br>
              <a:rPr lang="en-US" sz="3200" b="1" dirty="0">
                <a:solidFill>
                  <a:schemeClr val="bg1"/>
                </a:solidFill>
                <a:latin typeface="+mj-lt"/>
              </a:rPr>
            </a:br>
            <a:endParaRPr sz="3200" i="1" dirty="0">
              <a:solidFill>
                <a:schemeClr val="bg1"/>
              </a:solidFill>
              <a:latin typeface="+mj-lt"/>
            </a:endParaRPr>
          </a:p>
        </p:txBody>
      </p:sp>
      <p:pic>
        <p:nvPicPr>
          <p:cNvPr id="5124" name="Picture 4" descr="http://capgemini.ft.com/partners/capgemini-FT/statics/img/PeopleMatt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7999" y="6320172"/>
            <a:ext cx="3048000" cy="5238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9"/>
          <p:cNvSpPr txBox="1">
            <a:spLocks/>
          </p:cNvSpPr>
          <p:nvPr/>
        </p:nvSpPr>
        <p:spPr>
          <a:xfrm>
            <a:off x="4564381" y="4419600"/>
            <a:ext cx="3970019" cy="59055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Window Adapters properties</a:t>
            </a:r>
            <a:endParaRPr lang="en-US" dirty="0"/>
          </a:p>
        </p:txBody>
      </p:sp>
      <p:sp>
        <p:nvSpPr>
          <p:cNvPr id="4" name="Content Placeholder 2"/>
          <p:cNvSpPr txBox="1">
            <a:spLocks/>
          </p:cNvSpPr>
          <p:nvPr/>
        </p:nvSpPr>
        <p:spPr>
          <a:xfrm>
            <a:off x="115911" y="1403797"/>
            <a:ext cx="9563558" cy="4623516"/>
          </a:xfrm>
          <a:prstGeom prst="rect">
            <a:avLst/>
          </a:prstGeom>
        </p:spPr>
        <p:txBody>
          <a:bodyPr vert="horz" lIns="0" tIns="34172" rIns="34172" bIns="34172" numCol="2" spcCol="3379104" rtlCol="0">
            <a:noAutofit/>
          </a:bodyPr>
          <a:lstStyle>
            <a:lvl1pPr marL="158614" indent="-158614" algn="l" defTabSz="872667" rtl="0" eaLnBrk="1" latinLnBrk="0" hangingPunct="1">
              <a:spcBef>
                <a:spcPts val="0"/>
              </a:spcBef>
              <a:buClr>
                <a:schemeClr val="accent5"/>
              </a:buClr>
              <a:buFont typeface="Wingdings" pitchFamily="2" charset="2"/>
              <a:buChar char="§"/>
              <a:defRPr sz="1600" b="0" kern="1200">
                <a:solidFill>
                  <a:schemeClr val="bg2">
                    <a:lumMod val="50000"/>
                  </a:schemeClr>
                </a:solidFill>
                <a:latin typeface="Arial"/>
                <a:ea typeface="+mn-ea"/>
                <a:cs typeface="Arial"/>
              </a:defRPr>
            </a:lvl1pPr>
            <a:lvl2pPr marL="339392" indent="-172727" algn="l" defTabSz="872667" rtl="0" eaLnBrk="1" latinLnBrk="0" hangingPunct="1">
              <a:spcBef>
                <a:spcPts val="0"/>
              </a:spcBef>
              <a:buClr>
                <a:schemeClr val="accent3"/>
              </a:buClr>
              <a:buFont typeface="Wingdings" pitchFamily="2" charset="2"/>
              <a:buChar char="§"/>
              <a:defRPr sz="1400" kern="1200">
                <a:solidFill>
                  <a:schemeClr val="bg2">
                    <a:lumMod val="50000"/>
                  </a:schemeClr>
                </a:solidFill>
                <a:latin typeface="Arial"/>
                <a:ea typeface="+mn-ea"/>
                <a:cs typeface="Arial"/>
              </a:defRPr>
            </a:lvl2pPr>
            <a:lvl3pPr marL="512119" indent="-157575" algn="l" defTabSz="872667" rtl="0" eaLnBrk="1" latinLnBrk="0" hangingPunct="1">
              <a:spcBef>
                <a:spcPts val="0"/>
              </a:spcBef>
              <a:buClr>
                <a:schemeClr val="accent2"/>
              </a:buClr>
              <a:buFont typeface="Arial" pitchFamily="34" charset="0"/>
              <a:buChar char="•"/>
              <a:defRPr sz="1200" kern="1200">
                <a:solidFill>
                  <a:schemeClr val="bg2">
                    <a:lumMod val="50000"/>
                  </a:schemeClr>
                </a:solidFill>
                <a:latin typeface="Arial"/>
                <a:ea typeface="+mn-ea"/>
                <a:cs typeface="Arial"/>
              </a:defRPr>
            </a:lvl3pPr>
            <a:lvl4pPr marL="678784" indent="-157575" algn="l" defTabSz="872667" rtl="0" eaLnBrk="1" latinLnBrk="0" hangingPunct="1">
              <a:spcBef>
                <a:spcPts val="0"/>
              </a:spcBef>
              <a:buClr>
                <a:schemeClr val="bg2"/>
              </a:buClr>
              <a:buFont typeface="Arial" pitchFamily="34" charset="0"/>
              <a:buChar char="–"/>
              <a:defRPr sz="1100" kern="1200">
                <a:solidFill>
                  <a:schemeClr val="bg2">
                    <a:lumMod val="50000"/>
                  </a:schemeClr>
                </a:solidFill>
                <a:latin typeface="Arial"/>
                <a:ea typeface="+mn-ea"/>
                <a:cs typeface="Arial"/>
              </a:defRPr>
            </a:lvl4pPr>
            <a:lvl5pPr marL="1536259" indent="-184836" algn="l" defTabSz="872667"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68"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02"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lvl="1" indent="-309488">
              <a:spcAft>
                <a:spcPts val="650"/>
              </a:spcAft>
              <a:buClr>
                <a:srgbClr val="0070C0"/>
              </a:buClr>
              <a:buFont typeface="Arial"/>
              <a:buChar char="•"/>
            </a:pPr>
            <a:endParaRPr lang="en-US" sz="1300" b="1" dirty="0">
              <a:solidFill>
                <a:srgbClr val="01257D"/>
              </a:solidFill>
            </a:endParaRPr>
          </a:p>
        </p:txBody>
      </p:sp>
      <p:sp>
        <p:nvSpPr>
          <p:cNvPr id="5" name="Rectangle 4"/>
          <p:cNvSpPr/>
          <p:nvPr/>
        </p:nvSpPr>
        <p:spPr>
          <a:xfrm>
            <a:off x="115912" y="1523750"/>
            <a:ext cx="9790088" cy="4093428"/>
          </a:xfrm>
          <a:prstGeom prst="rect">
            <a:avLst/>
          </a:prstGeom>
        </p:spPr>
        <p:txBody>
          <a:bodyPr wrap="square">
            <a:spAutoFit/>
          </a:bodyPr>
          <a:lstStyle/>
          <a:p>
            <a:r>
              <a:rPr lang="en-US" sz="1600" b="1" u="sng" dirty="0" err="1"/>
              <a:t>HookChildProcesses</a:t>
            </a:r>
            <a:r>
              <a:rPr lang="en-US" sz="1600" b="1" u="sng" dirty="0"/>
              <a:t> property : </a:t>
            </a:r>
            <a:endParaRPr lang="en-US" sz="1600" b="1" u="sng" dirty="0" smtClean="0"/>
          </a:p>
          <a:p>
            <a:endParaRPr lang="en-US" sz="1600" b="1" u="sng" dirty="0"/>
          </a:p>
          <a:p>
            <a:r>
              <a:rPr lang="en-US" sz="1400" dirty="0"/>
              <a:t>The </a:t>
            </a:r>
            <a:r>
              <a:rPr lang="en-US" sz="1400" b="1" dirty="0" err="1"/>
              <a:t>HookChildProcesses</a:t>
            </a:r>
            <a:r>
              <a:rPr lang="en-US" sz="1400" dirty="0"/>
              <a:t> property configures the solution to integrate with an application and any application launched from that application. Set the property to True when:</a:t>
            </a:r>
          </a:p>
          <a:p>
            <a:pPr marL="342900" indent="-342900">
              <a:buFont typeface="Wingdings" panose="05000000000000000000" pitchFamily="2" charset="2"/>
              <a:buChar char="Ø"/>
            </a:pPr>
            <a:r>
              <a:rPr lang="en-US" sz="1400" dirty="0"/>
              <a:t>One application starts other applications</a:t>
            </a:r>
          </a:p>
          <a:p>
            <a:pPr marL="342900" indent="-342900">
              <a:buFont typeface="Wingdings" panose="05000000000000000000" pitchFamily="2" charset="2"/>
              <a:buChar char="Ø"/>
            </a:pPr>
            <a:r>
              <a:rPr lang="en-US" sz="1400" dirty="0"/>
              <a:t>Both parent and spawned applications are required for the solution</a:t>
            </a:r>
          </a:p>
          <a:p>
            <a:r>
              <a:rPr lang="en-US" sz="1400" dirty="0"/>
              <a:t>As a result, Studio must “hook” into, or, integrate with, each application process.</a:t>
            </a:r>
          </a:p>
          <a:p>
            <a:endParaRPr lang="en-US" sz="1400" b="1" u="sng" dirty="0"/>
          </a:p>
          <a:p>
            <a:r>
              <a:rPr lang="en-US" sz="1600" b="1" u="sng" dirty="0" err="1"/>
              <a:t>StartMethod</a:t>
            </a:r>
            <a:r>
              <a:rPr lang="en-US" sz="1600" b="1" u="sng" dirty="0"/>
              <a:t> property : </a:t>
            </a:r>
          </a:p>
          <a:p>
            <a:r>
              <a:rPr lang="en-US" sz="1400" dirty="0"/>
              <a:t>The </a:t>
            </a:r>
            <a:r>
              <a:rPr lang="en-US" sz="1400" dirty="0" err="1"/>
              <a:t>StartMethod</a:t>
            </a:r>
            <a:r>
              <a:rPr lang="en-US" sz="1400" dirty="0"/>
              <a:t> property determines how the Path application starts. Options </a:t>
            </a:r>
            <a:r>
              <a:rPr lang="en-US" sz="1400" dirty="0" smtClean="0"/>
              <a:t>include</a:t>
            </a:r>
            <a:endParaRPr lang="en-US" dirty="0">
              <a:solidFill>
                <a:srgbClr val="0092F8"/>
              </a:solidFill>
              <a:latin typeface="Open Sans Semibold"/>
            </a:endParaRPr>
          </a:p>
          <a:p>
            <a:endParaRPr lang="en-US" dirty="0">
              <a:solidFill>
                <a:srgbClr val="0092F8"/>
              </a:solidFill>
              <a:latin typeface="Open Sans Semibold"/>
            </a:endParaRPr>
          </a:p>
          <a:p>
            <a:endParaRPr lang="en-US" dirty="0" smtClean="0">
              <a:solidFill>
                <a:srgbClr val="0092F8"/>
              </a:solidFill>
              <a:latin typeface="Open Sans Semibold"/>
            </a:endParaRPr>
          </a:p>
          <a:p>
            <a:endParaRPr lang="en-US" dirty="0">
              <a:solidFill>
                <a:srgbClr val="0092F8"/>
              </a:solidFill>
              <a:latin typeface="Open Sans Semibold"/>
            </a:endParaRPr>
          </a:p>
          <a:p>
            <a:endParaRPr lang="en-US" dirty="0" smtClean="0">
              <a:solidFill>
                <a:srgbClr val="0092F8"/>
              </a:solidFill>
              <a:latin typeface="Open Sans Semibold"/>
            </a:endParaRPr>
          </a:p>
          <a:p>
            <a:endParaRPr lang="en-US" dirty="0">
              <a:solidFill>
                <a:srgbClr val="0092F8"/>
              </a:solidFill>
              <a:latin typeface="Open Sans Semibold"/>
            </a:endParaRP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75759853"/>
              </p:ext>
            </p:extLst>
          </p:nvPr>
        </p:nvGraphicFramePr>
        <p:xfrm>
          <a:off x="296213" y="4155099"/>
          <a:ext cx="9383256" cy="1963788"/>
        </p:xfrm>
        <a:graphic>
          <a:graphicData uri="http://schemas.openxmlformats.org/drawingml/2006/table">
            <a:tbl>
              <a:tblPr/>
              <a:tblGrid>
                <a:gridCol w="824249"/>
                <a:gridCol w="8559007"/>
              </a:tblGrid>
              <a:tr h="174580">
                <a:tc>
                  <a:txBody>
                    <a:bodyPr/>
                    <a:lstStyle/>
                    <a:p>
                      <a:pPr algn="l" fontAlgn="t"/>
                      <a:r>
                        <a:rPr lang="en-US" sz="1000" b="1" dirty="0">
                          <a:solidFill>
                            <a:srgbClr val="000000"/>
                          </a:solidFill>
                          <a:effectLst/>
                        </a:rPr>
                        <a:t>Option</a:t>
                      </a:r>
                    </a:p>
                  </a:txBody>
                  <a:tcPr marL="20565" marR="49356" marT="24678" marB="24678">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sz="1000" b="1">
                          <a:solidFill>
                            <a:srgbClr val="000000"/>
                          </a:solidFill>
                          <a:effectLst/>
                        </a:rPr>
                        <a:t>Description</a:t>
                      </a:r>
                    </a:p>
                  </a:txBody>
                  <a:tcPr marL="20565" marR="49356" marT="24678" marB="24678">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6217">
                <a:tc>
                  <a:txBody>
                    <a:bodyPr/>
                    <a:lstStyle/>
                    <a:p>
                      <a:r>
                        <a:rPr lang="en-US" sz="1000">
                          <a:effectLst/>
                          <a:latin typeface="OpenSans"/>
                        </a:rPr>
                        <a:t>Start</a:t>
                      </a:r>
                    </a:p>
                  </a:txBody>
                  <a:tcPr marL="20565" marR="49356" marT="24678" marB="2056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000">
                          <a:effectLst/>
                          <a:latin typeface="OpenSans"/>
                        </a:rPr>
                        <a:t>Tells Studio to launch and hook the application defined by the Path property after the adapter starts. This is the default.</a:t>
                      </a:r>
                    </a:p>
                  </a:txBody>
                  <a:tcPr marL="20565" marR="49356" marT="24678" marB="2056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423195">
                <a:tc>
                  <a:txBody>
                    <a:bodyPr/>
                    <a:lstStyle/>
                    <a:p>
                      <a:r>
                        <a:rPr lang="en-US" sz="1000">
                          <a:effectLst/>
                          <a:latin typeface="OpenSans"/>
                        </a:rPr>
                        <a:t>StartAndWait</a:t>
                      </a:r>
                    </a:p>
                  </a:txBody>
                  <a:tcPr marL="20565" marR="49356" marT="24678" marB="2056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000" dirty="0">
                          <a:effectLst/>
                          <a:latin typeface="OpenSans"/>
                        </a:rPr>
                        <a:t>Tells Studio to launch the application identified in the Path property after the adapter starts, wait for the </a:t>
                      </a:r>
                      <a:r>
                        <a:rPr lang="en-US" sz="1000" dirty="0" err="1">
                          <a:effectLst/>
                          <a:latin typeface="OpenSans"/>
                        </a:rPr>
                        <a:t>TargetPath</a:t>
                      </a:r>
                      <a:r>
                        <a:rPr lang="en-US" sz="1000" dirty="0">
                          <a:effectLst/>
                          <a:latin typeface="OpenSans"/>
                        </a:rPr>
                        <a:t> application to launch, and then hook the </a:t>
                      </a:r>
                      <a:r>
                        <a:rPr lang="en-US" sz="1000" dirty="0" err="1">
                          <a:effectLst/>
                          <a:latin typeface="OpenSans"/>
                        </a:rPr>
                        <a:t>TargetPath</a:t>
                      </a:r>
                      <a:r>
                        <a:rPr lang="en-US" sz="1000" dirty="0">
                          <a:effectLst/>
                          <a:latin typeface="OpenSans"/>
                        </a:rPr>
                        <a:t> application. Note: Studio does not hook the Path application; thus, you cannot interrogate or automate the Path application.</a:t>
                      </a:r>
                    </a:p>
                  </a:txBody>
                  <a:tcPr marL="20565" marR="49356" marT="24678" marB="2056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112620">
                <a:tc>
                  <a:txBody>
                    <a:bodyPr/>
                    <a:lstStyle/>
                    <a:p>
                      <a:r>
                        <a:rPr lang="en-US" sz="1000">
                          <a:effectLst/>
                          <a:latin typeface="OpenSans"/>
                        </a:rPr>
                        <a:t>MonitorAll</a:t>
                      </a:r>
                    </a:p>
                  </a:txBody>
                  <a:tcPr marL="20565" marR="49356" marT="24678" marB="2056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000" dirty="0">
                          <a:effectLst/>
                          <a:latin typeface="OpenSans"/>
                        </a:rPr>
                        <a:t>Tells Studio to wait for the Path application to run and then hooks the application. In this case, starting the adapter does not cause the Path application to launch. The Path application launches independently after the adapter starts (for example, from an external application, or manually). Once the application launches, Studio hooks the application. When using the </a:t>
                      </a:r>
                      <a:r>
                        <a:rPr lang="en-US" sz="1000" dirty="0" err="1">
                          <a:effectLst/>
                          <a:latin typeface="OpenSans"/>
                        </a:rPr>
                        <a:t>MonitorAll</a:t>
                      </a:r>
                      <a:r>
                        <a:rPr lang="en-US" sz="1000" dirty="0">
                          <a:effectLst/>
                          <a:latin typeface="OpenSans"/>
                        </a:rPr>
                        <a:t>, you can omit the full path when specifying the application executable in the Path property and enter the executable file name.</a:t>
                      </a:r>
                    </a:p>
                    <a:p>
                      <a:r>
                        <a:rPr lang="en-US" sz="1000" dirty="0">
                          <a:effectLst/>
                          <a:latin typeface="OpenSans"/>
                        </a:rPr>
                        <a:t>Note: Using </a:t>
                      </a:r>
                      <a:r>
                        <a:rPr lang="en-US" sz="1000" dirty="0" err="1">
                          <a:effectLst/>
                          <a:latin typeface="OpenSans"/>
                        </a:rPr>
                        <a:t>MonitorAll</a:t>
                      </a:r>
                      <a:r>
                        <a:rPr lang="en-US" sz="1000" dirty="0">
                          <a:effectLst/>
                          <a:latin typeface="OpenSans"/>
                        </a:rPr>
                        <a:t> lets the adapter to remain running if the Path application shuts down because of an application error or the end-user closing the application. When re-starting the application through an automation or by the end-user, Studio will hook the application.</a:t>
                      </a:r>
                    </a:p>
                  </a:txBody>
                  <a:tcPr marL="20565" marR="49356" marT="24678" marB="2056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42503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Window Adapters properties</a:t>
            </a:r>
            <a:endParaRPr lang="en-US" sz="2400" dirty="0">
              <a:latin typeface="Arial" pitchFamily="34" charset="0"/>
              <a:cs typeface="Arial" pitchFamily="34" charset="0"/>
            </a:endParaRPr>
          </a:p>
        </p:txBody>
      </p:sp>
      <p:sp>
        <p:nvSpPr>
          <p:cNvPr id="78" name="TextBox 77"/>
          <p:cNvSpPr txBox="1"/>
          <p:nvPr/>
        </p:nvSpPr>
        <p:spPr>
          <a:xfrm>
            <a:off x="154546" y="1481070"/>
            <a:ext cx="9751454" cy="5262979"/>
          </a:xfrm>
          <a:prstGeom prst="rect">
            <a:avLst/>
          </a:prstGeom>
          <a:noFill/>
        </p:spPr>
        <p:txBody>
          <a:bodyPr wrap="square" lIns="0" tIns="0" rIns="0" bIns="0" rtlCol="0">
            <a:spAutoFit/>
          </a:bodyPr>
          <a:lstStyle/>
          <a:p>
            <a:r>
              <a:rPr lang="en-US" sz="1600" b="1" u="sng" dirty="0" err="1"/>
              <a:t>StartMethod</a:t>
            </a:r>
            <a:r>
              <a:rPr lang="en-US" sz="1600" b="1" u="sng" dirty="0"/>
              <a:t> </a:t>
            </a:r>
            <a:r>
              <a:rPr lang="en-US" sz="1600" b="1" u="sng" dirty="0" smtClean="0"/>
              <a:t>property : </a:t>
            </a:r>
            <a:endParaRPr lang="en-US" sz="1600" b="1" u="sng" dirty="0"/>
          </a:p>
          <a:p>
            <a:pPr marL="114300"/>
            <a:r>
              <a:rPr lang="en-US" sz="1400" dirty="0" smtClean="0"/>
              <a:t>The </a:t>
            </a:r>
            <a:r>
              <a:rPr lang="en-US" sz="1400" dirty="0" err="1"/>
              <a:t>StartMethod</a:t>
            </a:r>
            <a:r>
              <a:rPr lang="en-US" sz="1400" dirty="0"/>
              <a:t> property determines how the Path application starts. Options include</a:t>
            </a:r>
            <a:r>
              <a:rPr lang="en-US" sz="1400" dirty="0" smtClean="0"/>
              <a:t>:</a:t>
            </a:r>
          </a:p>
          <a:p>
            <a:pPr fontAlgn="t"/>
            <a:endParaRPr lang="en-US" sz="1400" dirty="0" smtClean="0"/>
          </a:p>
          <a:p>
            <a:pPr fontAlgn="t"/>
            <a:endParaRPr lang="en-US" sz="1400" dirty="0"/>
          </a:p>
          <a:p>
            <a:pPr marL="285750" indent="-285750" fontAlgn="t">
              <a:buFont typeface="Wingdings" panose="05000000000000000000" pitchFamily="2" charset="2"/>
              <a:buChar char="Ø"/>
            </a:pPr>
            <a:r>
              <a:rPr lang="en-US" sz="1400" b="1" u="sng" dirty="0" smtClean="0"/>
              <a:t>Start : </a:t>
            </a:r>
            <a:r>
              <a:rPr lang="en-US" sz="1400" dirty="0" smtClean="0"/>
              <a:t>Tells </a:t>
            </a:r>
            <a:r>
              <a:rPr lang="en-US" sz="1400" dirty="0"/>
              <a:t>Studio to launch and hook the application defined by the Path property after the adapter starts. This is the default.</a:t>
            </a:r>
          </a:p>
          <a:p>
            <a:pPr fontAlgn="t"/>
            <a:endParaRPr lang="en-US" sz="1400" dirty="0" smtClean="0"/>
          </a:p>
          <a:p>
            <a:pPr marL="285750" indent="-285750" fontAlgn="t">
              <a:buFont typeface="Wingdings" panose="05000000000000000000" pitchFamily="2" charset="2"/>
              <a:buChar char="Ø"/>
            </a:pPr>
            <a:r>
              <a:rPr lang="en-US" sz="1400" b="1" u="sng" dirty="0" err="1" smtClean="0"/>
              <a:t>StartAndWait</a:t>
            </a:r>
            <a:r>
              <a:rPr lang="en-US" sz="1400" b="1" u="sng" dirty="0"/>
              <a:t> </a:t>
            </a:r>
            <a:r>
              <a:rPr lang="en-US" sz="1400" b="1" u="sng" dirty="0" smtClean="0"/>
              <a:t>: </a:t>
            </a:r>
            <a:r>
              <a:rPr lang="en-US" sz="1400" dirty="0" smtClean="0"/>
              <a:t>Tells </a:t>
            </a:r>
            <a:r>
              <a:rPr lang="en-US" sz="1400" dirty="0"/>
              <a:t>Studio to launch the application identified in the Path property after the adapter starts, wait for the </a:t>
            </a:r>
            <a:r>
              <a:rPr lang="en-US" sz="1400" dirty="0" err="1"/>
              <a:t>TargetPath</a:t>
            </a:r>
            <a:r>
              <a:rPr lang="en-US" sz="1400" dirty="0"/>
              <a:t> application to launch, and then hook the </a:t>
            </a:r>
            <a:r>
              <a:rPr lang="en-US" sz="1400" dirty="0" err="1"/>
              <a:t>TargetPath</a:t>
            </a:r>
            <a:r>
              <a:rPr lang="en-US" sz="1400" dirty="0"/>
              <a:t> application. Note: Studio does not hook the Path application; thus, you cannot interrogate or automate the Path application</a:t>
            </a:r>
            <a:r>
              <a:rPr lang="en-US" sz="1400" dirty="0" smtClean="0"/>
              <a:t>.</a:t>
            </a:r>
          </a:p>
          <a:p>
            <a:pPr fontAlgn="t"/>
            <a:endParaRPr lang="en-US" sz="1400" dirty="0"/>
          </a:p>
          <a:p>
            <a:pPr marL="285750" indent="-285750" fontAlgn="t">
              <a:buFont typeface="Wingdings" panose="05000000000000000000" pitchFamily="2" charset="2"/>
              <a:buChar char="Ø"/>
            </a:pPr>
            <a:r>
              <a:rPr lang="en-US" sz="1400" b="1" u="sng" dirty="0" err="1" smtClean="0"/>
              <a:t>MonitorAll</a:t>
            </a:r>
            <a:r>
              <a:rPr lang="en-US" sz="1400" b="1" u="sng" dirty="0" smtClean="0"/>
              <a:t> : </a:t>
            </a:r>
            <a:r>
              <a:rPr lang="en-US" sz="1400" dirty="0" smtClean="0"/>
              <a:t>Tells Studio to wait for the Path application to run and then hooks the application. In this case, starting the adapter does not cause the Path application to launch. The Path application launches independently after the adapter starts (for example, from an external application, or manually). Once the application launches, Studio hooks the application. When using the </a:t>
            </a:r>
            <a:r>
              <a:rPr lang="en-US" sz="1400" dirty="0" err="1" smtClean="0"/>
              <a:t>MonitorAll</a:t>
            </a:r>
            <a:r>
              <a:rPr lang="en-US" sz="1400" dirty="0" smtClean="0"/>
              <a:t>, you can omit the full path when specifying the application executable in the Path property and enter the executable file name.</a:t>
            </a:r>
          </a:p>
          <a:p>
            <a:pPr fontAlgn="t"/>
            <a:endParaRPr lang="en-US" sz="1400" dirty="0" smtClean="0"/>
          </a:p>
          <a:p>
            <a:pPr fontAlgn="t"/>
            <a:r>
              <a:rPr lang="en-US" sz="1400" b="1" u="sng" dirty="0" smtClean="0"/>
              <a:t>Note</a:t>
            </a:r>
            <a:r>
              <a:rPr lang="en-US" sz="1400" dirty="0"/>
              <a:t>: Using </a:t>
            </a:r>
            <a:r>
              <a:rPr lang="en-US" sz="1400" dirty="0" err="1"/>
              <a:t>MonitorAll</a:t>
            </a:r>
            <a:r>
              <a:rPr lang="en-US" sz="1400" dirty="0"/>
              <a:t> lets the adapter to remain running if the Path application shuts down because of an application error or the end-user closing the application. When re-starting the application through an automation or by the end-user, Studio will hook the application.</a:t>
            </a:r>
          </a:p>
          <a:p>
            <a:pPr marL="114300"/>
            <a:endParaRPr lang="en-US" sz="1000" dirty="0"/>
          </a:p>
          <a:p>
            <a:pPr marL="114300"/>
            <a:endParaRPr lang="en-US" sz="1000" dirty="0" smtClean="0"/>
          </a:p>
          <a:p>
            <a:pPr marL="228600" indent="-114300">
              <a:buFont typeface="Arial" panose="020B0604020202020204" pitchFamily="34" charset="0"/>
              <a:buChar char="•"/>
            </a:pPr>
            <a:endParaRPr lang="en-US" sz="1000" dirty="0">
              <a:solidFill>
                <a:schemeClr val="bg1">
                  <a:lumMod val="50000"/>
                </a:schemeClr>
              </a:solidFill>
            </a:endParaRPr>
          </a:p>
          <a:p>
            <a:pPr marL="228600" indent="-114300">
              <a:buFont typeface="Arial" panose="020B0604020202020204" pitchFamily="34" charset="0"/>
              <a:buChar char="•"/>
            </a:pPr>
            <a:endParaRPr lang="en-US" sz="1000" dirty="0" smtClean="0">
              <a:solidFill>
                <a:schemeClr val="bg1">
                  <a:lumMod val="50000"/>
                </a:schemeClr>
              </a:solidFill>
            </a:endParaRPr>
          </a:p>
          <a:p>
            <a:pPr marL="228600" indent="-114300">
              <a:buFont typeface="Arial" panose="020B0604020202020204" pitchFamily="34" charset="0"/>
              <a:buChar char="•"/>
            </a:pPr>
            <a:endParaRPr lang="en-US" sz="1000" dirty="0">
              <a:solidFill>
                <a:schemeClr val="bg1">
                  <a:lumMod val="50000"/>
                </a:schemeClr>
              </a:solidFill>
            </a:endParaRPr>
          </a:p>
          <a:p>
            <a:pPr marL="228600" indent="-114300">
              <a:buFont typeface="Arial" panose="020B0604020202020204" pitchFamily="34" charset="0"/>
              <a:buChar char="•"/>
            </a:pPr>
            <a:endParaRPr lang="en-US" sz="1000" dirty="0">
              <a:solidFill>
                <a:schemeClr val="bg1">
                  <a:lumMod val="50000"/>
                </a:schemeClr>
              </a:solidFill>
            </a:endParaRPr>
          </a:p>
        </p:txBody>
      </p:sp>
    </p:spTree>
    <p:extLst>
      <p:ext uri="{BB962C8B-B14F-4D97-AF65-F5344CB8AC3E}">
        <p14:creationId xmlns:p14="http://schemas.microsoft.com/office/powerpoint/2010/main" val="34447817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2400" b="1" dirty="0"/>
              <a:t>Window Adapters properties</a:t>
            </a:r>
            <a:endParaRPr lang="en-US" sz="2400" dirty="0">
              <a:latin typeface="Arial" pitchFamily="34" charset="0"/>
              <a:cs typeface="Arial" pitchFamily="34" charset="0"/>
            </a:endParaRPr>
          </a:p>
        </p:txBody>
      </p:sp>
      <p:sp>
        <p:nvSpPr>
          <p:cNvPr id="282" name="Freeform 6"/>
          <p:cNvSpPr>
            <a:spLocks/>
          </p:cNvSpPr>
          <p:nvPr/>
        </p:nvSpPr>
        <p:spPr bwMode="auto">
          <a:xfrm>
            <a:off x="3660668" y="3876542"/>
            <a:ext cx="47733" cy="10126"/>
          </a:xfrm>
          <a:custGeom>
            <a:avLst/>
            <a:gdLst>
              <a:gd name="T0" fmla="*/ 28 w 28"/>
              <a:gd name="T1" fmla="*/ 3 h 6"/>
              <a:gd name="T2" fmla="*/ 24 w 28"/>
              <a:gd name="T3" fmla="*/ 6 h 6"/>
              <a:gd name="T4" fmla="*/ 4 w 28"/>
              <a:gd name="T5" fmla="*/ 6 h 6"/>
              <a:gd name="T6" fmla="*/ 0 w 28"/>
              <a:gd name="T7" fmla="*/ 3 h 6"/>
              <a:gd name="T8" fmla="*/ 0 w 28"/>
              <a:gd name="T9" fmla="*/ 3 h 6"/>
              <a:gd name="T10" fmla="*/ 4 w 28"/>
              <a:gd name="T11" fmla="*/ 0 h 6"/>
              <a:gd name="T12" fmla="*/ 24 w 28"/>
              <a:gd name="T13" fmla="*/ 0 h 6"/>
              <a:gd name="T14" fmla="*/ 28 w 2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
                <a:moveTo>
                  <a:pt x="28" y="3"/>
                </a:moveTo>
                <a:cubicBezTo>
                  <a:pt x="28" y="5"/>
                  <a:pt x="26" y="6"/>
                  <a:pt x="24" y="6"/>
                </a:cubicBezTo>
                <a:cubicBezTo>
                  <a:pt x="4" y="6"/>
                  <a:pt x="4" y="6"/>
                  <a:pt x="4" y="6"/>
                </a:cubicBezTo>
                <a:cubicBezTo>
                  <a:pt x="2" y="6"/>
                  <a:pt x="0" y="5"/>
                  <a:pt x="0" y="3"/>
                </a:cubicBezTo>
                <a:cubicBezTo>
                  <a:pt x="0" y="3"/>
                  <a:pt x="0" y="3"/>
                  <a:pt x="0" y="3"/>
                </a:cubicBezTo>
                <a:cubicBezTo>
                  <a:pt x="0" y="1"/>
                  <a:pt x="2" y="0"/>
                  <a:pt x="4" y="0"/>
                </a:cubicBezTo>
                <a:cubicBezTo>
                  <a:pt x="24" y="0"/>
                  <a:pt x="24" y="0"/>
                  <a:pt x="24" y="0"/>
                </a:cubicBezTo>
                <a:cubicBezTo>
                  <a:pt x="26" y="0"/>
                  <a:pt x="28" y="1"/>
                  <a:pt x="28"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85603">
              <a:defRPr/>
            </a:pPr>
            <a:endParaRPr lang="en-US" sz="1463" dirty="0">
              <a:latin typeface="Raleway Light"/>
            </a:endParaRPr>
          </a:p>
        </p:txBody>
      </p:sp>
      <p:sp>
        <p:nvSpPr>
          <p:cNvPr id="286" name="Freeform 7"/>
          <p:cNvSpPr>
            <a:spLocks/>
          </p:cNvSpPr>
          <p:nvPr/>
        </p:nvSpPr>
        <p:spPr bwMode="auto">
          <a:xfrm>
            <a:off x="3672963" y="4169477"/>
            <a:ext cx="23866" cy="12296"/>
          </a:xfrm>
          <a:custGeom>
            <a:avLst/>
            <a:gdLst>
              <a:gd name="T0" fmla="*/ 14 w 14"/>
              <a:gd name="T1" fmla="*/ 4 h 7"/>
              <a:gd name="T2" fmla="*/ 10 w 14"/>
              <a:gd name="T3" fmla="*/ 7 h 7"/>
              <a:gd name="T4" fmla="*/ 4 w 14"/>
              <a:gd name="T5" fmla="*/ 7 h 7"/>
              <a:gd name="T6" fmla="*/ 0 w 14"/>
              <a:gd name="T7" fmla="*/ 4 h 7"/>
              <a:gd name="T8" fmla="*/ 0 w 14"/>
              <a:gd name="T9" fmla="*/ 4 h 7"/>
              <a:gd name="T10" fmla="*/ 4 w 14"/>
              <a:gd name="T11" fmla="*/ 0 h 7"/>
              <a:gd name="T12" fmla="*/ 10 w 14"/>
              <a:gd name="T13" fmla="*/ 0 h 7"/>
              <a:gd name="T14" fmla="*/ 14 w 1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14" y="4"/>
                </a:moveTo>
                <a:cubicBezTo>
                  <a:pt x="14" y="6"/>
                  <a:pt x="12" y="7"/>
                  <a:pt x="10" y="7"/>
                </a:cubicBezTo>
                <a:cubicBezTo>
                  <a:pt x="4" y="7"/>
                  <a:pt x="4" y="7"/>
                  <a:pt x="4" y="7"/>
                </a:cubicBezTo>
                <a:cubicBezTo>
                  <a:pt x="2" y="7"/>
                  <a:pt x="0" y="6"/>
                  <a:pt x="0" y="4"/>
                </a:cubicBezTo>
                <a:cubicBezTo>
                  <a:pt x="0" y="4"/>
                  <a:pt x="0" y="4"/>
                  <a:pt x="0" y="4"/>
                </a:cubicBezTo>
                <a:cubicBezTo>
                  <a:pt x="0" y="2"/>
                  <a:pt x="2" y="0"/>
                  <a:pt x="4" y="0"/>
                </a:cubicBezTo>
                <a:cubicBezTo>
                  <a:pt x="10" y="0"/>
                  <a:pt x="10" y="0"/>
                  <a:pt x="10" y="0"/>
                </a:cubicBezTo>
                <a:cubicBezTo>
                  <a:pt x="12" y="0"/>
                  <a:pt x="14" y="2"/>
                  <a:pt x="14"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85603">
              <a:defRPr/>
            </a:pPr>
            <a:endParaRPr lang="en-US" sz="1463" dirty="0">
              <a:latin typeface="Raleway Light"/>
            </a:endParaRPr>
          </a:p>
        </p:txBody>
      </p:sp>
      <p:sp>
        <p:nvSpPr>
          <p:cNvPr id="269" name="Freeform 49"/>
          <p:cNvSpPr>
            <a:spLocks noEditPoints="1"/>
          </p:cNvSpPr>
          <p:nvPr/>
        </p:nvSpPr>
        <p:spPr bwMode="auto">
          <a:xfrm>
            <a:off x="6238343" y="5049978"/>
            <a:ext cx="28558" cy="28321"/>
          </a:xfrm>
          <a:custGeom>
            <a:avLst/>
            <a:gdLst>
              <a:gd name="T0" fmla="*/ 50 w 101"/>
              <a:gd name="T1" fmla="*/ 0 h 100"/>
              <a:gd name="T2" fmla="*/ 0 w 101"/>
              <a:gd name="T3" fmla="*/ 50 h 100"/>
              <a:gd name="T4" fmla="*/ 50 w 101"/>
              <a:gd name="T5" fmla="*/ 100 h 100"/>
              <a:gd name="T6" fmla="*/ 101 w 101"/>
              <a:gd name="T7" fmla="*/ 50 h 100"/>
              <a:gd name="T8" fmla="*/ 50 w 101"/>
              <a:gd name="T9" fmla="*/ 0 h 100"/>
              <a:gd name="T10" fmla="*/ 50 w 101"/>
              <a:gd name="T11" fmla="*/ 67 h 100"/>
              <a:gd name="T12" fmla="*/ 34 w 101"/>
              <a:gd name="T13" fmla="*/ 50 h 100"/>
              <a:gd name="T14" fmla="*/ 50 w 101"/>
              <a:gd name="T15" fmla="*/ 33 h 100"/>
              <a:gd name="T16" fmla="*/ 67 w 101"/>
              <a:gd name="T17" fmla="*/ 50 h 100"/>
              <a:gd name="T18" fmla="*/ 50 w 101"/>
              <a:gd name="T19" fmla="*/ 6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23" y="0"/>
                  <a:pt x="0" y="22"/>
                  <a:pt x="0" y="50"/>
                </a:cubicBezTo>
                <a:cubicBezTo>
                  <a:pt x="0" y="77"/>
                  <a:pt x="23" y="100"/>
                  <a:pt x="50" y="100"/>
                </a:cubicBezTo>
                <a:cubicBezTo>
                  <a:pt x="78" y="100"/>
                  <a:pt x="101" y="77"/>
                  <a:pt x="101" y="50"/>
                </a:cubicBezTo>
                <a:cubicBezTo>
                  <a:pt x="101" y="22"/>
                  <a:pt x="78" y="0"/>
                  <a:pt x="50" y="0"/>
                </a:cubicBezTo>
                <a:close/>
                <a:moveTo>
                  <a:pt x="50" y="67"/>
                </a:moveTo>
                <a:cubicBezTo>
                  <a:pt x="41" y="67"/>
                  <a:pt x="34" y="59"/>
                  <a:pt x="34" y="50"/>
                </a:cubicBezTo>
                <a:cubicBezTo>
                  <a:pt x="34" y="41"/>
                  <a:pt x="41" y="33"/>
                  <a:pt x="50" y="33"/>
                </a:cubicBezTo>
                <a:cubicBezTo>
                  <a:pt x="60" y="33"/>
                  <a:pt x="67" y="41"/>
                  <a:pt x="67" y="50"/>
                </a:cubicBezTo>
                <a:cubicBezTo>
                  <a:pt x="67" y="59"/>
                  <a:pt x="60" y="67"/>
                  <a:pt x="50" y="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85603">
              <a:defRPr/>
            </a:pPr>
            <a:endParaRPr lang="en-US" sz="1463" dirty="0">
              <a:latin typeface="Raleway Light"/>
            </a:endParaRPr>
          </a:p>
        </p:txBody>
      </p:sp>
      <p:sp>
        <p:nvSpPr>
          <p:cNvPr id="77" name="AutoShape 19"/>
          <p:cNvSpPr>
            <a:spLocks noChangeAspect="1"/>
          </p:cNvSpPr>
          <p:nvPr/>
        </p:nvSpPr>
        <p:spPr bwMode="auto">
          <a:xfrm>
            <a:off x="6124974" y="4871846"/>
            <a:ext cx="390117" cy="380411"/>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30956" tIns="30956" rIns="30956" bIns="30956" anchor="ctr"/>
          <a:lstStyle/>
          <a:p>
            <a:pPr defTabSz="278304">
              <a:defRPr/>
            </a:pPr>
            <a:endParaRPr lang="en-US" sz="1706"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9" name="Freeform 24"/>
          <p:cNvSpPr>
            <a:spLocks noEditPoints="1"/>
          </p:cNvSpPr>
          <p:nvPr/>
        </p:nvSpPr>
        <p:spPr bwMode="auto">
          <a:xfrm>
            <a:off x="6063763" y="3911591"/>
            <a:ext cx="374550" cy="356543"/>
          </a:xfrm>
          <a:custGeom>
            <a:avLst/>
            <a:gdLst>
              <a:gd name="T0" fmla="*/ 239 w 261"/>
              <a:gd name="T1" fmla="*/ 0 h 248"/>
              <a:gd name="T2" fmla="*/ 22 w 261"/>
              <a:gd name="T3" fmla="*/ 0 h 248"/>
              <a:gd name="T4" fmla="*/ 0 w 261"/>
              <a:gd name="T5" fmla="*/ 22 h 248"/>
              <a:gd name="T6" fmla="*/ 0 w 261"/>
              <a:gd name="T7" fmla="*/ 190 h 248"/>
              <a:gd name="T8" fmla="*/ 22 w 261"/>
              <a:gd name="T9" fmla="*/ 212 h 248"/>
              <a:gd name="T10" fmla="*/ 88 w 261"/>
              <a:gd name="T11" fmla="*/ 212 h 248"/>
              <a:gd name="T12" fmla="*/ 76 w 261"/>
              <a:gd name="T13" fmla="*/ 224 h 248"/>
              <a:gd name="T14" fmla="*/ 70 w 261"/>
              <a:gd name="T15" fmla="*/ 231 h 248"/>
              <a:gd name="T16" fmla="*/ 70 w 261"/>
              <a:gd name="T17" fmla="*/ 241 h 248"/>
              <a:gd name="T18" fmla="*/ 86 w 261"/>
              <a:gd name="T19" fmla="*/ 248 h 248"/>
              <a:gd name="T20" fmla="*/ 175 w 261"/>
              <a:gd name="T21" fmla="*/ 248 h 248"/>
              <a:gd name="T22" fmla="*/ 191 w 261"/>
              <a:gd name="T23" fmla="*/ 241 h 248"/>
              <a:gd name="T24" fmla="*/ 191 w 261"/>
              <a:gd name="T25" fmla="*/ 231 h 248"/>
              <a:gd name="T26" fmla="*/ 185 w 261"/>
              <a:gd name="T27" fmla="*/ 224 h 248"/>
              <a:gd name="T28" fmla="*/ 173 w 261"/>
              <a:gd name="T29" fmla="*/ 212 h 248"/>
              <a:gd name="T30" fmla="*/ 239 w 261"/>
              <a:gd name="T31" fmla="*/ 212 h 248"/>
              <a:gd name="T32" fmla="*/ 261 w 261"/>
              <a:gd name="T33" fmla="*/ 190 h 248"/>
              <a:gd name="T34" fmla="*/ 261 w 261"/>
              <a:gd name="T35" fmla="*/ 22 h 248"/>
              <a:gd name="T36" fmla="*/ 239 w 261"/>
              <a:gd name="T37" fmla="*/ 0 h 248"/>
              <a:gd name="T38" fmla="*/ 179 w 261"/>
              <a:gd name="T39" fmla="*/ 230 h 248"/>
              <a:gd name="T40" fmla="*/ 184 w 261"/>
              <a:gd name="T41" fmla="*/ 236 h 248"/>
              <a:gd name="T42" fmla="*/ 184 w 261"/>
              <a:gd name="T43" fmla="*/ 238 h 248"/>
              <a:gd name="T44" fmla="*/ 175 w 261"/>
              <a:gd name="T45" fmla="*/ 240 h 248"/>
              <a:gd name="T46" fmla="*/ 86 w 261"/>
              <a:gd name="T47" fmla="*/ 240 h 248"/>
              <a:gd name="T48" fmla="*/ 77 w 261"/>
              <a:gd name="T49" fmla="*/ 238 h 248"/>
              <a:gd name="T50" fmla="*/ 77 w 261"/>
              <a:gd name="T51" fmla="*/ 236 h 248"/>
              <a:gd name="T52" fmla="*/ 77 w 261"/>
              <a:gd name="T53" fmla="*/ 236 h 248"/>
              <a:gd name="T54" fmla="*/ 82 w 261"/>
              <a:gd name="T55" fmla="*/ 230 h 248"/>
              <a:gd name="T56" fmla="*/ 98 w 261"/>
              <a:gd name="T57" fmla="*/ 212 h 248"/>
              <a:gd name="T58" fmla="*/ 163 w 261"/>
              <a:gd name="T59" fmla="*/ 212 h 248"/>
              <a:gd name="T60" fmla="*/ 179 w 261"/>
              <a:gd name="T61" fmla="*/ 230 h 248"/>
              <a:gd name="T62" fmla="*/ 245 w 261"/>
              <a:gd name="T63" fmla="*/ 190 h 248"/>
              <a:gd name="T64" fmla="*/ 239 w 261"/>
              <a:gd name="T65" fmla="*/ 196 h 248"/>
              <a:gd name="T66" fmla="*/ 22 w 261"/>
              <a:gd name="T67" fmla="*/ 196 h 248"/>
              <a:gd name="T68" fmla="*/ 16 w 261"/>
              <a:gd name="T69" fmla="*/ 190 h 248"/>
              <a:gd name="T70" fmla="*/ 16 w 261"/>
              <a:gd name="T71" fmla="*/ 22 h 248"/>
              <a:gd name="T72" fmla="*/ 22 w 261"/>
              <a:gd name="T73" fmla="*/ 16 h 248"/>
              <a:gd name="T74" fmla="*/ 239 w 261"/>
              <a:gd name="T75" fmla="*/ 16 h 248"/>
              <a:gd name="T76" fmla="*/ 245 w 261"/>
              <a:gd name="T77" fmla="*/ 22 h 248"/>
              <a:gd name="T78" fmla="*/ 245 w 261"/>
              <a:gd name="T79"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1" h="248">
                <a:moveTo>
                  <a:pt x="239" y="0"/>
                </a:moveTo>
                <a:cubicBezTo>
                  <a:pt x="22" y="0"/>
                  <a:pt x="22" y="0"/>
                  <a:pt x="22" y="0"/>
                </a:cubicBezTo>
                <a:cubicBezTo>
                  <a:pt x="10" y="0"/>
                  <a:pt x="0" y="10"/>
                  <a:pt x="0" y="22"/>
                </a:cubicBezTo>
                <a:cubicBezTo>
                  <a:pt x="0" y="190"/>
                  <a:pt x="0" y="190"/>
                  <a:pt x="0" y="190"/>
                </a:cubicBezTo>
                <a:cubicBezTo>
                  <a:pt x="0" y="202"/>
                  <a:pt x="10" y="212"/>
                  <a:pt x="22" y="212"/>
                </a:cubicBezTo>
                <a:cubicBezTo>
                  <a:pt x="88" y="212"/>
                  <a:pt x="88" y="212"/>
                  <a:pt x="88" y="212"/>
                </a:cubicBezTo>
                <a:cubicBezTo>
                  <a:pt x="85" y="216"/>
                  <a:pt x="79" y="222"/>
                  <a:pt x="76" y="224"/>
                </a:cubicBezTo>
                <a:cubicBezTo>
                  <a:pt x="74" y="227"/>
                  <a:pt x="71" y="229"/>
                  <a:pt x="70" y="231"/>
                </a:cubicBezTo>
                <a:cubicBezTo>
                  <a:pt x="69" y="233"/>
                  <a:pt x="68" y="237"/>
                  <a:pt x="70" y="241"/>
                </a:cubicBezTo>
                <a:cubicBezTo>
                  <a:pt x="71" y="244"/>
                  <a:pt x="76" y="248"/>
                  <a:pt x="86" y="248"/>
                </a:cubicBezTo>
                <a:cubicBezTo>
                  <a:pt x="175" y="248"/>
                  <a:pt x="175" y="248"/>
                  <a:pt x="175" y="248"/>
                </a:cubicBezTo>
                <a:cubicBezTo>
                  <a:pt x="185" y="248"/>
                  <a:pt x="190" y="244"/>
                  <a:pt x="191" y="241"/>
                </a:cubicBezTo>
                <a:cubicBezTo>
                  <a:pt x="193" y="237"/>
                  <a:pt x="192" y="233"/>
                  <a:pt x="191" y="231"/>
                </a:cubicBezTo>
                <a:cubicBezTo>
                  <a:pt x="190" y="229"/>
                  <a:pt x="187" y="227"/>
                  <a:pt x="185" y="224"/>
                </a:cubicBezTo>
                <a:cubicBezTo>
                  <a:pt x="182" y="222"/>
                  <a:pt x="176" y="216"/>
                  <a:pt x="173" y="212"/>
                </a:cubicBezTo>
                <a:cubicBezTo>
                  <a:pt x="239" y="212"/>
                  <a:pt x="239" y="212"/>
                  <a:pt x="239" y="212"/>
                </a:cubicBezTo>
                <a:cubicBezTo>
                  <a:pt x="251" y="212"/>
                  <a:pt x="261" y="202"/>
                  <a:pt x="261" y="190"/>
                </a:cubicBezTo>
                <a:cubicBezTo>
                  <a:pt x="261" y="22"/>
                  <a:pt x="261" y="22"/>
                  <a:pt x="261" y="22"/>
                </a:cubicBezTo>
                <a:cubicBezTo>
                  <a:pt x="261" y="10"/>
                  <a:pt x="251" y="0"/>
                  <a:pt x="239" y="0"/>
                </a:cubicBezTo>
                <a:close/>
                <a:moveTo>
                  <a:pt x="179" y="230"/>
                </a:moveTo>
                <a:cubicBezTo>
                  <a:pt x="181" y="233"/>
                  <a:pt x="183" y="235"/>
                  <a:pt x="184" y="236"/>
                </a:cubicBezTo>
                <a:cubicBezTo>
                  <a:pt x="184" y="236"/>
                  <a:pt x="185" y="237"/>
                  <a:pt x="184" y="238"/>
                </a:cubicBezTo>
                <a:cubicBezTo>
                  <a:pt x="183" y="239"/>
                  <a:pt x="179" y="240"/>
                  <a:pt x="175" y="240"/>
                </a:cubicBezTo>
                <a:cubicBezTo>
                  <a:pt x="86" y="240"/>
                  <a:pt x="86" y="240"/>
                  <a:pt x="86" y="240"/>
                </a:cubicBezTo>
                <a:cubicBezTo>
                  <a:pt x="82" y="240"/>
                  <a:pt x="78" y="239"/>
                  <a:pt x="77" y="238"/>
                </a:cubicBezTo>
                <a:cubicBezTo>
                  <a:pt x="77" y="237"/>
                  <a:pt x="77" y="236"/>
                  <a:pt x="77" y="236"/>
                </a:cubicBezTo>
                <a:cubicBezTo>
                  <a:pt x="77" y="236"/>
                  <a:pt x="77" y="236"/>
                  <a:pt x="77" y="236"/>
                </a:cubicBezTo>
                <a:cubicBezTo>
                  <a:pt x="78" y="235"/>
                  <a:pt x="80" y="233"/>
                  <a:pt x="82" y="230"/>
                </a:cubicBezTo>
                <a:cubicBezTo>
                  <a:pt x="89" y="223"/>
                  <a:pt x="95" y="217"/>
                  <a:pt x="98" y="212"/>
                </a:cubicBezTo>
                <a:cubicBezTo>
                  <a:pt x="163" y="212"/>
                  <a:pt x="163" y="212"/>
                  <a:pt x="163" y="212"/>
                </a:cubicBezTo>
                <a:cubicBezTo>
                  <a:pt x="166" y="217"/>
                  <a:pt x="172" y="223"/>
                  <a:pt x="179" y="230"/>
                </a:cubicBezTo>
                <a:close/>
                <a:moveTo>
                  <a:pt x="245" y="190"/>
                </a:moveTo>
                <a:cubicBezTo>
                  <a:pt x="245" y="193"/>
                  <a:pt x="242" y="196"/>
                  <a:pt x="239" y="196"/>
                </a:cubicBezTo>
                <a:cubicBezTo>
                  <a:pt x="22" y="196"/>
                  <a:pt x="22" y="196"/>
                  <a:pt x="22" y="196"/>
                </a:cubicBezTo>
                <a:cubicBezTo>
                  <a:pt x="19" y="196"/>
                  <a:pt x="16" y="193"/>
                  <a:pt x="16" y="190"/>
                </a:cubicBezTo>
                <a:cubicBezTo>
                  <a:pt x="16" y="22"/>
                  <a:pt x="16" y="22"/>
                  <a:pt x="16" y="22"/>
                </a:cubicBezTo>
                <a:cubicBezTo>
                  <a:pt x="16" y="19"/>
                  <a:pt x="19" y="16"/>
                  <a:pt x="22" y="16"/>
                </a:cubicBezTo>
                <a:cubicBezTo>
                  <a:pt x="239" y="16"/>
                  <a:pt x="239" y="16"/>
                  <a:pt x="239" y="16"/>
                </a:cubicBezTo>
                <a:cubicBezTo>
                  <a:pt x="242" y="16"/>
                  <a:pt x="245" y="19"/>
                  <a:pt x="245" y="22"/>
                </a:cubicBezTo>
                <a:lnTo>
                  <a:pt x="245" y="19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en-US" sz="1463" dirty="0">
              <a:latin typeface="Open Sans Light"/>
            </a:endParaRPr>
          </a:p>
        </p:txBody>
      </p:sp>
      <p:sp>
        <p:nvSpPr>
          <p:cNvPr id="80" name="Freeform 25"/>
          <p:cNvSpPr>
            <a:spLocks noEditPoints="1"/>
          </p:cNvSpPr>
          <p:nvPr/>
        </p:nvSpPr>
        <p:spPr bwMode="auto">
          <a:xfrm>
            <a:off x="6110588" y="3957810"/>
            <a:ext cx="280313" cy="188476"/>
          </a:xfrm>
          <a:custGeom>
            <a:avLst/>
            <a:gdLst>
              <a:gd name="T0" fmla="*/ 182 w 195"/>
              <a:gd name="T1" fmla="*/ 0 h 131"/>
              <a:gd name="T2" fmla="*/ 13 w 195"/>
              <a:gd name="T3" fmla="*/ 0 h 131"/>
              <a:gd name="T4" fmla="*/ 0 w 195"/>
              <a:gd name="T5" fmla="*/ 14 h 131"/>
              <a:gd name="T6" fmla="*/ 0 w 195"/>
              <a:gd name="T7" fmla="*/ 117 h 131"/>
              <a:gd name="T8" fmla="*/ 13 w 195"/>
              <a:gd name="T9" fmla="*/ 131 h 131"/>
              <a:gd name="T10" fmla="*/ 182 w 195"/>
              <a:gd name="T11" fmla="*/ 131 h 131"/>
              <a:gd name="T12" fmla="*/ 195 w 195"/>
              <a:gd name="T13" fmla="*/ 117 h 131"/>
              <a:gd name="T14" fmla="*/ 195 w 195"/>
              <a:gd name="T15" fmla="*/ 14 h 131"/>
              <a:gd name="T16" fmla="*/ 182 w 195"/>
              <a:gd name="T17" fmla="*/ 0 h 131"/>
              <a:gd name="T18" fmla="*/ 13 w 195"/>
              <a:gd name="T19" fmla="*/ 9 h 131"/>
              <a:gd name="T20" fmla="*/ 182 w 195"/>
              <a:gd name="T21" fmla="*/ 9 h 131"/>
              <a:gd name="T22" fmla="*/ 187 w 195"/>
              <a:gd name="T23" fmla="*/ 14 h 131"/>
              <a:gd name="T24" fmla="*/ 187 w 195"/>
              <a:gd name="T25" fmla="*/ 48 h 131"/>
              <a:gd name="T26" fmla="*/ 154 w 195"/>
              <a:gd name="T27" fmla="*/ 85 h 131"/>
              <a:gd name="T28" fmla="*/ 125 w 195"/>
              <a:gd name="T29" fmla="*/ 47 h 131"/>
              <a:gd name="T30" fmla="*/ 122 w 195"/>
              <a:gd name="T31" fmla="*/ 45 h 131"/>
              <a:gd name="T32" fmla="*/ 119 w 195"/>
              <a:gd name="T33" fmla="*/ 47 h 131"/>
              <a:gd name="T34" fmla="*/ 81 w 195"/>
              <a:gd name="T35" fmla="*/ 100 h 131"/>
              <a:gd name="T36" fmla="*/ 51 w 195"/>
              <a:gd name="T37" fmla="*/ 71 h 131"/>
              <a:gd name="T38" fmla="*/ 46 w 195"/>
              <a:gd name="T39" fmla="*/ 71 h 131"/>
              <a:gd name="T40" fmla="*/ 8 w 195"/>
              <a:gd name="T41" fmla="*/ 105 h 131"/>
              <a:gd name="T42" fmla="*/ 8 w 195"/>
              <a:gd name="T43" fmla="*/ 14 h 131"/>
              <a:gd name="T44" fmla="*/ 13 w 195"/>
              <a:gd name="T45" fmla="*/ 9 h 131"/>
              <a:gd name="T46" fmla="*/ 182 w 195"/>
              <a:gd name="T47" fmla="*/ 123 h 131"/>
              <a:gd name="T48" fmla="*/ 13 w 195"/>
              <a:gd name="T49" fmla="*/ 123 h 131"/>
              <a:gd name="T50" fmla="*/ 8 w 195"/>
              <a:gd name="T51" fmla="*/ 117 h 131"/>
              <a:gd name="T52" fmla="*/ 8 w 195"/>
              <a:gd name="T53" fmla="*/ 116 h 131"/>
              <a:gd name="T54" fmla="*/ 48 w 195"/>
              <a:gd name="T55" fmla="*/ 79 h 131"/>
              <a:gd name="T56" fmla="*/ 78 w 195"/>
              <a:gd name="T57" fmla="*/ 109 h 131"/>
              <a:gd name="T58" fmla="*/ 82 w 195"/>
              <a:gd name="T59" fmla="*/ 110 h 131"/>
              <a:gd name="T60" fmla="*/ 85 w 195"/>
              <a:gd name="T61" fmla="*/ 109 h 131"/>
              <a:gd name="T62" fmla="*/ 122 w 195"/>
              <a:gd name="T63" fmla="*/ 56 h 131"/>
              <a:gd name="T64" fmla="*/ 151 w 195"/>
              <a:gd name="T65" fmla="*/ 94 h 131"/>
              <a:gd name="T66" fmla="*/ 154 w 195"/>
              <a:gd name="T67" fmla="*/ 95 h 131"/>
              <a:gd name="T68" fmla="*/ 157 w 195"/>
              <a:gd name="T69" fmla="*/ 94 h 131"/>
              <a:gd name="T70" fmla="*/ 187 w 195"/>
              <a:gd name="T71" fmla="*/ 60 h 131"/>
              <a:gd name="T72" fmla="*/ 187 w 195"/>
              <a:gd name="T73" fmla="*/ 117 h 131"/>
              <a:gd name="T74" fmla="*/ 182 w 195"/>
              <a:gd name="T75" fmla="*/ 12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131">
                <a:moveTo>
                  <a:pt x="182" y="0"/>
                </a:moveTo>
                <a:cubicBezTo>
                  <a:pt x="13" y="0"/>
                  <a:pt x="13" y="0"/>
                  <a:pt x="13" y="0"/>
                </a:cubicBezTo>
                <a:cubicBezTo>
                  <a:pt x="6" y="0"/>
                  <a:pt x="0" y="7"/>
                  <a:pt x="0" y="14"/>
                </a:cubicBezTo>
                <a:cubicBezTo>
                  <a:pt x="0" y="117"/>
                  <a:pt x="0" y="117"/>
                  <a:pt x="0" y="117"/>
                </a:cubicBezTo>
                <a:cubicBezTo>
                  <a:pt x="0" y="125"/>
                  <a:pt x="6" y="131"/>
                  <a:pt x="13" y="131"/>
                </a:cubicBezTo>
                <a:cubicBezTo>
                  <a:pt x="182" y="131"/>
                  <a:pt x="182" y="131"/>
                  <a:pt x="182" y="131"/>
                </a:cubicBezTo>
                <a:cubicBezTo>
                  <a:pt x="189" y="131"/>
                  <a:pt x="195" y="125"/>
                  <a:pt x="195" y="117"/>
                </a:cubicBezTo>
                <a:cubicBezTo>
                  <a:pt x="195" y="14"/>
                  <a:pt x="195" y="14"/>
                  <a:pt x="195" y="14"/>
                </a:cubicBezTo>
                <a:cubicBezTo>
                  <a:pt x="195" y="7"/>
                  <a:pt x="189" y="0"/>
                  <a:pt x="182" y="0"/>
                </a:cubicBezTo>
                <a:close/>
                <a:moveTo>
                  <a:pt x="13" y="9"/>
                </a:moveTo>
                <a:cubicBezTo>
                  <a:pt x="182" y="9"/>
                  <a:pt x="182" y="9"/>
                  <a:pt x="182" y="9"/>
                </a:cubicBezTo>
                <a:cubicBezTo>
                  <a:pt x="185" y="9"/>
                  <a:pt x="187" y="11"/>
                  <a:pt x="187" y="14"/>
                </a:cubicBezTo>
                <a:cubicBezTo>
                  <a:pt x="187" y="48"/>
                  <a:pt x="187" y="48"/>
                  <a:pt x="187" y="48"/>
                </a:cubicBezTo>
                <a:cubicBezTo>
                  <a:pt x="154" y="85"/>
                  <a:pt x="154" y="85"/>
                  <a:pt x="154" y="85"/>
                </a:cubicBezTo>
                <a:cubicBezTo>
                  <a:pt x="125" y="47"/>
                  <a:pt x="125" y="47"/>
                  <a:pt x="125" y="47"/>
                </a:cubicBezTo>
                <a:cubicBezTo>
                  <a:pt x="124" y="46"/>
                  <a:pt x="123" y="45"/>
                  <a:pt x="122" y="45"/>
                </a:cubicBezTo>
                <a:cubicBezTo>
                  <a:pt x="121" y="45"/>
                  <a:pt x="119" y="46"/>
                  <a:pt x="119" y="47"/>
                </a:cubicBezTo>
                <a:cubicBezTo>
                  <a:pt x="81" y="100"/>
                  <a:pt x="81" y="100"/>
                  <a:pt x="81" y="100"/>
                </a:cubicBezTo>
                <a:cubicBezTo>
                  <a:pt x="51" y="71"/>
                  <a:pt x="51" y="71"/>
                  <a:pt x="51" y="71"/>
                </a:cubicBezTo>
                <a:cubicBezTo>
                  <a:pt x="50" y="69"/>
                  <a:pt x="47" y="69"/>
                  <a:pt x="46" y="71"/>
                </a:cubicBezTo>
                <a:cubicBezTo>
                  <a:pt x="8" y="105"/>
                  <a:pt x="8" y="105"/>
                  <a:pt x="8" y="105"/>
                </a:cubicBezTo>
                <a:cubicBezTo>
                  <a:pt x="8" y="14"/>
                  <a:pt x="8" y="14"/>
                  <a:pt x="8" y="14"/>
                </a:cubicBezTo>
                <a:cubicBezTo>
                  <a:pt x="8" y="11"/>
                  <a:pt x="10" y="9"/>
                  <a:pt x="13" y="9"/>
                </a:cubicBezTo>
                <a:close/>
                <a:moveTo>
                  <a:pt x="182" y="123"/>
                </a:moveTo>
                <a:cubicBezTo>
                  <a:pt x="13" y="123"/>
                  <a:pt x="13" y="123"/>
                  <a:pt x="13" y="123"/>
                </a:cubicBezTo>
                <a:cubicBezTo>
                  <a:pt x="10" y="123"/>
                  <a:pt x="8" y="120"/>
                  <a:pt x="8" y="117"/>
                </a:cubicBezTo>
                <a:cubicBezTo>
                  <a:pt x="8" y="116"/>
                  <a:pt x="8" y="116"/>
                  <a:pt x="8" y="116"/>
                </a:cubicBezTo>
                <a:cubicBezTo>
                  <a:pt x="48" y="79"/>
                  <a:pt x="48" y="79"/>
                  <a:pt x="48" y="79"/>
                </a:cubicBezTo>
                <a:cubicBezTo>
                  <a:pt x="78" y="109"/>
                  <a:pt x="78" y="109"/>
                  <a:pt x="78" y="109"/>
                </a:cubicBezTo>
                <a:cubicBezTo>
                  <a:pt x="79" y="110"/>
                  <a:pt x="80" y="111"/>
                  <a:pt x="82" y="110"/>
                </a:cubicBezTo>
                <a:cubicBezTo>
                  <a:pt x="83" y="110"/>
                  <a:pt x="84" y="110"/>
                  <a:pt x="85" y="109"/>
                </a:cubicBezTo>
                <a:cubicBezTo>
                  <a:pt x="122" y="56"/>
                  <a:pt x="122" y="56"/>
                  <a:pt x="122" y="56"/>
                </a:cubicBezTo>
                <a:cubicBezTo>
                  <a:pt x="151" y="94"/>
                  <a:pt x="151" y="94"/>
                  <a:pt x="151" y="94"/>
                </a:cubicBezTo>
                <a:cubicBezTo>
                  <a:pt x="152" y="95"/>
                  <a:pt x="153" y="95"/>
                  <a:pt x="154" y="95"/>
                </a:cubicBezTo>
                <a:cubicBezTo>
                  <a:pt x="155" y="95"/>
                  <a:pt x="156" y="95"/>
                  <a:pt x="157" y="94"/>
                </a:cubicBezTo>
                <a:cubicBezTo>
                  <a:pt x="187" y="60"/>
                  <a:pt x="187" y="60"/>
                  <a:pt x="187" y="60"/>
                </a:cubicBezTo>
                <a:cubicBezTo>
                  <a:pt x="187" y="117"/>
                  <a:pt x="187" y="117"/>
                  <a:pt x="187" y="117"/>
                </a:cubicBezTo>
                <a:cubicBezTo>
                  <a:pt x="187" y="120"/>
                  <a:pt x="185" y="123"/>
                  <a:pt x="182" y="1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en-US" sz="1463" dirty="0">
              <a:latin typeface="Open Sans Light"/>
            </a:endParaRPr>
          </a:p>
        </p:txBody>
      </p:sp>
      <p:sp>
        <p:nvSpPr>
          <p:cNvPr id="81" name="Freeform 26"/>
          <p:cNvSpPr>
            <a:spLocks noEditPoints="1"/>
          </p:cNvSpPr>
          <p:nvPr/>
        </p:nvSpPr>
        <p:spPr bwMode="auto">
          <a:xfrm>
            <a:off x="6233037" y="4151687"/>
            <a:ext cx="35414" cy="34814"/>
          </a:xfrm>
          <a:custGeom>
            <a:avLst/>
            <a:gdLst>
              <a:gd name="T0" fmla="*/ 13 w 25"/>
              <a:gd name="T1" fmla="*/ 0 h 24"/>
              <a:gd name="T2" fmla="*/ 0 w 25"/>
              <a:gd name="T3" fmla="*/ 12 h 24"/>
              <a:gd name="T4" fmla="*/ 13 w 25"/>
              <a:gd name="T5" fmla="*/ 24 h 24"/>
              <a:gd name="T6" fmla="*/ 25 w 25"/>
              <a:gd name="T7" fmla="*/ 12 h 24"/>
              <a:gd name="T8" fmla="*/ 13 w 25"/>
              <a:gd name="T9" fmla="*/ 0 h 24"/>
              <a:gd name="T10" fmla="*/ 13 w 25"/>
              <a:gd name="T11" fmla="*/ 16 h 24"/>
              <a:gd name="T12" fmla="*/ 8 w 25"/>
              <a:gd name="T13" fmla="*/ 12 h 24"/>
              <a:gd name="T14" fmla="*/ 13 w 25"/>
              <a:gd name="T15" fmla="*/ 8 h 24"/>
              <a:gd name="T16" fmla="*/ 17 w 25"/>
              <a:gd name="T17" fmla="*/ 12 h 24"/>
              <a:gd name="T18" fmla="*/ 13 w 25"/>
              <a:gd name="T19"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4">
                <a:moveTo>
                  <a:pt x="13" y="0"/>
                </a:moveTo>
                <a:cubicBezTo>
                  <a:pt x="6" y="0"/>
                  <a:pt x="0" y="5"/>
                  <a:pt x="0" y="12"/>
                </a:cubicBezTo>
                <a:cubicBezTo>
                  <a:pt x="0" y="19"/>
                  <a:pt x="6" y="24"/>
                  <a:pt x="13" y="24"/>
                </a:cubicBezTo>
                <a:cubicBezTo>
                  <a:pt x="19" y="24"/>
                  <a:pt x="25" y="19"/>
                  <a:pt x="25" y="12"/>
                </a:cubicBezTo>
                <a:cubicBezTo>
                  <a:pt x="25" y="5"/>
                  <a:pt x="19" y="0"/>
                  <a:pt x="13" y="0"/>
                </a:cubicBezTo>
                <a:close/>
                <a:moveTo>
                  <a:pt x="13" y="16"/>
                </a:moveTo>
                <a:cubicBezTo>
                  <a:pt x="10" y="16"/>
                  <a:pt x="8" y="14"/>
                  <a:pt x="8" y="12"/>
                </a:cubicBezTo>
                <a:cubicBezTo>
                  <a:pt x="8" y="10"/>
                  <a:pt x="10" y="8"/>
                  <a:pt x="13" y="8"/>
                </a:cubicBezTo>
                <a:cubicBezTo>
                  <a:pt x="15" y="8"/>
                  <a:pt x="17" y="10"/>
                  <a:pt x="17" y="12"/>
                </a:cubicBezTo>
                <a:cubicBezTo>
                  <a:pt x="17" y="14"/>
                  <a:pt x="15" y="16"/>
                  <a:pt x="13" y="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en-US" sz="1463" dirty="0">
              <a:latin typeface="Open Sans Light"/>
            </a:endParaRPr>
          </a:p>
        </p:txBody>
      </p:sp>
      <p:sp>
        <p:nvSpPr>
          <p:cNvPr id="82" name="AutoShape 10"/>
          <p:cNvSpPr>
            <a:spLocks noChangeAspect="1"/>
          </p:cNvSpPr>
          <p:nvPr/>
        </p:nvSpPr>
        <p:spPr bwMode="auto">
          <a:xfrm>
            <a:off x="4180158" y="3188327"/>
            <a:ext cx="452262" cy="3300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solidFill>
          <a:ln>
            <a:noFill/>
          </a:ln>
          <a:effectLst/>
          <a:extLst/>
        </p:spPr>
        <p:txBody>
          <a:bodyPr lIns="30956" tIns="30956" rIns="30956" bIns="30956" anchor="ctr"/>
          <a:lstStyle/>
          <a:p>
            <a:pPr defTabSz="278304">
              <a:defRPr/>
            </a:pPr>
            <a:endParaRPr lang="en-US" sz="1706"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3" name="AutoShape 34"/>
          <p:cNvSpPr>
            <a:spLocks noChangeAspect="1"/>
          </p:cNvSpPr>
          <p:nvPr/>
        </p:nvSpPr>
        <p:spPr bwMode="auto">
          <a:xfrm>
            <a:off x="3527468" y="3833343"/>
            <a:ext cx="314253" cy="307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solidFill>
            <a:schemeClr val="bg1"/>
          </a:solidFill>
          <a:ln>
            <a:noFill/>
          </a:ln>
          <a:effectLst/>
          <a:extLst/>
        </p:spPr>
        <p:txBody>
          <a:bodyPr lIns="30956" tIns="30956" rIns="30956" bIns="30956" anchor="ctr"/>
          <a:lstStyle/>
          <a:p>
            <a:pPr defTabSz="278304">
              <a:defRPr/>
            </a:pPr>
            <a:endParaRPr lang="en-US" sz="1706"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6" name="Freeform 9"/>
          <p:cNvSpPr>
            <a:spLocks noEditPoints="1"/>
          </p:cNvSpPr>
          <p:nvPr/>
        </p:nvSpPr>
        <p:spPr bwMode="auto">
          <a:xfrm>
            <a:off x="5294104" y="3147531"/>
            <a:ext cx="378141" cy="431054"/>
          </a:xfrm>
          <a:custGeom>
            <a:avLst/>
            <a:gdLst>
              <a:gd name="T0" fmla="*/ 985 w 1340"/>
              <a:gd name="T1" fmla="*/ 48 h 1528"/>
              <a:gd name="T2" fmla="*/ 348 w 1340"/>
              <a:gd name="T3" fmla="*/ 100 h 1528"/>
              <a:gd name="T4" fmla="*/ 114 w 1340"/>
              <a:gd name="T5" fmla="*/ 402 h 1528"/>
              <a:gd name="T6" fmla="*/ 115 w 1340"/>
              <a:gd name="T7" fmla="*/ 590 h 1528"/>
              <a:gd name="T8" fmla="*/ 119 w 1340"/>
              <a:gd name="T9" fmla="*/ 607 h 1528"/>
              <a:gd name="T10" fmla="*/ 66 w 1340"/>
              <a:gd name="T11" fmla="*/ 692 h 1528"/>
              <a:gd name="T12" fmla="*/ 24 w 1340"/>
              <a:gd name="T13" fmla="*/ 752 h 1528"/>
              <a:gd name="T14" fmla="*/ 23 w 1340"/>
              <a:gd name="T15" fmla="*/ 753 h 1528"/>
              <a:gd name="T16" fmla="*/ 61 w 1340"/>
              <a:gd name="T17" fmla="*/ 922 h 1528"/>
              <a:gd name="T18" fmla="*/ 84 w 1340"/>
              <a:gd name="T19" fmla="*/ 1001 h 1528"/>
              <a:gd name="T20" fmla="*/ 127 w 1340"/>
              <a:gd name="T21" fmla="*/ 1107 h 1528"/>
              <a:gd name="T22" fmla="*/ 126 w 1340"/>
              <a:gd name="T23" fmla="*/ 1183 h 1528"/>
              <a:gd name="T24" fmla="*/ 288 w 1340"/>
              <a:gd name="T25" fmla="*/ 1319 h 1528"/>
              <a:gd name="T26" fmla="*/ 416 w 1340"/>
              <a:gd name="T27" fmla="*/ 1415 h 1528"/>
              <a:gd name="T28" fmla="*/ 1053 w 1340"/>
              <a:gd name="T29" fmla="*/ 1528 h 1528"/>
              <a:gd name="T30" fmla="*/ 1170 w 1340"/>
              <a:gd name="T31" fmla="*/ 1389 h 1528"/>
              <a:gd name="T32" fmla="*/ 1132 w 1340"/>
              <a:gd name="T33" fmla="*/ 1086 h 1528"/>
              <a:gd name="T34" fmla="*/ 1324 w 1340"/>
              <a:gd name="T35" fmla="*/ 711 h 1528"/>
              <a:gd name="T36" fmla="*/ 1204 w 1340"/>
              <a:gd name="T37" fmla="*/ 201 h 1528"/>
              <a:gd name="T38" fmla="*/ 1069 w 1340"/>
              <a:gd name="T39" fmla="*/ 1033 h 1528"/>
              <a:gd name="T40" fmla="*/ 1089 w 1340"/>
              <a:gd name="T41" fmla="*/ 1403 h 1528"/>
              <a:gd name="T42" fmla="*/ 1053 w 1340"/>
              <a:gd name="T43" fmla="*/ 1445 h 1528"/>
              <a:gd name="T44" fmla="*/ 498 w 1340"/>
              <a:gd name="T45" fmla="*/ 1411 h 1528"/>
              <a:gd name="T46" fmla="*/ 443 w 1340"/>
              <a:gd name="T47" fmla="*/ 1203 h 1528"/>
              <a:gd name="T48" fmla="*/ 288 w 1340"/>
              <a:gd name="T49" fmla="*/ 1236 h 1528"/>
              <a:gd name="T50" fmla="*/ 172 w 1340"/>
              <a:gd name="T51" fmla="*/ 1030 h 1528"/>
              <a:gd name="T52" fmla="*/ 187 w 1340"/>
              <a:gd name="T53" fmla="*/ 969 h 1528"/>
              <a:gd name="T54" fmla="*/ 146 w 1340"/>
              <a:gd name="T55" fmla="*/ 947 h 1528"/>
              <a:gd name="T56" fmla="*/ 160 w 1340"/>
              <a:gd name="T57" fmla="*/ 884 h 1528"/>
              <a:gd name="T58" fmla="*/ 111 w 1340"/>
              <a:gd name="T59" fmla="*/ 855 h 1528"/>
              <a:gd name="T60" fmla="*/ 93 w 1340"/>
              <a:gd name="T61" fmla="*/ 797 h 1528"/>
              <a:gd name="T62" fmla="*/ 190 w 1340"/>
              <a:gd name="T63" fmla="*/ 650 h 1528"/>
              <a:gd name="T64" fmla="*/ 195 w 1340"/>
              <a:gd name="T65" fmla="*/ 572 h 1528"/>
              <a:gd name="T66" fmla="*/ 194 w 1340"/>
              <a:gd name="T67" fmla="*/ 422 h 1528"/>
              <a:gd name="T68" fmla="*/ 1243 w 1340"/>
              <a:gd name="T69" fmla="*/ 699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0" h="1528">
                <a:moveTo>
                  <a:pt x="1204" y="201"/>
                </a:moveTo>
                <a:cubicBezTo>
                  <a:pt x="1146" y="134"/>
                  <a:pt x="1073" y="83"/>
                  <a:pt x="985" y="48"/>
                </a:cubicBezTo>
                <a:cubicBezTo>
                  <a:pt x="906" y="17"/>
                  <a:pt x="816" y="0"/>
                  <a:pt x="725" y="0"/>
                </a:cubicBezTo>
                <a:cubicBezTo>
                  <a:pt x="589" y="0"/>
                  <a:pt x="456" y="36"/>
                  <a:pt x="348" y="100"/>
                </a:cubicBezTo>
                <a:cubicBezTo>
                  <a:pt x="290" y="135"/>
                  <a:pt x="241" y="177"/>
                  <a:pt x="202" y="226"/>
                </a:cubicBezTo>
                <a:cubicBezTo>
                  <a:pt x="160" y="279"/>
                  <a:pt x="130" y="338"/>
                  <a:pt x="114" y="402"/>
                </a:cubicBezTo>
                <a:cubicBezTo>
                  <a:pt x="100" y="457"/>
                  <a:pt x="99" y="521"/>
                  <a:pt x="111" y="572"/>
                </a:cubicBezTo>
                <a:cubicBezTo>
                  <a:pt x="115" y="590"/>
                  <a:pt x="115" y="590"/>
                  <a:pt x="115" y="590"/>
                </a:cubicBezTo>
                <a:cubicBezTo>
                  <a:pt x="116" y="595"/>
                  <a:pt x="117" y="600"/>
                  <a:pt x="118" y="604"/>
                </a:cubicBezTo>
                <a:cubicBezTo>
                  <a:pt x="119" y="605"/>
                  <a:pt x="119" y="606"/>
                  <a:pt x="119" y="607"/>
                </a:cubicBezTo>
                <a:cubicBezTo>
                  <a:pt x="116" y="614"/>
                  <a:pt x="116" y="614"/>
                  <a:pt x="116" y="614"/>
                </a:cubicBezTo>
                <a:cubicBezTo>
                  <a:pt x="103" y="640"/>
                  <a:pt x="85" y="665"/>
                  <a:pt x="66" y="692"/>
                </a:cubicBezTo>
                <a:cubicBezTo>
                  <a:pt x="52" y="711"/>
                  <a:pt x="37" y="730"/>
                  <a:pt x="24" y="752"/>
                </a:cubicBezTo>
                <a:cubicBezTo>
                  <a:pt x="24" y="752"/>
                  <a:pt x="24" y="752"/>
                  <a:pt x="24" y="752"/>
                </a:cubicBezTo>
                <a:cubicBezTo>
                  <a:pt x="24" y="752"/>
                  <a:pt x="24" y="752"/>
                  <a:pt x="24" y="752"/>
                </a:cubicBezTo>
                <a:cubicBezTo>
                  <a:pt x="23" y="753"/>
                  <a:pt x="23" y="753"/>
                  <a:pt x="23" y="753"/>
                </a:cubicBezTo>
                <a:cubicBezTo>
                  <a:pt x="4" y="783"/>
                  <a:pt x="0" y="820"/>
                  <a:pt x="10" y="854"/>
                </a:cubicBezTo>
                <a:cubicBezTo>
                  <a:pt x="18" y="882"/>
                  <a:pt x="37" y="906"/>
                  <a:pt x="61" y="922"/>
                </a:cubicBezTo>
                <a:cubicBezTo>
                  <a:pt x="59" y="943"/>
                  <a:pt x="63" y="964"/>
                  <a:pt x="73" y="983"/>
                </a:cubicBezTo>
                <a:cubicBezTo>
                  <a:pt x="76" y="989"/>
                  <a:pt x="80" y="995"/>
                  <a:pt x="84" y="1001"/>
                </a:cubicBezTo>
                <a:cubicBezTo>
                  <a:pt x="82" y="1028"/>
                  <a:pt x="89" y="1056"/>
                  <a:pt x="106" y="1078"/>
                </a:cubicBezTo>
                <a:cubicBezTo>
                  <a:pt x="127" y="1107"/>
                  <a:pt x="127" y="1107"/>
                  <a:pt x="127" y="1107"/>
                </a:cubicBezTo>
                <a:cubicBezTo>
                  <a:pt x="127" y="1111"/>
                  <a:pt x="126" y="1116"/>
                  <a:pt x="126" y="1120"/>
                </a:cubicBezTo>
                <a:cubicBezTo>
                  <a:pt x="125" y="1138"/>
                  <a:pt x="124" y="1160"/>
                  <a:pt x="126" y="1183"/>
                </a:cubicBezTo>
                <a:cubicBezTo>
                  <a:pt x="131" y="1219"/>
                  <a:pt x="144" y="1249"/>
                  <a:pt x="165" y="1272"/>
                </a:cubicBezTo>
                <a:cubicBezTo>
                  <a:pt x="194" y="1303"/>
                  <a:pt x="236" y="1319"/>
                  <a:pt x="288" y="1319"/>
                </a:cubicBezTo>
                <a:cubicBezTo>
                  <a:pt x="322" y="1319"/>
                  <a:pt x="361" y="1312"/>
                  <a:pt x="408" y="1299"/>
                </a:cubicBezTo>
                <a:cubicBezTo>
                  <a:pt x="411" y="1328"/>
                  <a:pt x="413" y="1367"/>
                  <a:pt x="416" y="1415"/>
                </a:cubicBezTo>
                <a:cubicBezTo>
                  <a:pt x="419" y="1478"/>
                  <a:pt x="471" y="1528"/>
                  <a:pt x="534" y="1528"/>
                </a:cubicBezTo>
                <a:cubicBezTo>
                  <a:pt x="1053" y="1528"/>
                  <a:pt x="1053" y="1528"/>
                  <a:pt x="1053" y="1528"/>
                </a:cubicBezTo>
                <a:cubicBezTo>
                  <a:pt x="1088" y="1528"/>
                  <a:pt x="1121" y="1512"/>
                  <a:pt x="1144" y="1485"/>
                </a:cubicBezTo>
                <a:cubicBezTo>
                  <a:pt x="1166" y="1458"/>
                  <a:pt x="1176" y="1423"/>
                  <a:pt x="1170" y="1389"/>
                </a:cubicBezTo>
                <a:cubicBezTo>
                  <a:pt x="1122" y="1123"/>
                  <a:pt x="1122" y="1123"/>
                  <a:pt x="1122" y="1123"/>
                </a:cubicBezTo>
                <a:cubicBezTo>
                  <a:pt x="1120" y="1109"/>
                  <a:pt x="1123" y="1096"/>
                  <a:pt x="1132" y="1086"/>
                </a:cubicBezTo>
                <a:cubicBezTo>
                  <a:pt x="1170" y="1041"/>
                  <a:pt x="1214" y="987"/>
                  <a:pt x="1250" y="923"/>
                </a:cubicBezTo>
                <a:cubicBezTo>
                  <a:pt x="1289" y="855"/>
                  <a:pt x="1313" y="785"/>
                  <a:pt x="1324" y="711"/>
                </a:cubicBezTo>
                <a:cubicBezTo>
                  <a:pt x="1340" y="606"/>
                  <a:pt x="1337" y="508"/>
                  <a:pt x="1316" y="421"/>
                </a:cubicBezTo>
                <a:cubicBezTo>
                  <a:pt x="1295" y="337"/>
                  <a:pt x="1257" y="263"/>
                  <a:pt x="1204" y="201"/>
                </a:cubicBezTo>
                <a:close/>
                <a:moveTo>
                  <a:pt x="1243" y="699"/>
                </a:moveTo>
                <a:cubicBezTo>
                  <a:pt x="1222" y="838"/>
                  <a:pt x="1149" y="938"/>
                  <a:pt x="1069" y="1033"/>
                </a:cubicBezTo>
                <a:cubicBezTo>
                  <a:pt x="1045" y="1062"/>
                  <a:pt x="1035" y="1100"/>
                  <a:pt x="1041" y="1137"/>
                </a:cubicBezTo>
                <a:cubicBezTo>
                  <a:pt x="1089" y="1403"/>
                  <a:pt x="1089" y="1403"/>
                  <a:pt x="1089" y="1403"/>
                </a:cubicBezTo>
                <a:cubicBezTo>
                  <a:pt x="1091" y="1414"/>
                  <a:pt x="1088" y="1424"/>
                  <a:pt x="1081" y="1433"/>
                </a:cubicBezTo>
                <a:cubicBezTo>
                  <a:pt x="1074" y="1441"/>
                  <a:pt x="1064" y="1445"/>
                  <a:pt x="1053" y="1445"/>
                </a:cubicBezTo>
                <a:cubicBezTo>
                  <a:pt x="534" y="1445"/>
                  <a:pt x="534" y="1445"/>
                  <a:pt x="534" y="1445"/>
                </a:cubicBezTo>
                <a:cubicBezTo>
                  <a:pt x="515" y="1445"/>
                  <a:pt x="499" y="1430"/>
                  <a:pt x="498" y="1411"/>
                </a:cubicBezTo>
                <a:cubicBezTo>
                  <a:pt x="493" y="1321"/>
                  <a:pt x="488" y="1266"/>
                  <a:pt x="485" y="1235"/>
                </a:cubicBezTo>
                <a:cubicBezTo>
                  <a:pt x="483" y="1220"/>
                  <a:pt x="464" y="1203"/>
                  <a:pt x="443" y="1203"/>
                </a:cubicBezTo>
                <a:cubicBezTo>
                  <a:pt x="439" y="1203"/>
                  <a:pt x="436" y="1204"/>
                  <a:pt x="432" y="1205"/>
                </a:cubicBezTo>
                <a:cubicBezTo>
                  <a:pt x="367" y="1227"/>
                  <a:pt x="321" y="1236"/>
                  <a:pt x="288" y="1236"/>
                </a:cubicBezTo>
                <a:cubicBezTo>
                  <a:pt x="162" y="1236"/>
                  <a:pt x="227" y="1105"/>
                  <a:pt x="203" y="1072"/>
                </a:cubicBezTo>
                <a:cubicBezTo>
                  <a:pt x="172" y="1030"/>
                  <a:pt x="172" y="1030"/>
                  <a:pt x="172" y="1030"/>
                </a:cubicBezTo>
                <a:cubicBezTo>
                  <a:pt x="164" y="1019"/>
                  <a:pt x="163" y="1005"/>
                  <a:pt x="171" y="994"/>
                </a:cubicBezTo>
                <a:cubicBezTo>
                  <a:pt x="187" y="969"/>
                  <a:pt x="187" y="969"/>
                  <a:pt x="187" y="969"/>
                </a:cubicBezTo>
                <a:cubicBezTo>
                  <a:pt x="166" y="963"/>
                  <a:pt x="166" y="963"/>
                  <a:pt x="166" y="963"/>
                </a:cubicBezTo>
                <a:cubicBezTo>
                  <a:pt x="158" y="961"/>
                  <a:pt x="150" y="955"/>
                  <a:pt x="146" y="947"/>
                </a:cubicBezTo>
                <a:cubicBezTo>
                  <a:pt x="142" y="939"/>
                  <a:pt x="142" y="929"/>
                  <a:pt x="145" y="921"/>
                </a:cubicBezTo>
                <a:cubicBezTo>
                  <a:pt x="160" y="884"/>
                  <a:pt x="160" y="884"/>
                  <a:pt x="160" y="884"/>
                </a:cubicBezTo>
                <a:cubicBezTo>
                  <a:pt x="161" y="881"/>
                  <a:pt x="160" y="877"/>
                  <a:pt x="156" y="876"/>
                </a:cubicBezTo>
                <a:cubicBezTo>
                  <a:pt x="111" y="855"/>
                  <a:pt x="111" y="855"/>
                  <a:pt x="111" y="855"/>
                </a:cubicBezTo>
                <a:cubicBezTo>
                  <a:pt x="100" y="850"/>
                  <a:pt x="92" y="841"/>
                  <a:pt x="89" y="830"/>
                </a:cubicBezTo>
                <a:cubicBezTo>
                  <a:pt x="85" y="819"/>
                  <a:pt x="87" y="807"/>
                  <a:pt x="93" y="797"/>
                </a:cubicBezTo>
                <a:cubicBezTo>
                  <a:pt x="94" y="796"/>
                  <a:pt x="94" y="796"/>
                  <a:pt x="94" y="796"/>
                </a:cubicBezTo>
                <a:cubicBezTo>
                  <a:pt x="124" y="746"/>
                  <a:pt x="164" y="702"/>
                  <a:pt x="190" y="650"/>
                </a:cubicBezTo>
                <a:cubicBezTo>
                  <a:pt x="201" y="628"/>
                  <a:pt x="201" y="628"/>
                  <a:pt x="201" y="628"/>
                </a:cubicBezTo>
                <a:cubicBezTo>
                  <a:pt x="208" y="613"/>
                  <a:pt x="199" y="589"/>
                  <a:pt x="195" y="572"/>
                </a:cubicBezTo>
                <a:cubicBezTo>
                  <a:pt x="191" y="553"/>
                  <a:pt x="191" y="553"/>
                  <a:pt x="191" y="553"/>
                </a:cubicBezTo>
                <a:cubicBezTo>
                  <a:pt x="182" y="513"/>
                  <a:pt x="184" y="463"/>
                  <a:pt x="194" y="422"/>
                </a:cubicBezTo>
                <a:cubicBezTo>
                  <a:pt x="248" y="205"/>
                  <a:pt x="487" y="82"/>
                  <a:pt x="725" y="82"/>
                </a:cubicBezTo>
                <a:cubicBezTo>
                  <a:pt x="1018" y="82"/>
                  <a:pt x="1308" y="270"/>
                  <a:pt x="1243" y="699"/>
                </a:cubicBezTo>
                <a:close/>
              </a:path>
            </a:pathLst>
          </a:custGeom>
          <a:solidFill>
            <a:schemeClr val="bg1"/>
          </a:solidFill>
          <a:ln>
            <a:noFill/>
          </a:ln>
          <a:extLst/>
        </p:spPr>
        <p:txBody>
          <a:bodyPr vert="horz" wrap="square" lIns="74295" tIns="37148" rIns="74295" bIns="37148" numCol="1" anchor="t" anchorCtr="0" compatLnSpc="1">
            <a:prstTxWarp prst="textNoShape">
              <a:avLst/>
            </a:prstTxWarp>
          </a:bodyPr>
          <a:lstStyle/>
          <a:p>
            <a:endParaRPr lang="en-US" sz="1463" dirty="0">
              <a:latin typeface="Open Sans Light"/>
            </a:endParaRPr>
          </a:p>
        </p:txBody>
      </p:sp>
      <p:sp>
        <p:nvSpPr>
          <p:cNvPr id="87" name="Freeform 10"/>
          <p:cNvSpPr>
            <a:spLocks/>
          </p:cNvSpPr>
          <p:nvPr/>
        </p:nvSpPr>
        <p:spPr bwMode="auto">
          <a:xfrm>
            <a:off x="5363734" y="3199866"/>
            <a:ext cx="266951" cy="217256"/>
          </a:xfrm>
          <a:custGeom>
            <a:avLst/>
            <a:gdLst>
              <a:gd name="T0" fmla="*/ 626 w 946"/>
              <a:gd name="T1" fmla="*/ 35 h 770"/>
              <a:gd name="T2" fmla="*/ 554 w 946"/>
              <a:gd name="T3" fmla="*/ 8 h 770"/>
              <a:gd name="T4" fmla="*/ 508 w 946"/>
              <a:gd name="T5" fmla="*/ 18 h 770"/>
              <a:gd name="T6" fmla="*/ 456 w 946"/>
              <a:gd name="T7" fmla="*/ 0 h 770"/>
              <a:gd name="T8" fmla="*/ 414 w 946"/>
              <a:gd name="T9" fmla="*/ 12 h 770"/>
              <a:gd name="T10" fmla="*/ 381 w 946"/>
              <a:gd name="T11" fmla="*/ 8 h 770"/>
              <a:gd name="T12" fmla="*/ 287 w 946"/>
              <a:gd name="T13" fmla="*/ 41 h 770"/>
              <a:gd name="T14" fmla="*/ 278 w 946"/>
              <a:gd name="T15" fmla="*/ 40 h 770"/>
              <a:gd name="T16" fmla="*/ 163 w 946"/>
              <a:gd name="T17" fmla="*/ 92 h 770"/>
              <a:gd name="T18" fmla="*/ 64 w 946"/>
              <a:gd name="T19" fmla="*/ 209 h 770"/>
              <a:gd name="T20" fmla="*/ 25 w 946"/>
              <a:gd name="T21" fmla="*/ 266 h 770"/>
              <a:gd name="T22" fmla="*/ 26 w 946"/>
              <a:gd name="T23" fmla="*/ 274 h 770"/>
              <a:gd name="T24" fmla="*/ 0 w 946"/>
              <a:gd name="T25" fmla="*/ 357 h 770"/>
              <a:gd name="T26" fmla="*/ 67 w 946"/>
              <a:gd name="T27" fmla="*/ 480 h 770"/>
              <a:gd name="T28" fmla="*/ 176 w 946"/>
              <a:gd name="T29" fmla="*/ 558 h 770"/>
              <a:gd name="T30" fmla="*/ 231 w 946"/>
              <a:gd name="T31" fmla="*/ 544 h 770"/>
              <a:gd name="T32" fmla="*/ 301 w 946"/>
              <a:gd name="T33" fmla="*/ 587 h 770"/>
              <a:gd name="T34" fmla="*/ 443 w 946"/>
              <a:gd name="T35" fmla="*/ 687 h 770"/>
              <a:gd name="T36" fmla="*/ 504 w 946"/>
              <a:gd name="T37" fmla="*/ 674 h 770"/>
              <a:gd name="T38" fmla="*/ 667 w 946"/>
              <a:gd name="T39" fmla="*/ 770 h 770"/>
              <a:gd name="T40" fmla="*/ 840 w 946"/>
              <a:gd name="T41" fmla="*/ 652 h 770"/>
              <a:gd name="T42" fmla="*/ 936 w 946"/>
              <a:gd name="T43" fmla="*/ 489 h 770"/>
              <a:gd name="T44" fmla="*/ 933 w 946"/>
              <a:gd name="T45" fmla="*/ 456 h 770"/>
              <a:gd name="T46" fmla="*/ 946 w 946"/>
              <a:gd name="T47" fmla="*/ 400 h 770"/>
              <a:gd name="T48" fmla="*/ 914 w 946"/>
              <a:gd name="T49" fmla="*/ 316 h 770"/>
              <a:gd name="T50" fmla="*/ 916 w 946"/>
              <a:gd name="T51" fmla="*/ 297 h 770"/>
              <a:gd name="T52" fmla="*/ 840 w 946"/>
              <a:gd name="T53" fmla="*/ 181 h 770"/>
              <a:gd name="T54" fmla="*/ 626 w 946"/>
              <a:gd name="T55" fmla="*/ 35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770">
                <a:moveTo>
                  <a:pt x="626" y="35"/>
                </a:moveTo>
                <a:cubicBezTo>
                  <a:pt x="607" y="18"/>
                  <a:pt x="581" y="8"/>
                  <a:pt x="554" y="8"/>
                </a:cubicBezTo>
                <a:cubicBezTo>
                  <a:pt x="537" y="8"/>
                  <a:pt x="522" y="12"/>
                  <a:pt x="508" y="18"/>
                </a:cubicBezTo>
                <a:cubicBezTo>
                  <a:pt x="493" y="7"/>
                  <a:pt x="475" y="0"/>
                  <a:pt x="456" y="0"/>
                </a:cubicBezTo>
                <a:cubicBezTo>
                  <a:pt x="441" y="0"/>
                  <a:pt x="426" y="5"/>
                  <a:pt x="414" y="12"/>
                </a:cubicBezTo>
                <a:cubicBezTo>
                  <a:pt x="403" y="9"/>
                  <a:pt x="392" y="8"/>
                  <a:pt x="381" y="8"/>
                </a:cubicBezTo>
                <a:cubicBezTo>
                  <a:pt x="345" y="8"/>
                  <a:pt x="313" y="20"/>
                  <a:pt x="287" y="41"/>
                </a:cubicBezTo>
                <a:cubicBezTo>
                  <a:pt x="284" y="40"/>
                  <a:pt x="281" y="40"/>
                  <a:pt x="278" y="40"/>
                </a:cubicBezTo>
                <a:cubicBezTo>
                  <a:pt x="232" y="40"/>
                  <a:pt x="191" y="60"/>
                  <a:pt x="163" y="92"/>
                </a:cubicBezTo>
                <a:cubicBezTo>
                  <a:pt x="108" y="103"/>
                  <a:pt x="65" y="151"/>
                  <a:pt x="64" y="209"/>
                </a:cubicBezTo>
                <a:cubicBezTo>
                  <a:pt x="41" y="218"/>
                  <a:pt x="25" y="240"/>
                  <a:pt x="25" y="266"/>
                </a:cubicBezTo>
                <a:cubicBezTo>
                  <a:pt x="25" y="269"/>
                  <a:pt x="25" y="272"/>
                  <a:pt x="26" y="274"/>
                </a:cubicBezTo>
                <a:cubicBezTo>
                  <a:pt x="9" y="298"/>
                  <a:pt x="0" y="327"/>
                  <a:pt x="0" y="357"/>
                </a:cubicBezTo>
                <a:cubicBezTo>
                  <a:pt x="0" y="409"/>
                  <a:pt x="26" y="454"/>
                  <a:pt x="67" y="480"/>
                </a:cubicBezTo>
                <a:cubicBezTo>
                  <a:pt x="82" y="525"/>
                  <a:pt x="125" y="558"/>
                  <a:pt x="176" y="558"/>
                </a:cubicBezTo>
                <a:cubicBezTo>
                  <a:pt x="196" y="558"/>
                  <a:pt x="215" y="553"/>
                  <a:pt x="231" y="544"/>
                </a:cubicBezTo>
                <a:cubicBezTo>
                  <a:pt x="248" y="566"/>
                  <a:pt x="273" y="582"/>
                  <a:pt x="301" y="587"/>
                </a:cubicBezTo>
                <a:cubicBezTo>
                  <a:pt x="322" y="645"/>
                  <a:pt x="378" y="687"/>
                  <a:pt x="443" y="687"/>
                </a:cubicBezTo>
                <a:cubicBezTo>
                  <a:pt x="465" y="687"/>
                  <a:pt x="486" y="682"/>
                  <a:pt x="504" y="674"/>
                </a:cubicBezTo>
                <a:cubicBezTo>
                  <a:pt x="536" y="731"/>
                  <a:pt x="597" y="770"/>
                  <a:pt x="667" y="770"/>
                </a:cubicBezTo>
                <a:cubicBezTo>
                  <a:pt x="746" y="770"/>
                  <a:pt x="813" y="721"/>
                  <a:pt x="840" y="652"/>
                </a:cubicBezTo>
                <a:cubicBezTo>
                  <a:pt x="897" y="620"/>
                  <a:pt x="936" y="559"/>
                  <a:pt x="936" y="489"/>
                </a:cubicBezTo>
                <a:cubicBezTo>
                  <a:pt x="936" y="478"/>
                  <a:pt x="935" y="466"/>
                  <a:pt x="933" y="456"/>
                </a:cubicBezTo>
                <a:cubicBezTo>
                  <a:pt x="941" y="439"/>
                  <a:pt x="946" y="420"/>
                  <a:pt x="946" y="400"/>
                </a:cubicBezTo>
                <a:cubicBezTo>
                  <a:pt x="946" y="368"/>
                  <a:pt x="934" y="339"/>
                  <a:pt x="914" y="316"/>
                </a:cubicBezTo>
                <a:cubicBezTo>
                  <a:pt x="915" y="310"/>
                  <a:pt x="916" y="303"/>
                  <a:pt x="916" y="297"/>
                </a:cubicBezTo>
                <a:cubicBezTo>
                  <a:pt x="916" y="245"/>
                  <a:pt x="885" y="200"/>
                  <a:pt x="840" y="181"/>
                </a:cubicBezTo>
                <a:cubicBezTo>
                  <a:pt x="805" y="97"/>
                  <a:pt x="722" y="37"/>
                  <a:pt x="626" y="35"/>
                </a:cubicBezTo>
                <a:close/>
              </a:path>
            </a:pathLst>
          </a:custGeom>
          <a:solidFill>
            <a:schemeClr val="bg1"/>
          </a:solidFill>
          <a:ln>
            <a:noFill/>
          </a:ln>
          <a:extLst/>
        </p:spPr>
        <p:txBody>
          <a:bodyPr vert="horz" wrap="square" lIns="74295" tIns="37148" rIns="74295" bIns="37148" numCol="1" anchor="t" anchorCtr="0" compatLnSpc="1">
            <a:prstTxWarp prst="textNoShape">
              <a:avLst/>
            </a:prstTxWarp>
          </a:bodyPr>
          <a:lstStyle/>
          <a:p>
            <a:endParaRPr lang="en-US" sz="1463" dirty="0">
              <a:latin typeface="Open Sans Light"/>
            </a:endParaRPr>
          </a:p>
        </p:txBody>
      </p:sp>
      <p:sp>
        <p:nvSpPr>
          <p:cNvPr id="2" name="Rectangle 1"/>
          <p:cNvSpPr/>
          <p:nvPr/>
        </p:nvSpPr>
        <p:spPr>
          <a:xfrm>
            <a:off x="77363" y="1448074"/>
            <a:ext cx="9828637" cy="4293483"/>
          </a:xfrm>
          <a:prstGeom prst="rect">
            <a:avLst/>
          </a:prstGeom>
        </p:spPr>
        <p:txBody>
          <a:bodyPr wrap="square">
            <a:spAutoFit/>
          </a:bodyPr>
          <a:lstStyle/>
          <a:p>
            <a:r>
              <a:rPr lang="en-US" sz="1600" b="1" u="sng" dirty="0" err="1" smtClean="0"/>
              <a:t>StartOnProjectStart</a:t>
            </a:r>
            <a:r>
              <a:rPr lang="en-US" sz="1600" b="1" u="sng" dirty="0" smtClean="0"/>
              <a:t> property :</a:t>
            </a:r>
          </a:p>
          <a:p>
            <a:endParaRPr lang="en-US" dirty="0" smtClean="0"/>
          </a:p>
          <a:p>
            <a:r>
              <a:rPr lang="en-US" sz="1400" dirty="0" smtClean="0"/>
              <a:t>Use </a:t>
            </a:r>
            <a:r>
              <a:rPr lang="en-US" sz="1400" dirty="0"/>
              <a:t>the </a:t>
            </a:r>
            <a:r>
              <a:rPr lang="en-US" sz="1400" dirty="0" err="1"/>
              <a:t>StartOnProjectStart</a:t>
            </a:r>
            <a:r>
              <a:rPr lang="en-US" sz="1400" dirty="0"/>
              <a:t> property to start the adapter when the solution or project starts. The default setting for this property is True. The adapter may or may not launch the associated Path or </a:t>
            </a:r>
            <a:r>
              <a:rPr lang="en-US" sz="1400" dirty="0" err="1"/>
              <a:t>TargetPath</a:t>
            </a:r>
            <a:r>
              <a:rPr lang="en-US" sz="1400" dirty="0"/>
              <a:t> applications, depending on the </a:t>
            </a:r>
            <a:r>
              <a:rPr lang="en-US" sz="1400" dirty="0" err="1"/>
              <a:t>StartMethod</a:t>
            </a:r>
            <a:r>
              <a:rPr lang="en-US" sz="1400" dirty="0"/>
              <a:t> property.</a:t>
            </a:r>
          </a:p>
          <a:p>
            <a:endParaRPr lang="en-US" sz="1400" dirty="0"/>
          </a:p>
          <a:p>
            <a:r>
              <a:rPr lang="en-US" sz="1400" dirty="0"/>
              <a:t>If </a:t>
            </a:r>
            <a:r>
              <a:rPr lang="en-US" sz="1400" dirty="0" err="1"/>
              <a:t>StartOnProjectStart</a:t>
            </a:r>
            <a:r>
              <a:rPr lang="en-US" sz="1400" dirty="0"/>
              <a:t> is False, you must start the adapter first in an automation. When you set the </a:t>
            </a:r>
            <a:r>
              <a:rPr lang="en-US" sz="1400" dirty="0" err="1"/>
              <a:t>StartOnProjectStart</a:t>
            </a:r>
            <a:r>
              <a:rPr lang="en-US" sz="1400" dirty="0"/>
              <a:t> property to False, the Path and/or </a:t>
            </a:r>
            <a:r>
              <a:rPr lang="en-US" sz="1400" dirty="0" err="1"/>
              <a:t>TargetPath</a:t>
            </a:r>
            <a:r>
              <a:rPr lang="en-US" sz="1400" dirty="0"/>
              <a:t> applications do not launch when the project starts, regardless of the associated adapter </a:t>
            </a:r>
            <a:r>
              <a:rPr lang="en-US" sz="1400" dirty="0" err="1"/>
              <a:t>StartMethod</a:t>
            </a:r>
            <a:r>
              <a:rPr lang="en-US" sz="1400" dirty="0"/>
              <a:t> value.</a:t>
            </a:r>
          </a:p>
          <a:p>
            <a:endParaRPr lang="en-US" sz="1400" dirty="0"/>
          </a:p>
          <a:p>
            <a:r>
              <a:rPr lang="en-US" sz="1400" dirty="0" err="1"/>
              <a:t>Pega</a:t>
            </a:r>
            <a:r>
              <a:rPr lang="en-US" sz="1400" dirty="0"/>
              <a:t> recommends leaving the default setting for those applications required to run when the solutions runs. A common usage of this property is to control the login process and application start up time for end-users</a:t>
            </a:r>
            <a:r>
              <a:rPr lang="en-US" sz="1400" dirty="0" smtClean="0"/>
              <a:t>.</a:t>
            </a:r>
          </a:p>
          <a:p>
            <a:endParaRPr lang="en-US" sz="1400" dirty="0"/>
          </a:p>
          <a:p>
            <a:endParaRPr lang="en-US" sz="1400" dirty="0"/>
          </a:p>
          <a:p>
            <a:r>
              <a:rPr lang="en-US" sz="1600" b="1" u="sng" dirty="0"/>
              <a:t>Working directory property : </a:t>
            </a:r>
          </a:p>
          <a:p>
            <a:r>
              <a:rPr lang="en-US" sz="1400" dirty="0"/>
              <a:t> Studio populates this field with the location of the working directory property. In this case, the working directory is the same value as the Path property value. Modify the working directory to point to the supporting installation files when different from the install directory of the executable file.</a:t>
            </a:r>
          </a:p>
          <a:p>
            <a:endParaRPr lang="en-US" sz="1400" dirty="0"/>
          </a:p>
        </p:txBody>
      </p:sp>
    </p:spTree>
    <p:extLst>
      <p:ext uri="{BB962C8B-B14F-4D97-AF65-F5344CB8AC3E}">
        <p14:creationId xmlns:p14="http://schemas.microsoft.com/office/powerpoint/2010/main" val="2846334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Window Adapters properties</a:t>
            </a:r>
            <a:endParaRPr lang="en-US" dirty="0"/>
          </a:p>
        </p:txBody>
      </p:sp>
      <p:sp>
        <p:nvSpPr>
          <p:cNvPr id="3" name="Rectangle 2"/>
          <p:cNvSpPr/>
          <p:nvPr/>
        </p:nvSpPr>
        <p:spPr>
          <a:xfrm>
            <a:off x="206062" y="1382082"/>
            <a:ext cx="9699939" cy="3170099"/>
          </a:xfrm>
          <a:prstGeom prst="rect">
            <a:avLst/>
          </a:prstGeom>
        </p:spPr>
        <p:txBody>
          <a:bodyPr wrap="square">
            <a:spAutoFit/>
          </a:bodyPr>
          <a:lstStyle/>
          <a:p>
            <a:endParaRPr lang="en-US" dirty="0" smtClean="0"/>
          </a:p>
          <a:p>
            <a:r>
              <a:rPr lang="en-US" sz="1600" b="1" u="sng" dirty="0" smtClean="0"/>
              <a:t>Arguments : </a:t>
            </a:r>
          </a:p>
          <a:p>
            <a:r>
              <a:rPr lang="en-US" sz="1400" dirty="0"/>
              <a:t> </a:t>
            </a:r>
            <a:r>
              <a:rPr lang="en-US" sz="1400" dirty="0" smtClean="0"/>
              <a:t> Use </a:t>
            </a:r>
            <a:r>
              <a:rPr lang="en-US" sz="1400" dirty="0"/>
              <a:t>the </a:t>
            </a:r>
            <a:r>
              <a:rPr lang="en-US" sz="1400" b="1" dirty="0"/>
              <a:t>Arguments</a:t>
            </a:r>
            <a:r>
              <a:rPr lang="en-US" sz="1400" dirty="0"/>
              <a:t> property to enter command-line arguments required for starting the application associated with the adapter. For example, you could enter the name of a file to launch when the application launches. You can also use this property to specify the Java class names for Java applications</a:t>
            </a:r>
            <a:r>
              <a:rPr lang="en-US" sz="1400" dirty="0" smtClean="0"/>
              <a:t>.</a:t>
            </a:r>
            <a:r>
              <a:rPr lang="en-US" dirty="0" smtClean="0"/>
              <a:t/>
            </a:r>
            <a:br>
              <a:rPr lang="en-US" dirty="0" smtClean="0"/>
            </a:br>
            <a:endParaRPr lang="en-US" u="sng" dirty="0" smtClean="0"/>
          </a:p>
          <a:p>
            <a:r>
              <a:rPr lang="en-US" b="1" u="sng" dirty="0" err="1" smtClean="0"/>
              <a:t>HideApplicationAtRuntime</a:t>
            </a:r>
            <a:r>
              <a:rPr lang="en-US" b="1" u="sng" dirty="0" smtClean="0"/>
              <a:t> property : </a:t>
            </a:r>
          </a:p>
          <a:p>
            <a:r>
              <a:rPr lang="en-US" dirty="0"/>
              <a:t> </a:t>
            </a:r>
            <a:r>
              <a:rPr lang="en-US" sz="1400" dirty="0"/>
              <a:t>Set the </a:t>
            </a:r>
            <a:r>
              <a:rPr lang="en-US" sz="1400" b="1" dirty="0" err="1"/>
              <a:t>HideApplicationAtRuntime</a:t>
            </a:r>
            <a:r>
              <a:rPr lang="en-US" sz="1400" dirty="0"/>
              <a:t> property to true to hide the application during project runtime. To show the application, call the Show method on the adapter. You should use this method sparingly. Instead, develop options such as progress bars or grayed-out applications to notify the user when an automation or process completes.</a:t>
            </a:r>
            <a:endParaRPr lang="en-US" sz="1400"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Window Adapters Exercise</a:t>
            </a:r>
            <a:endParaRPr lang="en-US" dirty="0"/>
          </a:p>
        </p:txBody>
      </p:sp>
      <p:sp>
        <p:nvSpPr>
          <p:cNvPr id="3" name="TextBox 2"/>
          <p:cNvSpPr txBox="1"/>
          <p:nvPr/>
        </p:nvSpPr>
        <p:spPr>
          <a:xfrm>
            <a:off x="103032" y="1128156"/>
            <a:ext cx="9209612" cy="4755148"/>
          </a:xfrm>
          <a:prstGeom prst="rect">
            <a:avLst/>
          </a:prstGeom>
          <a:noFill/>
        </p:spPr>
        <p:txBody>
          <a:bodyPr wrap="square" rtlCol="0">
            <a:spAutoFit/>
          </a:bodyPr>
          <a:lstStyle/>
          <a:p>
            <a:pPr>
              <a:lnSpc>
                <a:spcPct val="150000"/>
              </a:lnSpc>
            </a:pPr>
            <a:r>
              <a:rPr lang="en-US" sz="1600" b="1" u="sng" dirty="0"/>
              <a:t>Exercise: Adding a windows adapter</a:t>
            </a:r>
          </a:p>
          <a:p>
            <a:pPr>
              <a:lnSpc>
                <a:spcPct val="150000"/>
              </a:lnSpc>
            </a:pPr>
            <a:endParaRPr lang="en-US" sz="1600" dirty="0" smtClean="0"/>
          </a:p>
          <a:p>
            <a:pPr>
              <a:lnSpc>
                <a:spcPct val="150000"/>
              </a:lnSpc>
            </a:pPr>
            <a:r>
              <a:rPr lang="en-US" sz="1600" b="1" u="sng" dirty="0" smtClean="0"/>
              <a:t>Scenario : </a:t>
            </a:r>
          </a:p>
          <a:p>
            <a:pPr>
              <a:lnSpc>
                <a:spcPct val="150000"/>
              </a:lnSpc>
            </a:pPr>
            <a:r>
              <a:rPr lang="en-US" sz="1400" dirty="0" smtClean="0"/>
              <a:t>Based </a:t>
            </a:r>
            <a:r>
              <a:rPr lang="en-US" sz="1400" dirty="0"/>
              <a:t>on the business case, you have successfully added the Customer Information window and the needed controls to display a customer account data. Now, you are ready to add the CRM application to your solution by creating a new project and adding a windows adapter to launch the CRM application</a:t>
            </a:r>
            <a:r>
              <a:rPr lang="en-US" sz="1400" dirty="0" smtClean="0"/>
              <a:t>.</a:t>
            </a:r>
          </a:p>
          <a:p>
            <a:pPr>
              <a:lnSpc>
                <a:spcPct val="150000"/>
              </a:lnSpc>
            </a:pPr>
            <a:r>
              <a:rPr lang="en-US" sz="1600" b="1" u="sng" dirty="0"/>
              <a:t>Your </a:t>
            </a:r>
            <a:r>
              <a:rPr lang="en-US" sz="1600" b="1" u="sng" dirty="0" smtClean="0"/>
              <a:t>assignment : </a:t>
            </a:r>
          </a:p>
          <a:p>
            <a:pPr>
              <a:lnSpc>
                <a:spcPct val="150000"/>
              </a:lnSpc>
            </a:pPr>
            <a:r>
              <a:rPr lang="en-US" sz="1400" dirty="0"/>
              <a:t>Now, you need to add a new Project and Windows adapter (application) to your solution. You will set the adapter properties and use the installed training CRM application for the windows application. If you have not installed the application, refer to the </a:t>
            </a:r>
            <a:r>
              <a:rPr lang="en-US" sz="1400" dirty="0">
                <a:hlinkClick r:id="rId2"/>
              </a:rPr>
              <a:t>Before you begin</a:t>
            </a:r>
            <a:r>
              <a:rPr lang="en-US" sz="1400" dirty="0"/>
              <a:t> lesson for instructions</a:t>
            </a:r>
            <a:r>
              <a:rPr lang="en-US" sz="1400" dirty="0" smtClean="0"/>
              <a:t>.</a:t>
            </a:r>
          </a:p>
          <a:p>
            <a:pPr>
              <a:lnSpc>
                <a:spcPct val="150000"/>
              </a:lnSpc>
            </a:pPr>
            <a:endParaRPr lang="en-US" sz="1600" dirty="0"/>
          </a:p>
          <a:p>
            <a:pPr>
              <a:lnSpc>
                <a:spcPct val="150000"/>
              </a:lnSpc>
            </a:pPr>
            <a:endParaRPr lang="en-US" sz="1600" dirty="0"/>
          </a:p>
          <a:p>
            <a:pPr>
              <a:lnSpc>
                <a:spcPct val="150000"/>
              </a:lnSpc>
            </a:pPr>
            <a:endParaRPr lang="en-US" sz="1600"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Window Adapters Exercise</a:t>
            </a:r>
            <a:endParaRPr lang="en-US" dirty="0"/>
          </a:p>
        </p:txBody>
      </p:sp>
      <p:sp>
        <p:nvSpPr>
          <p:cNvPr id="3" name="TextBox 2"/>
          <p:cNvSpPr txBox="1"/>
          <p:nvPr/>
        </p:nvSpPr>
        <p:spPr>
          <a:xfrm>
            <a:off x="2" y="1227965"/>
            <a:ext cx="9905998" cy="5878532"/>
          </a:xfrm>
          <a:prstGeom prst="rect">
            <a:avLst/>
          </a:prstGeom>
          <a:noFill/>
        </p:spPr>
        <p:txBody>
          <a:bodyPr wrap="square" rtlCol="0">
            <a:spAutoFit/>
          </a:bodyPr>
          <a:lstStyle/>
          <a:p>
            <a:pPr>
              <a:lnSpc>
                <a:spcPct val="150000"/>
              </a:lnSpc>
            </a:pPr>
            <a:r>
              <a:rPr lang="en-US" sz="1600" b="1" u="sng" dirty="0" smtClean="0"/>
              <a:t>Detailed steps:</a:t>
            </a:r>
            <a:endParaRPr lang="en-US" sz="1600" b="1" u="sng" dirty="0"/>
          </a:p>
          <a:p>
            <a:pPr>
              <a:lnSpc>
                <a:spcPct val="150000"/>
              </a:lnSpc>
            </a:pPr>
            <a:r>
              <a:rPr lang="en-US" sz="1600" dirty="0"/>
              <a:t>Follow these steps to add a new project and a windows adapter</a:t>
            </a:r>
            <a:r>
              <a:rPr lang="en-US" sz="1600" dirty="0" smtClean="0"/>
              <a:t>.</a:t>
            </a:r>
          </a:p>
          <a:p>
            <a:pPr marL="342900" indent="-342900">
              <a:buFont typeface="+mj-lt"/>
              <a:buAutoNum type="arabicPeriod"/>
            </a:pPr>
            <a:r>
              <a:rPr lang="en-US" sz="1600" dirty="0"/>
              <a:t>In Solution Explorer, right-click the </a:t>
            </a:r>
            <a:r>
              <a:rPr lang="en-US" sz="1600" b="1" dirty="0" err="1"/>
              <a:t>TrainingCertification</a:t>
            </a:r>
            <a:r>
              <a:rPr lang="en-US" sz="1600" b="1" dirty="0"/>
              <a:t> </a:t>
            </a:r>
            <a:r>
              <a:rPr lang="en-US" sz="1600" dirty="0"/>
              <a:t>solution.</a:t>
            </a:r>
          </a:p>
          <a:p>
            <a:pPr marL="342900" indent="-342900">
              <a:buFont typeface="+mj-lt"/>
              <a:buAutoNum type="arabicPeriod"/>
            </a:pPr>
            <a:r>
              <a:rPr lang="en-US" sz="1600" dirty="0"/>
              <a:t>Select </a:t>
            </a:r>
            <a:r>
              <a:rPr lang="en-US" sz="1600" b="1" dirty="0"/>
              <a:t>Add &gt; New Project</a:t>
            </a:r>
            <a:r>
              <a:rPr lang="en-US" sz="1600" b="1" dirty="0" smtClean="0"/>
              <a:t>.</a:t>
            </a:r>
          </a:p>
          <a:p>
            <a:pPr marL="342900" indent="-342900">
              <a:buFont typeface="+mj-lt"/>
              <a:buAutoNum type="arabicPeriod"/>
            </a:pPr>
            <a:endParaRPr lang="en-US" sz="1600" b="1" dirty="0"/>
          </a:p>
          <a:p>
            <a:pPr marL="342900" indent="-342900">
              <a:buFont typeface="+mj-lt"/>
              <a:buAutoNum type="arabicPeriod"/>
            </a:pPr>
            <a:endParaRPr lang="en-US" sz="1600" b="1" dirty="0" smtClean="0"/>
          </a:p>
          <a:p>
            <a:pPr marL="342900" indent="-342900">
              <a:buFont typeface="+mj-lt"/>
              <a:buAutoNum type="arabicPeriod"/>
            </a:pPr>
            <a:endParaRPr lang="en-US" sz="1600" b="1" dirty="0"/>
          </a:p>
          <a:p>
            <a:pPr marL="342900" indent="-342900">
              <a:buFont typeface="+mj-lt"/>
              <a:buAutoNum type="arabicPeriod"/>
            </a:pPr>
            <a:endParaRPr lang="en-US" sz="1600" b="1" dirty="0" smtClean="0"/>
          </a:p>
          <a:p>
            <a:pPr marL="342900" indent="-342900">
              <a:buFont typeface="+mj-lt"/>
              <a:buAutoNum type="arabicPeriod"/>
            </a:pPr>
            <a:endParaRPr lang="en-US" sz="1600" b="1" dirty="0" smtClean="0"/>
          </a:p>
          <a:p>
            <a:pPr marL="342900" indent="-342900">
              <a:buFont typeface="+mj-lt"/>
              <a:buAutoNum type="arabicPeriod"/>
            </a:pPr>
            <a:endParaRPr lang="en-US" sz="1600" dirty="0" smtClean="0"/>
          </a:p>
          <a:p>
            <a:pPr marL="342900" indent="-342900">
              <a:buFont typeface="+mj-lt"/>
              <a:buAutoNum type="arabicPeriod"/>
            </a:pPr>
            <a:endParaRPr lang="en-US" sz="1600" dirty="0" smtClean="0"/>
          </a:p>
          <a:p>
            <a:pPr marL="342900" indent="-342900">
              <a:buFont typeface="+mj-lt"/>
              <a:buAutoNum type="arabicPeriod"/>
            </a:pPr>
            <a:endParaRPr lang="en-US" sz="1600" dirty="0"/>
          </a:p>
          <a:p>
            <a:pPr marL="342900" indent="-342900">
              <a:buFont typeface="+mj-lt"/>
              <a:buAutoNum type="arabicPeriod"/>
            </a:pPr>
            <a:endParaRPr lang="en-US" sz="1600" dirty="0" smtClean="0"/>
          </a:p>
          <a:p>
            <a:pPr marL="342900" indent="-342900">
              <a:buFont typeface="+mj-lt"/>
              <a:buAutoNum type="arabicPeriod"/>
            </a:pPr>
            <a:endParaRPr lang="en-US" sz="1600" dirty="0"/>
          </a:p>
          <a:p>
            <a:pPr marL="342900" indent="-342900">
              <a:buFont typeface="+mj-lt"/>
              <a:buAutoNum type="arabicPeriod"/>
            </a:pPr>
            <a:endParaRPr lang="en-US" sz="1600" dirty="0" smtClean="0"/>
          </a:p>
          <a:p>
            <a:pPr marL="342900" indent="-342900">
              <a:buFont typeface="+mj-lt"/>
              <a:buAutoNum type="arabicPeriod"/>
            </a:pPr>
            <a:endParaRPr lang="en-US" sz="1600" dirty="0"/>
          </a:p>
          <a:p>
            <a:pPr marL="342900" indent="-342900">
              <a:buFont typeface="+mj-lt"/>
              <a:buAutoNum type="arabicPeriod"/>
            </a:pPr>
            <a:endParaRPr lang="en-US" sz="1600" dirty="0" smtClean="0"/>
          </a:p>
          <a:p>
            <a:pPr marL="342900" indent="-342900">
              <a:buFont typeface="+mj-lt"/>
              <a:buAutoNum type="arabicPeriod"/>
            </a:pPr>
            <a:endParaRPr lang="en-US" sz="1600" dirty="0"/>
          </a:p>
          <a:p>
            <a:pPr marL="342900" indent="-342900">
              <a:buFont typeface="+mj-lt"/>
              <a:buAutoNum type="arabicPeriod"/>
            </a:pPr>
            <a:endParaRPr lang="en-US" sz="1600" dirty="0" smtClean="0"/>
          </a:p>
          <a:p>
            <a:pPr marL="342900" indent="-342900">
              <a:buFont typeface="+mj-lt"/>
              <a:buAutoNum type="arabicPeriod"/>
            </a:pPr>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p:cNvPicPr>
            <a:picLocks noChangeAspect="1"/>
          </p:cNvPicPr>
          <p:nvPr/>
        </p:nvPicPr>
        <p:blipFill>
          <a:blip r:embed="rId2"/>
          <a:stretch>
            <a:fillRect/>
          </a:stretch>
        </p:blipFill>
        <p:spPr>
          <a:xfrm>
            <a:off x="953038" y="2689940"/>
            <a:ext cx="6586000" cy="34099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Window Adapters Exercise</a:t>
            </a:r>
            <a:endParaRPr lang="en-US" dirty="0"/>
          </a:p>
        </p:txBody>
      </p:sp>
      <p:sp>
        <p:nvSpPr>
          <p:cNvPr id="3" name="TextBox 2"/>
          <p:cNvSpPr txBox="1"/>
          <p:nvPr/>
        </p:nvSpPr>
        <p:spPr>
          <a:xfrm>
            <a:off x="0" y="1206243"/>
            <a:ext cx="9905998" cy="5632311"/>
          </a:xfrm>
          <a:prstGeom prst="rect">
            <a:avLst/>
          </a:prstGeom>
          <a:noFill/>
        </p:spPr>
        <p:txBody>
          <a:bodyPr wrap="square" rtlCol="0">
            <a:spAutoFit/>
          </a:bodyPr>
          <a:lstStyle/>
          <a:p>
            <a:pPr marL="342900" indent="-342900">
              <a:buFont typeface="+mj-lt"/>
              <a:buAutoNum type="arabicPeriod"/>
            </a:pPr>
            <a:endParaRPr lang="en-US" sz="1600" dirty="0" smtClean="0"/>
          </a:p>
          <a:p>
            <a:r>
              <a:rPr lang="en-US" sz="1400" dirty="0" smtClean="0"/>
              <a:t>3. In </a:t>
            </a:r>
            <a:r>
              <a:rPr lang="en-US" sz="1400" dirty="0"/>
              <a:t>the </a:t>
            </a:r>
            <a:r>
              <a:rPr lang="en-US" sz="1400" b="1" dirty="0"/>
              <a:t>Name </a:t>
            </a:r>
            <a:r>
              <a:rPr lang="en-US" sz="1400" dirty="0"/>
              <a:t>field on the Add New Project window, enter </a:t>
            </a:r>
            <a:r>
              <a:rPr lang="en-US" sz="1400" dirty="0" err="1"/>
              <a:t>CRMAdapter</a:t>
            </a:r>
            <a:r>
              <a:rPr lang="en-US" sz="1400" dirty="0" smtClean="0"/>
              <a:t>.</a:t>
            </a:r>
          </a:p>
          <a:p>
            <a:endParaRPr lang="en-US" sz="1600" dirty="0"/>
          </a:p>
          <a:p>
            <a:endParaRPr lang="en-US" sz="1600" dirty="0" smtClean="0"/>
          </a:p>
          <a:p>
            <a:endParaRPr lang="en-US" sz="1600" dirty="0" smtClean="0"/>
          </a:p>
          <a:p>
            <a:endParaRPr lang="en-US" sz="1600" b="1" dirty="0"/>
          </a:p>
          <a:p>
            <a:pPr marL="342900" indent="-342900">
              <a:buFont typeface="+mj-lt"/>
              <a:buAutoNum type="arabicPeriod"/>
            </a:pPr>
            <a:endParaRPr lang="en-US" sz="1600" b="1" dirty="0" smtClean="0"/>
          </a:p>
          <a:p>
            <a:pPr marL="342900" indent="-342900">
              <a:buFont typeface="+mj-lt"/>
              <a:buAutoNum type="arabicPeriod"/>
            </a:pPr>
            <a:endParaRPr lang="en-US" sz="1600" b="1" dirty="0"/>
          </a:p>
          <a:p>
            <a:pPr marL="342900" indent="-342900">
              <a:buFont typeface="+mj-lt"/>
              <a:buAutoNum type="arabicPeriod"/>
            </a:pPr>
            <a:endParaRPr lang="en-US" sz="1600" b="1" dirty="0" smtClean="0"/>
          </a:p>
          <a:p>
            <a:pPr marL="342900" indent="-342900">
              <a:buFont typeface="+mj-lt"/>
              <a:buAutoNum type="arabicPeriod"/>
            </a:pPr>
            <a:endParaRPr lang="en-US" sz="1600" b="1" dirty="0" smtClean="0"/>
          </a:p>
          <a:p>
            <a:pPr marL="342900" indent="-342900">
              <a:buFont typeface="+mj-lt"/>
              <a:buAutoNum type="arabicPeriod"/>
            </a:pPr>
            <a:endParaRPr lang="en-US" sz="1600" dirty="0" smtClean="0"/>
          </a:p>
          <a:p>
            <a:pPr marL="342900" indent="-342900">
              <a:buFont typeface="+mj-lt"/>
              <a:buAutoNum type="arabicPeriod"/>
            </a:pPr>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r>
              <a:rPr lang="en-US" sz="1600" dirty="0" smtClean="0"/>
              <a:t>4. </a:t>
            </a:r>
            <a:r>
              <a:rPr lang="en-US" sz="1400" dirty="0" smtClean="0"/>
              <a:t>Click</a:t>
            </a:r>
            <a:r>
              <a:rPr lang="en-US" sz="1400" dirty="0"/>
              <a:t> </a:t>
            </a:r>
            <a:r>
              <a:rPr lang="en-US" sz="1400" b="1" dirty="0"/>
              <a:t>OK.</a:t>
            </a:r>
            <a:r>
              <a:rPr lang="en-US" sz="1400" dirty="0"/>
              <a:t> The new project displays in the Solution Explorer.</a:t>
            </a:r>
          </a:p>
          <a:p>
            <a:r>
              <a:rPr lang="en-US" sz="1400" dirty="0" smtClean="0"/>
              <a:t>5. Select</a:t>
            </a:r>
            <a:r>
              <a:rPr lang="en-US" sz="1400" dirty="0"/>
              <a:t> </a:t>
            </a:r>
            <a:r>
              <a:rPr lang="en-US" sz="1400" b="1" dirty="0"/>
              <a:t>File &gt; Save.</a:t>
            </a:r>
            <a:endParaRPr lang="en-US" sz="1400" dirty="0"/>
          </a:p>
          <a:p>
            <a:r>
              <a:rPr lang="en-US" sz="1400" dirty="0" smtClean="0"/>
              <a:t>6. In </a:t>
            </a:r>
            <a:r>
              <a:rPr lang="en-US" sz="1400" dirty="0"/>
              <a:t>Solution Explorer, right-click the </a:t>
            </a:r>
            <a:r>
              <a:rPr lang="en-US" sz="1400" b="1" dirty="0" err="1"/>
              <a:t>CRMAdapter</a:t>
            </a:r>
            <a:r>
              <a:rPr lang="en-US" sz="1400" b="1" dirty="0"/>
              <a:t> </a:t>
            </a:r>
            <a:r>
              <a:rPr lang="en-US" sz="1400" dirty="0"/>
              <a:t>project.</a:t>
            </a:r>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55576" y="1970469"/>
            <a:ext cx="7520232" cy="3181080"/>
          </a:xfrm>
          <a:prstGeom prst="rect">
            <a:avLst/>
          </a:prstGeom>
        </p:spPr>
      </p:pic>
    </p:spTree>
    <p:extLst>
      <p:ext uri="{BB962C8B-B14F-4D97-AF65-F5344CB8AC3E}">
        <p14:creationId xmlns:p14="http://schemas.microsoft.com/office/powerpoint/2010/main" val="2457351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Window Adapters Exercise</a:t>
            </a:r>
            <a:endParaRPr lang="en-US" dirty="0"/>
          </a:p>
        </p:txBody>
      </p:sp>
      <p:sp>
        <p:nvSpPr>
          <p:cNvPr id="3" name="TextBox 2"/>
          <p:cNvSpPr txBox="1"/>
          <p:nvPr/>
        </p:nvSpPr>
        <p:spPr>
          <a:xfrm>
            <a:off x="155575" y="1225689"/>
            <a:ext cx="9750425" cy="5232202"/>
          </a:xfrm>
          <a:prstGeom prst="rect">
            <a:avLst/>
          </a:prstGeom>
          <a:noFill/>
        </p:spPr>
        <p:txBody>
          <a:bodyPr wrap="square" rtlCol="0">
            <a:spAutoFit/>
          </a:bodyPr>
          <a:lstStyle/>
          <a:p>
            <a:pPr marL="342900" indent="-342900">
              <a:buFont typeface="+mj-lt"/>
              <a:buAutoNum type="arabicPeriod"/>
            </a:pPr>
            <a:endParaRPr lang="en-US" sz="1600" dirty="0" smtClean="0"/>
          </a:p>
          <a:p>
            <a:r>
              <a:rPr lang="en-US" sz="1400" dirty="0"/>
              <a:t>7</a:t>
            </a:r>
            <a:r>
              <a:rPr lang="en-US" sz="1400" dirty="0" smtClean="0"/>
              <a:t>.</a:t>
            </a:r>
            <a:r>
              <a:rPr lang="en-US" sz="1400" dirty="0"/>
              <a:t> Select</a:t>
            </a:r>
            <a:r>
              <a:rPr lang="en-US" sz="1400" b="1" dirty="0"/>
              <a:t> Add &gt; New Windows Application</a:t>
            </a:r>
            <a:r>
              <a:rPr lang="en-US" sz="1400" dirty="0"/>
              <a:t>. The Add New Item dialog appears.</a:t>
            </a:r>
            <a:endParaRPr lang="en-US" sz="1400" dirty="0" smtClean="0"/>
          </a:p>
          <a:p>
            <a:endParaRPr lang="en-US" sz="1600" dirty="0"/>
          </a:p>
          <a:p>
            <a:endParaRPr lang="en-US" sz="1600" dirty="0" smtClean="0"/>
          </a:p>
          <a:p>
            <a:endParaRPr lang="en-US" sz="1600" dirty="0" smtClean="0"/>
          </a:p>
          <a:p>
            <a:endParaRPr lang="en-US" sz="1600" b="1" dirty="0"/>
          </a:p>
          <a:p>
            <a:pPr marL="342900" indent="-342900">
              <a:buFont typeface="+mj-lt"/>
              <a:buAutoNum type="arabicPeriod"/>
            </a:pPr>
            <a:endParaRPr lang="en-US" sz="1600" b="1" dirty="0" smtClean="0"/>
          </a:p>
          <a:p>
            <a:pPr marL="342900" indent="-342900">
              <a:buFont typeface="+mj-lt"/>
              <a:buAutoNum type="arabicPeriod"/>
            </a:pPr>
            <a:endParaRPr lang="en-US" sz="1600" b="1" dirty="0"/>
          </a:p>
          <a:p>
            <a:pPr marL="342900" indent="-342900">
              <a:buFont typeface="+mj-lt"/>
              <a:buAutoNum type="arabicPeriod"/>
            </a:pPr>
            <a:endParaRPr lang="en-US" sz="1600" b="1" dirty="0" smtClean="0"/>
          </a:p>
          <a:p>
            <a:pPr marL="342900" indent="-342900">
              <a:buFont typeface="+mj-lt"/>
              <a:buAutoNum type="arabicPeriod"/>
            </a:pPr>
            <a:endParaRPr lang="en-US" sz="1600" b="1" dirty="0" smtClean="0"/>
          </a:p>
          <a:p>
            <a:pPr marL="342900" indent="-342900">
              <a:buFont typeface="+mj-lt"/>
              <a:buAutoNum type="arabicPeriod"/>
            </a:pPr>
            <a:endParaRPr lang="en-US" sz="1600" dirty="0" smtClean="0"/>
          </a:p>
          <a:p>
            <a:pPr marL="342900" indent="-342900">
              <a:buFont typeface="+mj-lt"/>
              <a:buAutoNum type="arabicPeriod"/>
            </a:pPr>
            <a:endParaRPr lang="en-US" sz="1600" dirty="0" smtClean="0"/>
          </a:p>
          <a:p>
            <a:endParaRPr lang="en-US" sz="1600" dirty="0" smtClean="0"/>
          </a:p>
          <a:p>
            <a:endParaRPr lang="en-US" sz="1600" dirty="0"/>
          </a:p>
          <a:p>
            <a:r>
              <a:rPr lang="en-US" sz="1600" dirty="0" smtClean="0"/>
              <a:t>8. </a:t>
            </a:r>
            <a:r>
              <a:rPr lang="en-US" sz="1400" dirty="0" smtClean="0"/>
              <a:t>Enter</a:t>
            </a:r>
            <a:r>
              <a:rPr lang="en-US" sz="1400" dirty="0"/>
              <a:t> CRM in the Name field.</a:t>
            </a:r>
          </a:p>
          <a:p>
            <a:r>
              <a:rPr lang="en-US" sz="1400" dirty="0" smtClean="0"/>
              <a:t>9. Click</a:t>
            </a:r>
            <a:r>
              <a:rPr lang="en-US" sz="1400" dirty="0"/>
              <a:t> Add. The </a:t>
            </a:r>
            <a:r>
              <a:rPr lang="en-US" sz="1400" dirty="0" err="1"/>
              <a:t>CRM.os</a:t>
            </a:r>
            <a:r>
              <a:rPr lang="en-US" sz="1400" dirty="0"/>
              <a:t> adapter displays in the Solution Explorer and the </a:t>
            </a:r>
            <a:r>
              <a:rPr lang="en-US" sz="1400" dirty="0" err="1"/>
              <a:t>CRM.os</a:t>
            </a:r>
            <a:r>
              <a:rPr lang="en-US" sz="1400" dirty="0"/>
              <a:t> designer window opens in the IDE.</a:t>
            </a:r>
          </a:p>
          <a:p>
            <a:r>
              <a:rPr lang="en-US" sz="1400" dirty="0" smtClean="0"/>
              <a:t>10. In </a:t>
            </a:r>
            <a:r>
              <a:rPr lang="en-US" sz="1400" dirty="0"/>
              <a:t>the Object Explorer, click the CRM object. The Properties window displays the adapter properties.</a:t>
            </a:r>
          </a:p>
          <a:p>
            <a:r>
              <a:rPr lang="en-US" sz="1400" dirty="0" smtClean="0"/>
              <a:t>11. In </a:t>
            </a:r>
            <a:r>
              <a:rPr lang="en-US" sz="1400" dirty="0"/>
              <a:t>the Properties window, locate the Path property.</a:t>
            </a:r>
          </a:p>
          <a:p>
            <a:r>
              <a:rPr lang="en-US" sz="1400" dirty="0" smtClean="0"/>
              <a:t>12. Click </a:t>
            </a:r>
            <a:r>
              <a:rPr lang="en-US" sz="1400" dirty="0"/>
              <a:t>in the blank property field. An ellipses button appears on the right of the blank property field.</a:t>
            </a:r>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55575" y="1906073"/>
            <a:ext cx="8859636" cy="2627289"/>
          </a:xfrm>
          <a:prstGeom prst="rect">
            <a:avLst/>
          </a:prstGeom>
        </p:spPr>
      </p:pic>
    </p:spTree>
    <p:extLst>
      <p:ext uri="{BB962C8B-B14F-4D97-AF65-F5344CB8AC3E}">
        <p14:creationId xmlns:p14="http://schemas.microsoft.com/office/powerpoint/2010/main" val="3546090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Window Adapters Exercise</a:t>
            </a:r>
            <a:endParaRPr lang="en-US" dirty="0"/>
          </a:p>
        </p:txBody>
      </p:sp>
      <p:sp>
        <p:nvSpPr>
          <p:cNvPr id="3" name="TextBox 2"/>
          <p:cNvSpPr txBox="1"/>
          <p:nvPr/>
        </p:nvSpPr>
        <p:spPr>
          <a:xfrm>
            <a:off x="155576" y="1354477"/>
            <a:ext cx="10131380" cy="6017032"/>
          </a:xfrm>
          <a:prstGeom prst="rect">
            <a:avLst/>
          </a:prstGeom>
          <a:noFill/>
        </p:spPr>
        <p:txBody>
          <a:bodyPr wrap="square" rtlCol="0">
            <a:spAutoFit/>
          </a:bodyPr>
          <a:lstStyle/>
          <a:p>
            <a:pPr marL="342900" indent="-342900">
              <a:buFont typeface="+mj-lt"/>
              <a:buAutoNum type="arabicPeriod"/>
            </a:pPr>
            <a:endParaRPr lang="en-US" sz="1600" dirty="0" smtClean="0"/>
          </a:p>
          <a:p>
            <a:r>
              <a:rPr lang="en-US" sz="1600" dirty="0" smtClean="0"/>
              <a:t>13. </a:t>
            </a:r>
            <a:r>
              <a:rPr lang="en-US" sz="1600" dirty="0"/>
              <a:t>Click the </a:t>
            </a:r>
            <a:r>
              <a:rPr lang="en-US" sz="1600" b="1" dirty="0"/>
              <a:t>Ellipses </a:t>
            </a:r>
            <a:r>
              <a:rPr lang="en-US" sz="1600" dirty="0"/>
              <a:t>button.</a:t>
            </a:r>
          </a:p>
          <a:p>
            <a:endParaRPr lang="en-US" sz="1600" dirty="0" smtClean="0"/>
          </a:p>
          <a:p>
            <a:endParaRPr lang="en-US" sz="1600" dirty="0" smtClean="0"/>
          </a:p>
          <a:p>
            <a:endParaRPr lang="en-US" sz="1600" b="1" dirty="0"/>
          </a:p>
          <a:p>
            <a:pPr marL="342900" indent="-342900">
              <a:buFont typeface="+mj-lt"/>
              <a:buAutoNum type="arabicPeriod"/>
            </a:pPr>
            <a:endParaRPr lang="en-US" sz="1600" b="1" dirty="0" smtClean="0"/>
          </a:p>
          <a:p>
            <a:pPr marL="342900" indent="-342900">
              <a:buFont typeface="+mj-lt"/>
              <a:buAutoNum type="arabicPeriod"/>
            </a:pPr>
            <a:endParaRPr lang="en-US" sz="1600" b="1" dirty="0"/>
          </a:p>
          <a:p>
            <a:pPr marL="342900" indent="-342900">
              <a:buFont typeface="+mj-lt"/>
              <a:buAutoNum type="arabicPeriod"/>
            </a:pPr>
            <a:endParaRPr lang="en-US" sz="1600" b="1" dirty="0" smtClean="0"/>
          </a:p>
          <a:p>
            <a:pPr marL="342900" indent="-342900">
              <a:buFont typeface="+mj-lt"/>
              <a:buAutoNum type="arabicPeriod"/>
            </a:pPr>
            <a:endParaRPr lang="en-US" sz="1600" b="1" dirty="0" smtClean="0"/>
          </a:p>
          <a:p>
            <a:pPr marL="342900" indent="-342900">
              <a:buFont typeface="+mj-lt"/>
              <a:buAutoNum type="arabicPeriod"/>
            </a:pPr>
            <a:endParaRPr lang="en-US" sz="1600" dirty="0" smtClean="0"/>
          </a:p>
          <a:p>
            <a:pPr marL="342900" indent="-342900">
              <a:buFont typeface="+mj-lt"/>
              <a:buAutoNum type="arabicPeriod"/>
            </a:pPr>
            <a:endParaRPr lang="en-US" sz="1600" dirty="0" smtClean="0"/>
          </a:p>
          <a:p>
            <a:endParaRPr lang="en-US" sz="1600" dirty="0" smtClean="0"/>
          </a:p>
          <a:p>
            <a:endParaRPr lang="en-US" sz="1600" dirty="0" smtClean="0"/>
          </a:p>
          <a:p>
            <a:endParaRPr lang="en-US" sz="1600" dirty="0" smtClean="0"/>
          </a:p>
          <a:p>
            <a:endParaRPr lang="en-US" sz="1600" dirty="0"/>
          </a:p>
          <a:p>
            <a:r>
              <a:rPr lang="en-US" sz="1600" dirty="0" smtClean="0"/>
              <a:t> </a:t>
            </a:r>
          </a:p>
          <a:p>
            <a:endParaRPr lang="en-US" sz="1600" dirty="0"/>
          </a:p>
          <a:p>
            <a:r>
              <a:rPr lang="en-US" sz="1600" dirty="0" smtClean="0"/>
              <a:t>14. </a:t>
            </a:r>
            <a:r>
              <a:rPr lang="en-US" sz="1600" dirty="0"/>
              <a:t>Browse to the installation location of the training CRM application.</a:t>
            </a:r>
          </a:p>
          <a:p>
            <a:r>
              <a:rPr lang="en-US" sz="1600" dirty="0" smtClean="0"/>
              <a:t>15 .Click</a:t>
            </a:r>
            <a:r>
              <a:rPr lang="en-US" sz="1600" dirty="0"/>
              <a:t> </a:t>
            </a:r>
            <a:r>
              <a:rPr lang="en-US" sz="1600" b="1" dirty="0"/>
              <a:t>Open</a:t>
            </a:r>
            <a:r>
              <a:rPr lang="en-US" sz="1600" dirty="0"/>
              <a:t>.</a:t>
            </a:r>
          </a:p>
          <a:p>
            <a:r>
              <a:rPr lang="en-US" sz="1600" dirty="0" smtClean="0"/>
              <a:t>16. Select</a:t>
            </a:r>
            <a:r>
              <a:rPr lang="en-US" sz="1600" dirty="0"/>
              <a:t> </a:t>
            </a:r>
            <a:r>
              <a:rPr lang="en-US" sz="1600" b="1" dirty="0"/>
              <a:t>File &gt; Save All. </a:t>
            </a:r>
            <a:r>
              <a:rPr lang="en-US" sz="1600" dirty="0"/>
              <a:t>This saves the adapter property value edits</a:t>
            </a:r>
          </a:p>
          <a:p>
            <a:r>
              <a:rPr lang="en-US" sz="1600" dirty="0" smtClean="0"/>
              <a:t>.</a:t>
            </a:r>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612775" y="1944708"/>
            <a:ext cx="7307732" cy="3541691"/>
          </a:xfrm>
          <a:prstGeom prst="rect">
            <a:avLst/>
          </a:prstGeom>
        </p:spPr>
      </p:pic>
    </p:spTree>
    <p:extLst>
      <p:ext uri="{BB962C8B-B14F-4D97-AF65-F5344CB8AC3E}">
        <p14:creationId xmlns:p14="http://schemas.microsoft.com/office/powerpoint/2010/main" val="3441971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60338"/>
            <a:ext cx="9905999" cy="766941"/>
          </a:xfrm>
        </p:spPr>
        <p:txBody>
          <a:bodyPr/>
          <a:lstStyle/>
          <a:p>
            <a:r>
              <a:rPr lang="en-US" b="1" dirty="0"/>
              <a:t>Introduction to interrogation</a:t>
            </a:r>
            <a:br>
              <a:rPr lang="en-US" b="1" dirty="0"/>
            </a:br>
            <a:endParaRPr lang="en-US" dirty="0"/>
          </a:p>
        </p:txBody>
      </p:sp>
      <p:sp>
        <p:nvSpPr>
          <p:cNvPr id="3" name="TextBox 2"/>
          <p:cNvSpPr txBox="1"/>
          <p:nvPr/>
        </p:nvSpPr>
        <p:spPr>
          <a:xfrm>
            <a:off x="0" y="1079680"/>
            <a:ext cx="9906000" cy="6217087"/>
          </a:xfrm>
          <a:prstGeom prst="rect">
            <a:avLst/>
          </a:prstGeom>
          <a:noFill/>
        </p:spPr>
        <p:txBody>
          <a:bodyPr wrap="square" rtlCol="0">
            <a:spAutoFit/>
          </a:bodyPr>
          <a:lstStyle/>
          <a:p>
            <a:pPr marL="342900" indent="-342900">
              <a:buFont typeface="+mj-lt"/>
              <a:buAutoNum type="arabicPeriod"/>
            </a:pPr>
            <a:endParaRPr lang="en-US" sz="1600" dirty="0" smtClean="0"/>
          </a:p>
          <a:p>
            <a:r>
              <a:rPr lang="en-US" sz="1600" dirty="0"/>
              <a:t>Interrogation is a </a:t>
            </a:r>
            <a:r>
              <a:rPr lang="en-US" sz="1600" dirty="0" err="1"/>
              <a:t>Pega</a:t>
            </a:r>
            <a:r>
              <a:rPr lang="en-US" sz="1600" dirty="0"/>
              <a:t> Robotic Automation function that exposes the properties of an application and its objects to Studio. Studio then uses system-defined matching rules to identify the object from other objects in the application. Studio saves the matched rules with the project. Each time the application runs within the solution, the solution compares the application’s object property values to the matched rule values of the interrogated objects. If the two values agree, Studio matches the object for use in the solution</a:t>
            </a:r>
            <a:r>
              <a:rPr lang="en-US" sz="1600" dirty="0" smtClean="0"/>
              <a:t>.</a:t>
            </a:r>
          </a:p>
          <a:p>
            <a:endParaRPr lang="en-US" sz="1600" dirty="0"/>
          </a:p>
          <a:p>
            <a:r>
              <a:rPr lang="en-US" sz="1600" dirty="0"/>
              <a:t>The interrogation process does not change any application’s underlying source code or property values. When interrogating an object, Studio creates a representation of the object in Object Hierarchy of the Object Explorer. Studio includes the parents of the interrogated object in the hierarchy as well, presenting a parent/child relationship with the adapter being the root of the </a:t>
            </a:r>
            <a:r>
              <a:rPr lang="en-US" sz="1600" dirty="0" smtClean="0"/>
              <a:t>hierarchy.</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a:t>A green check mark on the object denotes a matched interrogated object. The green check displays only while interrogating an application.</a:t>
            </a:r>
          </a:p>
          <a:p>
            <a:endParaRPr lang="en-US" sz="1600" dirty="0" smtClean="0"/>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3467100" y="4106213"/>
            <a:ext cx="2971800" cy="1066800"/>
          </a:xfrm>
          <a:prstGeom prst="rect">
            <a:avLst/>
          </a:prstGeom>
        </p:spPr>
      </p:pic>
    </p:spTree>
    <p:extLst>
      <p:ext uri="{BB962C8B-B14F-4D97-AF65-F5344CB8AC3E}">
        <p14:creationId xmlns:p14="http://schemas.microsoft.com/office/powerpoint/2010/main" val="3692890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OpenSpan</a:t>
            </a:r>
            <a:r>
              <a:rPr lang="en-US" b="1" dirty="0"/>
              <a:t> Studio | </a:t>
            </a:r>
            <a:r>
              <a:rPr lang="en-US" b="1" dirty="0" err="1"/>
              <a:t>OpenSpan</a:t>
            </a:r>
            <a:r>
              <a:rPr lang="en-US" b="1" dirty="0"/>
              <a:t> Application Integration</a:t>
            </a:r>
            <a:endParaRPr lang="en-US" dirty="0"/>
          </a:p>
        </p:txBody>
      </p:sp>
      <p:sp>
        <p:nvSpPr>
          <p:cNvPr id="4" name="TextBox 3"/>
          <p:cNvSpPr txBox="1"/>
          <p:nvPr/>
        </p:nvSpPr>
        <p:spPr>
          <a:xfrm>
            <a:off x="176645" y="1246909"/>
            <a:ext cx="9632373" cy="3200876"/>
          </a:xfrm>
          <a:prstGeom prst="rect">
            <a:avLst/>
          </a:prstGeom>
          <a:noFill/>
        </p:spPr>
        <p:txBody>
          <a:bodyPr wrap="square" rtlCol="0">
            <a:spAutoFit/>
          </a:bodyPr>
          <a:lstStyle/>
          <a:p>
            <a:r>
              <a:rPr lang="en-US" sz="1200" b="1" dirty="0">
                <a:solidFill>
                  <a:srgbClr val="0070C0"/>
                </a:solidFill>
              </a:rPr>
              <a:t>Overview:-</a:t>
            </a:r>
          </a:p>
          <a:p>
            <a:r>
              <a:rPr lang="en-US" sz="1200" dirty="0" err="1"/>
              <a:t>OpenSpan</a:t>
            </a:r>
            <a:r>
              <a:rPr lang="en-US" sz="1200" dirty="0"/>
              <a:t> Studio lets you interrogate applications to expose the underlying objects and uniquely identify each object. You can then use these objects to build automations and monitor application events. To interrogate an application, you use </a:t>
            </a:r>
            <a:r>
              <a:rPr lang="en-US" sz="1200" dirty="0" err="1"/>
              <a:t>OpenSpan</a:t>
            </a:r>
            <a:r>
              <a:rPr lang="en-US" sz="1200" dirty="0"/>
              <a:t> Adapters. Interrogation results in the creation of controls corresponding to the interrogated application targets. </a:t>
            </a:r>
            <a:r>
              <a:rPr lang="en-US" sz="1200" dirty="0" err="1"/>
              <a:t>OpenSpan</a:t>
            </a:r>
            <a:r>
              <a:rPr lang="en-US" sz="1200" dirty="0"/>
              <a:t> uses translators and factories to enable communication between application targets and their platforms. </a:t>
            </a:r>
          </a:p>
          <a:p>
            <a:r>
              <a:rPr lang="en-US" sz="1200" b="1" dirty="0">
                <a:solidFill>
                  <a:srgbClr val="00B0F0"/>
                </a:solidFill>
              </a:rPr>
              <a:t>Adapters:-</a:t>
            </a:r>
          </a:p>
          <a:p>
            <a:r>
              <a:rPr lang="en-US" sz="1200" dirty="0"/>
              <a:t>The </a:t>
            </a:r>
            <a:r>
              <a:rPr lang="en-US" sz="1200" dirty="0" err="1"/>
              <a:t>OpenSpan</a:t>
            </a:r>
            <a:r>
              <a:rPr lang="en-US" sz="1200" dirty="0"/>
              <a:t> platform lets developers integrate applications at the desktop through their user interfaces. To integrate an application, </a:t>
            </a:r>
            <a:r>
              <a:rPr lang="en-US" sz="1200" dirty="0" err="1"/>
              <a:t>OpenSpan</a:t>
            </a:r>
            <a:r>
              <a:rPr lang="en-US" sz="1200" dirty="0"/>
              <a:t> uses adapters to inject code within the target application that directly interacts with the application’s objects. </a:t>
            </a:r>
            <a:r>
              <a:rPr lang="en-US" sz="1200" dirty="0" err="1"/>
              <a:t>OpenSpan</a:t>
            </a:r>
            <a:r>
              <a:rPr lang="en-US" sz="1200" dirty="0"/>
              <a:t> does not require the target application to be recompiled or modified in any way. </a:t>
            </a:r>
            <a:r>
              <a:rPr lang="en-US" sz="1200" dirty="0" err="1"/>
              <a:t>OpenSpan</a:t>
            </a:r>
            <a:r>
              <a:rPr lang="en-US" sz="1200" dirty="0"/>
              <a:t> supports a number of platforms and application control types including Windows common controls, Internet Explorer HTML controls, Java and .NET. An adapter is a component that lets users integrate with an application built upon a specific platform (Windows, Web, and so on.) by interrogating the application to produce metadata describing the application. Adapters have accessible properties, methods, and events.</a:t>
            </a:r>
          </a:p>
          <a:p>
            <a:r>
              <a:rPr lang="en-US" sz="1200" b="1" dirty="0">
                <a:solidFill>
                  <a:srgbClr val="00B0F0"/>
                </a:solidFill>
              </a:rPr>
              <a:t>Controls:-</a:t>
            </a:r>
            <a:endParaRPr lang="en-US" sz="1200" dirty="0">
              <a:solidFill>
                <a:srgbClr val="00B0F0"/>
              </a:solidFill>
            </a:endParaRPr>
          </a:p>
          <a:p>
            <a:r>
              <a:rPr lang="en-US" sz="1200" dirty="0"/>
              <a:t>When an application object is interrogated in </a:t>
            </a:r>
            <a:r>
              <a:rPr lang="en-US" sz="1200" dirty="0" err="1"/>
              <a:t>OpenSpan</a:t>
            </a:r>
            <a:r>
              <a:rPr lang="en-US" sz="1200" dirty="0"/>
              <a:t> studio, a representation of that object is created. That representation is known as a Control. </a:t>
            </a:r>
            <a:r>
              <a:rPr lang="en-US" sz="1200" dirty="0" err="1"/>
              <a:t>OpenSpan</a:t>
            </a:r>
            <a:r>
              <a:rPr lang="en-US" sz="1200" dirty="0"/>
              <a:t> organizes controls in a hierarchy. For example integrating the Calculator application and interrogating the Clear button, Equals button, and Results text box.</a:t>
            </a:r>
          </a:p>
          <a:p>
            <a:endParaRPr lang="en-US" sz="1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911" y="4737871"/>
            <a:ext cx="3858163" cy="1276528"/>
          </a:xfrm>
          <a:prstGeom prst="rect">
            <a:avLst/>
          </a:prstGeom>
        </p:spPr>
      </p:pic>
    </p:spTree>
    <p:extLst>
      <p:ext uri="{BB962C8B-B14F-4D97-AF65-F5344CB8AC3E}">
        <p14:creationId xmlns:p14="http://schemas.microsoft.com/office/powerpoint/2010/main" val="986366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5386090"/>
          </a:xfrm>
          <a:prstGeom prst="rect">
            <a:avLst/>
          </a:prstGeom>
          <a:noFill/>
        </p:spPr>
        <p:txBody>
          <a:bodyPr wrap="square" rtlCol="0">
            <a:spAutoFit/>
          </a:bodyPr>
          <a:lstStyle/>
          <a:p>
            <a:pPr marL="342900" indent="-342900">
              <a:buFont typeface="+mj-lt"/>
              <a:buAutoNum type="arabicPeriod"/>
            </a:pPr>
            <a:endParaRPr lang="en-US" sz="1600" dirty="0" smtClean="0"/>
          </a:p>
          <a:p>
            <a:r>
              <a:rPr lang="en-US" sz="1600" dirty="0"/>
              <a:t>Since application development is not consistent, you can interrogate an application in one of three ways. You can:</a:t>
            </a:r>
          </a:p>
          <a:p>
            <a:pPr marL="285750" indent="-285750">
              <a:buFont typeface="Wingdings" panose="05000000000000000000" pitchFamily="2" charset="2"/>
              <a:buChar char="Ø"/>
            </a:pPr>
            <a:r>
              <a:rPr lang="en-US" sz="1600" dirty="0"/>
              <a:t>Use Interrogation target</a:t>
            </a:r>
          </a:p>
          <a:p>
            <a:pPr marL="285750" indent="-285750">
              <a:buFont typeface="Wingdings" panose="05000000000000000000" pitchFamily="2" charset="2"/>
              <a:buChar char="Ø"/>
            </a:pPr>
            <a:r>
              <a:rPr lang="en-US" sz="1600" dirty="0"/>
              <a:t>Use Create Control</a:t>
            </a:r>
          </a:p>
          <a:p>
            <a:pPr marL="285750" indent="-285750">
              <a:buFont typeface="Wingdings" panose="05000000000000000000" pitchFamily="2" charset="2"/>
              <a:buChar char="Ø"/>
            </a:pPr>
            <a:r>
              <a:rPr lang="en-US" sz="1600" dirty="0"/>
              <a:t>Add Menu Items</a:t>
            </a:r>
          </a:p>
          <a:p>
            <a:endParaRPr lang="en-US" sz="1600" dirty="0"/>
          </a:p>
          <a:p>
            <a:r>
              <a:rPr lang="en-US" sz="1600" dirty="0"/>
              <a:t>Regardless of which method you use, starting and stopping the interrogation process is the same for all three</a:t>
            </a:r>
            <a:r>
              <a:rPr lang="en-US" sz="1600" dirty="0" smtClean="0"/>
              <a:t>.</a:t>
            </a:r>
          </a:p>
          <a:p>
            <a:r>
              <a:rPr lang="en-US" sz="1600" b="1" dirty="0"/>
              <a:t>Starting and stopping the Interrogation </a:t>
            </a:r>
            <a:r>
              <a:rPr lang="en-US" sz="1600" b="1" dirty="0" smtClean="0"/>
              <a:t>process :</a:t>
            </a:r>
          </a:p>
          <a:p>
            <a:r>
              <a:rPr lang="en-US" sz="1600" dirty="0"/>
              <a:t>Follow these steps to begin the interrogation process for any adapter.</a:t>
            </a:r>
          </a:p>
          <a:p>
            <a:pPr marL="342900" indent="-342900">
              <a:buFont typeface="+mj-lt"/>
              <a:buAutoNum type="arabicPeriod"/>
            </a:pPr>
            <a:r>
              <a:rPr lang="en-US" sz="1600" dirty="0"/>
              <a:t>Double click the adapter project item in the Solution Explorer to ensure the adapter design window is active.</a:t>
            </a:r>
          </a:p>
          <a:p>
            <a:pPr marL="342900" indent="-342900">
              <a:buFont typeface="+mj-lt"/>
              <a:buAutoNum type="arabicPeriod"/>
            </a:pPr>
            <a:r>
              <a:rPr lang="en-US" sz="1600" dirty="0"/>
              <a:t>In the Adapter Designer window, click </a:t>
            </a:r>
            <a:r>
              <a:rPr lang="en-US" sz="1600" b="1" dirty="0"/>
              <a:t>Start Interrogation</a:t>
            </a:r>
            <a:r>
              <a:rPr lang="en-US" sz="1600" dirty="0"/>
              <a:t>. The adapter starts and the application launches. The </a:t>
            </a:r>
            <a:r>
              <a:rPr lang="en-US" sz="1600" b="1" dirty="0"/>
              <a:t>Interrogation Form</a:t>
            </a:r>
            <a:r>
              <a:rPr lang="en-US" sz="1600" dirty="0"/>
              <a:t> window displays.</a:t>
            </a:r>
          </a:p>
          <a:p>
            <a:endParaRPr lang="en-US" sz="1600" b="1" dirty="0" smtClean="0"/>
          </a:p>
          <a:p>
            <a:endParaRPr lang="en-US" sz="1600" b="1" dirty="0"/>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Interrogating a windows application</a:t>
            </a:r>
            <a:br>
              <a:rPr lang="en-US" b="1" dirty="0"/>
            </a:br>
            <a:endParaRPr lang="en-US" dirty="0"/>
          </a:p>
        </p:txBody>
      </p:sp>
      <p:pic>
        <p:nvPicPr>
          <p:cNvPr id="8" name="Picture 7"/>
          <p:cNvPicPr>
            <a:picLocks noChangeAspect="1"/>
          </p:cNvPicPr>
          <p:nvPr/>
        </p:nvPicPr>
        <p:blipFill>
          <a:blip r:embed="rId2"/>
          <a:stretch>
            <a:fillRect/>
          </a:stretch>
        </p:blipFill>
        <p:spPr>
          <a:xfrm>
            <a:off x="2552834" y="4956398"/>
            <a:ext cx="4362450" cy="1367130"/>
          </a:xfrm>
          <a:prstGeom prst="rect">
            <a:avLst/>
          </a:prstGeom>
        </p:spPr>
      </p:pic>
    </p:spTree>
    <p:extLst>
      <p:ext uri="{BB962C8B-B14F-4D97-AF65-F5344CB8AC3E}">
        <p14:creationId xmlns:p14="http://schemas.microsoft.com/office/powerpoint/2010/main" val="2868018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5139869"/>
          </a:xfrm>
          <a:prstGeom prst="rect">
            <a:avLst/>
          </a:prstGeom>
          <a:noFill/>
        </p:spPr>
        <p:txBody>
          <a:bodyPr wrap="square" rtlCol="0">
            <a:spAutoFit/>
          </a:bodyPr>
          <a:lstStyle/>
          <a:p>
            <a:pPr marL="342900" indent="-342900">
              <a:buFont typeface="+mj-lt"/>
              <a:buAutoNum type="arabicPeriod"/>
            </a:pPr>
            <a:endParaRPr lang="en-US" sz="1600" dirty="0" smtClean="0"/>
          </a:p>
          <a:p>
            <a:r>
              <a:rPr lang="en-US" sz="1600" b="1" dirty="0" smtClean="0"/>
              <a:t>3. </a:t>
            </a:r>
            <a:r>
              <a:rPr lang="en-US" sz="1600" dirty="0"/>
              <a:t>Click </a:t>
            </a:r>
            <a:r>
              <a:rPr lang="en-US" sz="1600" b="1" dirty="0"/>
              <a:t>X</a:t>
            </a:r>
            <a:r>
              <a:rPr lang="en-US" sz="1600" dirty="0"/>
              <a:t> on the Interrogation Form window to stop the interrogation.</a:t>
            </a:r>
          </a:p>
          <a:p>
            <a:endParaRPr lang="en-US" sz="1600" b="1" dirty="0" smtClean="0"/>
          </a:p>
          <a:p>
            <a:r>
              <a:rPr lang="en-US" sz="1600" b="1" dirty="0" smtClean="0"/>
              <a:t>Note: </a:t>
            </a:r>
          </a:p>
          <a:p>
            <a:r>
              <a:rPr lang="en-US" sz="1600" dirty="0"/>
              <a:t>You may also close the Interrogation by:</a:t>
            </a:r>
          </a:p>
          <a:p>
            <a:pPr marL="285750" indent="-285750">
              <a:buFont typeface="Arial" panose="020B0604020202020204" pitchFamily="34" charset="0"/>
              <a:buChar char="•"/>
            </a:pPr>
            <a:r>
              <a:rPr lang="en-US" sz="1600" dirty="0"/>
              <a:t>Close the application launched from the adapter.</a:t>
            </a:r>
          </a:p>
          <a:p>
            <a:pPr marL="285750" indent="-285750">
              <a:buFont typeface="Arial" panose="020B0604020202020204" pitchFamily="34" charset="0"/>
              <a:buChar char="•"/>
            </a:pPr>
            <a:r>
              <a:rPr lang="en-US" sz="1600" dirty="0"/>
              <a:t>Click </a:t>
            </a:r>
            <a:r>
              <a:rPr lang="en-US" sz="1600" b="1" dirty="0"/>
              <a:t>Stop Interrogation</a:t>
            </a:r>
            <a:r>
              <a:rPr lang="en-US" sz="1600" dirty="0"/>
              <a:t> on the adapter designer window.</a:t>
            </a:r>
          </a:p>
          <a:p>
            <a:endParaRPr lang="en-US" sz="1600" b="1" dirty="0" smtClean="0"/>
          </a:p>
          <a:p>
            <a:r>
              <a:rPr lang="en-US" sz="1600" b="1" dirty="0"/>
              <a:t>Using the Interrogation </a:t>
            </a:r>
            <a:r>
              <a:rPr lang="en-US" sz="1600" b="1" dirty="0" smtClean="0"/>
              <a:t>target :</a:t>
            </a:r>
          </a:p>
          <a:p>
            <a:r>
              <a:rPr lang="en-US" sz="1600" dirty="0"/>
              <a:t>The interrogation target is the most common method of interrogating an application. Follow these steps to interrogate an application</a:t>
            </a:r>
            <a:r>
              <a:rPr lang="en-US" sz="1600" dirty="0" smtClean="0"/>
              <a:t>.</a:t>
            </a:r>
          </a:p>
          <a:p>
            <a:pPr marL="285750" indent="-285750">
              <a:buFont typeface="Wingdings" panose="05000000000000000000" pitchFamily="2" charset="2"/>
              <a:buChar char="Ø"/>
            </a:pPr>
            <a:r>
              <a:rPr lang="en-US" sz="1600" dirty="0"/>
              <a:t>Start the Interrogation process.</a:t>
            </a:r>
          </a:p>
          <a:p>
            <a:pPr marL="285750" indent="-285750">
              <a:buFont typeface="Wingdings" panose="05000000000000000000" pitchFamily="2" charset="2"/>
              <a:buChar char="Ø"/>
            </a:pPr>
            <a:r>
              <a:rPr lang="en-US" sz="1600" dirty="0"/>
              <a:t>Click the </a:t>
            </a:r>
            <a:r>
              <a:rPr lang="en-US" sz="1600" b="1" dirty="0"/>
              <a:t>Target </a:t>
            </a:r>
            <a:r>
              <a:rPr lang="en-US" sz="1600" dirty="0"/>
              <a:t>icon.</a:t>
            </a:r>
          </a:p>
          <a:p>
            <a:pPr marL="285750" indent="-285750">
              <a:buFont typeface="Wingdings" panose="05000000000000000000" pitchFamily="2" charset="2"/>
              <a:buChar char="Ø"/>
            </a:pPr>
            <a:r>
              <a:rPr lang="en-US" sz="1600" dirty="0"/>
              <a:t>Holding the mouse button, drag the mouse to the desired object. A black outline highlights the object.</a:t>
            </a:r>
          </a:p>
          <a:p>
            <a:endParaRPr lang="en-US" sz="1600" b="1" dirty="0"/>
          </a:p>
          <a:p>
            <a:endParaRPr lang="en-US" sz="1600" b="1" dirty="0"/>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Interrogating a windows application</a:t>
            </a:r>
            <a:br>
              <a:rPr lang="en-US" b="1" dirty="0"/>
            </a:br>
            <a:endParaRPr lang="en-US" dirty="0"/>
          </a:p>
        </p:txBody>
      </p:sp>
      <p:pic>
        <p:nvPicPr>
          <p:cNvPr id="6" name="Picture 5"/>
          <p:cNvPicPr>
            <a:picLocks noChangeAspect="1"/>
          </p:cNvPicPr>
          <p:nvPr/>
        </p:nvPicPr>
        <p:blipFill>
          <a:blip r:embed="rId2"/>
          <a:stretch>
            <a:fillRect/>
          </a:stretch>
        </p:blipFill>
        <p:spPr>
          <a:xfrm>
            <a:off x="2468048" y="4635044"/>
            <a:ext cx="3295650" cy="1482421"/>
          </a:xfrm>
          <a:prstGeom prst="rect">
            <a:avLst/>
          </a:prstGeom>
        </p:spPr>
      </p:pic>
    </p:spTree>
    <p:extLst>
      <p:ext uri="{BB962C8B-B14F-4D97-AF65-F5344CB8AC3E}">
        <p14:creationId xmlns:p14="http://schemas.microsoft.com/office/powerpoint/2010/main" val="1446376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6124754"/>
          </a:xfrm>
          <a:prstGeom prst="rect">
            <a:avLst/>
          </a:prstGeom>
          <a:noFill/>
        </p:spPr>
        <p:txBody>
          <a:bodyPr wrap="square" rtlCol="0">
            <a:spAutoFit/>
          </a:bodyPr>
          <a:lstStyle/>
          <a:p>
            <a:pPr marL="342900" indent="-342900">
              <a:buFont typeface="+mj-lt"/>
              <a:buAutoNum type="arabicPeriod"/>
            </a:pPr>
            <a:endParaRPr lang="en-US" sz="1600" dirty="0" smtClean="0"/>
          </a:p>
          <a:p>
            <a:pPr marL="285750" indent="-285750">
              <a:buFont typeface="Wingdings" panose="05000000000000000000" pitchFamily="2" charset="2"/>
              <a:buChar char="Ø"/>
            </a:pPr>
            <a:r>
              <a:rPr lang="en-US" sz="1600" dirty="0"/>
              <a:t>With the desired object highlighted, release the mouse button. The object and the object’s parents display in the Object Hierarchy with the matching green checkmarks</a:t>
            </a:r>
            <a:r>
              <a:rPr lang="en-US" sz="1600" dirty="0" smtClean="0"/>
              <a:t>.</a:t>
            </a:r>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smtClean="0"/>
          </a:p>
          <a:p>
            <a:pPr marL="285750" indent="-285750">
              <a:buFont typeface="Wingdings" panose="05000000000000000000" pitchFamily="2" charset="2"/>
              <a:buChar char="Ø"/>
            </a:pPr>
            <a:r>
              <a:rPr lang="en-US" sz="1600" dirty="0"/>
              <a:t>Repeat step 4 for all needed objects on the application window</a:t>
            </a:r>
            <a:r>
              <a:rPr lang="en-US" sz="1600" dirty="0" smtClean="0"/>
              <a:t>.</a:t>
            </a:r>
          </a:p>
          <a:p>
            <a:pPr marL="285750" indent="-285750">
              <a:buFont typeface="Wingdings" panose="05000000000000000000" pitchFamily="2" charset="2"/>
              <a:buChar char="Ø"/>
            </a:pPr>
            <a:r>
              <a:rPr lang="en-US" sz="1600" dirty="0" smtClean="0"/>
              <a:t>Rename </a:t>
            </a:r>
            <a:r>
              <a:rPr lang="en-US" sz="1600" dirty="0"/>
              <a:t>the interrogated objects in the Properties window.</a:t>
            </a:r>
          </a:p>
          <a:p>
            <a:pPr marL="285750" indent="-285750">
              <a:buFont typeface="Wingdings" panose="05000000000000000000" pitchFamily="2" charset="2"/>
              <a:buChar char="Ø"/>
            </a:pPr>
            <a:r>
              <a:rPr lang="en-US" sz="1600" dirty="0"/>
              <a:t>Stop the interrogation process. The Application and Interrogation Form windows close.</a:t>
            </a:r>
          </a:p>
          <a:p>
            <a:pPr marL="285750" indent="-285750">
              <a:buFont typeface="Wingdings" panose="05000000000000000000" pitchFamily="2" charset="2"/>
              <a:buChar char="Ø"/>
            </a:pPr>
            <a:r>
              <a:rPr lang="en-US" sz="1600" dirty="0"/>
              <a:t>Click </a:t>
            </a:r>
            <a:r>
              <a:rPr lang="en-US" sz="1600" b="1" dirty="0"/>
              <a:t>File &gt; Save</a:t>
            </a:r>
            <a:r>
              <a:rPr lang="en-US" sz="1600" dirty="0"/>
              <a:t>.</a:t>
            </a:r>
          </a:p>
          <a:p>
            <a:endParaRPr lang="en-US" sz="1600" b="1" dirty="0"/>
          </a:p>
          <a:p>
            <a:endParaRPr lang="en-US" sz="1600" b="1" dirty="0"/>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Interrogating a windows application</a:t>
            </a:r>
            <a:br>
              <a:rPr lang="en-US" b="1" dirty="0"/>
            </a:br>
            <a:endParaRPr lang="en-US" dirty="0"/>
          </a:p>
        </p:txBody>
      </p:sp>
      <p:pic>
        <p:nvPicPr>
          <p:cNvPr id="7" name="Picture 6"/>
          <p:cNvPicPr>
            <a:picLocks noChangeAspect="1"/>
          </p:cNvPicPr>
          <p:nvPr/>
        </p:nvPicPr>
        <p:blipFill>
          <a:blip r:embed="rId2"/>
          <a:stretch>
            <a:fillRect/>
          </a:stretch>
        </p:blipFill>
        <p:spPr>
          <a:xfrm>
            <a:off x="2501184" y="2039130"/>
            <a:ext cx="2971800" cy="2004835"/>
          </a:xfrm>
          <a:prstGeom prst="rect">
            <a:avLst/>
          </a:prstGeom>
        </p:spPr>
      </p:pic>
    </p:spTree>
    <p:extLst>
      <p:ext uri="{BB962C8B-B14F-4D97-AF65-F5344CB8AC3E}">
        <p14:creationId xmlns:p14="http://schemas.microsoft.com/office/powerpoint/2010/main" val="3103749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6709529"/>
          </a:xfrm>
          <a:prstGeom prst="rect">
            <a:avLst/>
          </a:prstGeom>
          <a:noFill/>
        </p:spPr>
        <p:txBody>
          <a:bodyPr wrap="square" rtlCol="0">
            <a:spAutoFit/>
          </a:bodyPr>
          <a:lstStyle/>
          <a:p>
            <a:pPr marL="342900" indent="-342900">
              <a:buFont typeface="+mj-lt"/>
              <a:buAutoNum type="arabicPeriod"/>
            </a:pPr>
            <a:endParaRPr lang="en-US" sz="1600" dirty="0" smtClean="0"/>
          </a:p>
          <a:p>
            <a:r>
              <a:rPr lang="en-US" sz="1600" b="1" dirty="0"/>
              <a:t>Using the Create Control for windows </a:t>
            </a:r>
            <a:r>
              <a:rPr lang="en-US" sz="1600" b="1" dirty="0" smtClean="0"/>
              <a:t>applications:</a:t>
            </a:r>
          </a:p>
          <a:p>
            <a:r>
              <a:rPr lang="en-US" sz="1600" dirty="0"/>
              <a:t>You may encounter a target that is visible but positioned so the bulls-eye icon cannot focus on the object. Follow these steps to use the Create Control interrogation method.</a:t>
            </a:r>
            <a:endParaRPr lang="en-US" sz="1600" b="1" dirty="0"/>
          </a:p>
          <a:p>
            <a:pPr marL="342900" indent="-342900">
              <a:buFont typeface="Wingdings" panose="05000000000000000000" pitchFamily="2" charset="2"/>
              <a:buChar char="Ø"/>
            </a:pPr>
            <a:r>
              <a:rPr lang="en-US" sz="1600" dirty="0"/>
              <a:t>Start the Interrogation process.</a:t>
            </a:r>
          </a:p>
          <a:p>
            <a:pPr marL="342900" indent="-342900">
              <a:buFont typeface="Wingdings" panose="05000000000000000000" pitchFamily="2" charset="2"/>
              <a:buChar char="Ø"/>
            </a:pPr>
            <a:r>
              <a:rPr lang="en-US" sz="1600" dirty="0"/>
              <a:t>On the Adapter Designer window, click the </a:t>
            </a:r>
            <a:r>
              <a:rPr lang="en-US" sz="1600" b="1" dirty="0"/>
              <a:t>Windows </a:t>
            </a:r>
            <a:r>
              <a:rPr lang="en-US" sz="1600" dirty="0"/>
              <a:t>tab.</a:t>
            </a:r>
          </a:p>
          <a:p>
            <a:pPr marL="342900" indent="-342900">
              <a:buFont typeface="Wingdings" panose="05000000000000000000" pitchFamily="2" charset="2"/>
              <a:buChar char="Ø"/>
            </a:pPr>
            <a:r>
              <a:rPr lang="en-US" sz="1600" dirty="0"/>
              <a:t>Click the </a:t>
            </a:r>
            <a:r>
              <a:rPr lang="en-US" sz="1600" b="1" dirty="0"/>
              <a:t>List Windows</a:t>
            </a:r>
            <a:r>
              <a:rPr lang="en-US" sz="1600" dirty="0"/>
              <a:t> button to show all available processes within the selected adapter.</a:t>
            </a:r>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pPr marL="285750" indent="-285750">
              <a:buFont typeface="Wingdings" panose="05000000000000000000" pitchFamily="2" charset="2"/>
              <a:buChar char="Ø"/>
            </a:pPr>
            <a:r>
              <a:rPr lang="en-US" sz="1600" dirty="0" smtClean="0"/>
              <a:t>From </a:t>
            </a:r>
            <a:r>
              <a:rPr lang="en-US" sz="1600" dirty="0"/>
              <a:t>the list of processes, click the </a:t>
            </a:r>
            <a:r>
              <a:rPr lang="en-US" sz="1600" b="1" dirty="0"/>
              <a:t>Plus </a:t>
            </a:r>
            <a:r>
              <a:rPr lang="en-US" sz="1600" dirty="0"/>
              <a:t>to expand the objects.</a:t>
            </a:r>
          </a:p>
          <a:p>
            <a:pPr marL="285750" indent="-285750">
              <a:buFont typeface="Wingdings" panose="05000000000000000000" pitchFamily="2" charset="2"/>
              <a:buChar char="Ø"/>
            </a:pPr>
            <a:r>
              <a:rPr lang="en-US" sz="1600" dirty="0"/>
              <a:t>Continue expanding the different levels as needed.</a:t>
            </a:r>
          </a:p>
          <a:p>
            <a:pPr marL="285750" indent="-285750">
              <a:buFont typeface="Wingdings" panose="05000000000000000000" pitchFamily="2" charset="2"/>
              <a:buChar char="Ø"/>
            </a:pPr>
            <a:r>
              <a:rPr lang="en-US" sz="1600" dirty="0"/>
              <a:t>Right-click on an object and select </a:t>
            </a:r>
            <a:r>
              <a:rPr lang="en-US" sz="1600" b="1" dirty="0"/>
              <a:t>Highlight</a:t>
            </a:r>
            <a:r>
              <a:rPr lang="en-US" sz="1600" dirty="0"/>
              <a:t>. The application appears with the selected object outlined and flashing.</a:t>
            </a:r>
          </a:p>
          <a:p>
            <a:r>
              <a:rPr lang="en-US" sz="1600" b="1" dirty="0" smtClean="0"/>
              <a:t>Note: </a:t>
            </a:r>
            <a:r>
              <a:rPr lang="en-US" sz="1600" dirty="0"/>
              <a:t>Using the Highlight feature is helpful when you are trying to determine the location of a control within the application interface.</a:t>
            </a:r>
            <a:endParaRPr lang="en-US" sz="1600" b="1" dirty="0"/>
          </a:p>
          <a:p>
            <a:endParaRPr lang="en-US" sz="1600" b="1" dirty="0"/>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Interrogating a windows application</a:t>
            </a:r>
            <a:br>
              <a:rPr lang="en-US" b="1" dirty="0"/>
            </a:br>
            <a:endParaRPr lang="en-US" dirty="0"/>
          </a:p>
        </p:txBody>
      </p:sp>
      <p:pic>
        <p:nvPicPr>
          <p:cNvPr id="6" name="Picture 5"/>
          <p:cNvPicPr>
            <a:picLocks noChangeAspect="1"/>
          </p:cNvPicPr>
          <p:nvPr/>
        </p:nvPicPr>
        <p:blipFill>
          <a:blip r:embed="rId2"/>
          <a:stretch>
            <a:fillRect/>
          </a:stretch>
        </p:blipFill>
        <p:spPr>
          <a:xfrm>
            <a:off x="2518557" y="2945438"/>
            <a:ext cx="3838575" cy="1703835"/>
          </a:xfrm>
          <a:prstGeom prst="rect">
            <a:avLst/>
          </a:prstGeom>
        </p:spPr>
      </p:pic>
    </p:spTree>
    <p:extLst>
      <p:ext uri="{BB962C8B-B14F-4D97-AF65-F5344CB8AC3E}">
        <p14:creationId xmlns:p14="http://schemas.microsoft.com/office/powerpoint/2010/main" val="490314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5878532"/>
          </a:xfrm>
          <a:prstGeom prst="rect">
            <a:avLst/>
          </a:prstGeom>
          <a:noFill/>
        </p:spPr>
        <p:txBody>
          <a:bodyPr wrap="square" rtlCol="0">
            <a:spAutoFit/>
          </a:bodyPr>
          <a:lstStyle/>
          <a:p>
            <a:pPr marL="342900" indent="-342900">
              <a:buFont typeface="+mj-lt"/>
              <a:buAutoNum type="arabicPeriod"/>
            </a:pPr>
            <a:endParaRPr lang="en-US" sz="1600" dirty="0" smtClean="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pPr marL="285750" indent="-285750">
              <a:buFont typeface="Wingdings" panose="05000000000000000000" pitchFamily="2" charset="2"/>
              <a:buChar char="Ø"/>
            </a:pPr>
            <a:r>
              <a:rPr lang="en-US" sz="1600" dirty="0"/>
              <a:t>Return to the </a:t>
            </a:r>
            <a:r>
              <a:rPr lang="en-US" sz="1600" b="1" dirty="0"/>
              <a:t>Windows </a:t>
            </a:r>
            <a:r>
              <a:rPr lang="en-US" sz="1600" dirty="0"/>
              <a:t>tab on the designer window.</a:t>
            </a:r>
          </a:p>
          <a:p>
            <a:pPr marL="285750" indent="-285750">
              <a:buFont typeface="Wingdings" panose="05000000000000000000" pitchFamily="2" charset="2"/>
              <a:buChar char="Ø"/>
            </a:pPr>
            <a:r>
              <a:rPr lang="en-US" sz="1600" dirty="0"/>
              <a:t>Right-click on the desired object and select </a:t>
            </a:r>
            <a:r>
              <a:rPr lang="en-US" sz="1600" b="1" dirty="0"/>
              <a:t>Create Control</a:t>
            </a:r>
            <a:r>
              <a:rPr lang="en-US" sz="1600" dirty="0"/>
              <a:t>. The control appears in the Object Explorer along with associated parents with the matching green checkmark.</a:t>
            </a:r>
          </a:p>
          <a:p>
            <a:endParaRPr lang="en-US" sz="1600" b="1" dirty="0"/>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Interrogating a windows application</a:t>
            </a:r>
            <a:br>
              <a:rPr lang="en-US" b="1" dirty="0"/>
            </a:br>
            <a:endParaRPr lang="en-US" dirty="0"/>
          </a:p>
        </p:txBody>
      </p:sp>
      <p:pic>
        <p:nvPicPr>
          <p:cNvPr id="7" name="Picture 6"/>
          <p:cNvPicPr>
            <a:picLocks noChangeAspect="1"/>
          </p:cNvPicPr>
          <p:nvPr/>
        </p:nvPicPr>
        <p:blipFill>
          <a:blip r:embed="rId2"/>
          <a:stretch>
            <a:fillRect/>
          </a:stretch>
        </p:blipFill>
        <p:spPr>
          <a:xfrm>
            <a:off x="1765077" y="1146598"/>
            <a:ext cx="5886450" cy="2974641"/>
          </a:xfrm>
          <a:prstGeom prst="rect">
            <a:avLst/>
          </a:prstGeom>
        </p:spPr>
      </p:pic>
    </p:spTree>
    <p:extLst>
      <p:ext uri="{BB962C8B-B14F-4D97-AF65-F5344CB8AC3E}">
        <p14:creationId xmlns:p14="http://schemas.microsoft.com/office/powerpoint/2010/main" val="616840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5632311"/>
          </a:xfrm>
          <a:prstGeom prst="rect">
            <a:avLst/>
          </a:prstGeom>
          <a:noFill/>
        </p:spPr>
        <p:txBody>
          <a:bodyPr wrap="square" rtlCol="0">
            <a:spAutoFit/>
          </a:bodyPr>
          <a:lstStyle/>
          <a:p>
            <a:pPr marL="342900" indent="-342900">
              <a:buFont typeface="+mj-lt"/>
              <a:buAutoNum type="arabicPeriod"/>
            </a:pPr>
            <a:endParaRPr lang="en-US" sz="1600" dirty="0" smtClean="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smtClean="0"/>
          </a:p>
          <a:p>
            <a:endParaRPr lang="en-US" sz="1600" b="1" dirty="0"/>
          </a:p>
          <a:p>
            <a:endParaRPr lang="en-US" sz="1600" b="1" dirty="0"/>
          </a:p>
          <a:p>
            <a:endParaRPr lang="en-US" sz="1600" b="1" dirty="0" smtClean="0"/>
          </a:p>
          <a:p>
            <a:endParaRPr lang="en-US" sz="1600" b="1" dirty="0"/>
          </a:p>
          <a:p>
            <a:pPr marL="285750" indent="-285750">
              <a:buFont typeface="Wingdings" panose="05000000000000000000" pitchFamily="2" charset="2"/>
              <a:buChar char="Ø"/>
            </a:pPr>
            <a:r>
              <a:rPr lang="en-US" sz="1600" dirty="0"/>
              <a:t>Repeat these steps for each object required for the solution and business case.</a:t>
            </a:r>
            <a:endParaRPr lang="en-US" sz="1600" b="1" dirty="0"/>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Interrogating a windows application</a:t>
            </a:r>
            <a:br>
              <a:rPr lang="en-US" b="1" dirty="0"/>
            </a:br>
            <a:endParaRPr lang="en-US" dirty="0"/>
          </a:p>
        </p:txBody>
      </p:sp>
      <p:pic>
        <p:nvPicPr>
          <p:cNvPr id="6" name="Picture 5"/>
          <p:cNvPicPr>
            <a:picLocks noChangeAspect="1"/>
          </p:cNvPicPr>
          <p:nvPr/>
        </p:nvPicPr>
        <p:blipFill>
          <a:blip r:embed="rId2"/>
          <a:stretch>
            <a:fillRect/>
          </a:stretch>
        </p:blipFill>
        <p:spPr>
          <a:xfrm>
            <a:off x="2833687" y="1248042"/>
            <a:ext cx="4238625" cy="3298199"/>
          </a:xfrm>
          <a:prstGeom prst="rect">
            <a:avLst/>
          </a:prstGeom>
        </p:spPr>
      </p:pic>
    </p:spTree>
    <p:extLst>
      <p:ext uri="{BB962C8B-B14F-4D97-AF65-F5344CB8AC3E}">
        <p14:creationId xmlns:p14="http://schemas.microsoft.com/office/powerpoint/2010/main" val="728394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8325356"/>
          </a:xfrm>
          <a:prstGeom prst="rect">
            <a:avLst/>
          </a:prstGeom>
          <a:noFill/>
        </p:spPr>
        <p:txBody>
          <a:bodyPr wrap="square" rtlCol="0">
            <a:spAutoFit/>
          </a:bodyPr>
          <a:lstStyle/>
          <a:p>
            <a:pPr marL="342900" indent="-342900">
              <a:buFont typeface="+mj-lt"/>
              <a:buAutoNum type="arabicPeriod"/>
            </a:pPr>
            <a:endParaRPr lang="en-US" sz="1600" dirty="0" smtClean="0"/>
          </a:p>
          <a:p>
            <a:r>
              <a:rPr lang="en-US" sz="1600" b="1" dirty="0"/>
              <a:t>Using Add Menu </a:t>
            </a:r>
            <a:r>
              <a:rPr lang="en-US" sz="1600" b="1" dirty="0" smtClean="0"/>
              <a:t>Items:</a:t>
            </a:r>
          </a:p>
          <a:p>
            <a:r>
              <a:rPr lang="en-US" sz="1600" dirty="0"/>
              <a:t>There are times that the business case requires a menu option for the solution. Using the interrogation target disables the menu options on the application window.</a:t>
            </a:r>
          </a:p>
          <a:p>
            <a:r>
              <a:rPr lang="en-US" sz="1600" dirty="0"/>
              <a:t>Follow these steps to use the Add Menu Items.</a:t>
            </a:r>
          </a:p>
          <a:p>
            <a:pPr marL="285750" indent="-285750">
              <a:buFont typeface="Wingdings" panose="05000000000000000000" pitchFamily="2" charset="2"/>
              <a:buChar char="Ø"/>
            </a:pPr>
            <a:r>
              <a:rPr lang="en-US" sz="1600" dirty="0"/>
              <a:t>Start the Interrogation process.</a:t>
            </a:r>
          </a:p>
          <a:p>
            <a:pPr marL="285750" indent="-285750">
              <a:buFont typeface="Wingdings" panose="05000000000000000000" pitchFamily="2" charset="2"/>
              <a:buChar char="Ø"/>
            </a:pPr>
            <a:r>
              <a:rPr lang="en-US" sz="1600" dirty="0"/>
              <a:t>Navigate to the main windows form that contains the menu.</a:t>
            </a:r>
          </a:p>
          <a:p>
            <a:pPr marL="285750" indent="-285750">
              <a:buFont typeface="Wingdings" panose="05000000000000000000" pitchFamily="2" charset="2"/>
              <a:buChar char="Ø"/>
            </a:pPr>
            <a:r>
              <a:rPr lang="en-US" sz="1600" dirty="0"/>
              <a:t>In the </a:t>
            </a:r>
            <a:r>
              <a:rPr lang="en-US" sz="1600" b="1" dirty="0"/>
              <a:t>Object Hierarchy,</a:t>
            </a:r>
            <a:r>
              <a:rPr lang="en-US" sz="1600" dirty="0"/>
              <a:t> highlight the windows form.</a:t>
            </a:r>
          </a:p>
          <a:p>
            <a:pPr marL="285750" indent="-285750">
              <a:buFont typeface="Wingdings" panose="05000000000000000000" pitchFamily="2" charset="2"/>
              <a:buChar char="Ø"/>
            </a:pPr>
            <a:r>
              <a:rPr lang="en-US" sz="1600" dirty="0"/>
              <a:t>Right-click the windows form object in the </a:t>
            </a:r>
            <a:r>
              <a:rPr lang="en-US" sz="1600" b="1" dirty="0"/>
              <a:t>Object Hierarchy</a:t>
            </a:r>
            <a:r>
              <a:rPr lang="en-US" sz="1600" dirty="0"/>
              <a:t>. The object must show as matched to display the </a:t>
            </a:r>
            <a:r>
              <a:rPr lang="en-US" sz="1600" b="1" dirty="0"/>
              <a:t>Add Menu Items</a:t>
            </a:r>
            <a:r>
              <a:rPr lang="en-US" sz="1600" dirty="0"/>
              <a:t> option</a:t>
            </a:r>
            <a:r>
              <a:rPr lang="en-US" sz="1600" dirty="0" smtClean="0"/>
              <a:t>.</a:t>
            </a:r>
          </a:p>
          <a:p>
            <a:endParaRPr lang="en-US" sz="1600" dirty="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smtClean="0"/>
          </a:p>
          <a:p>
            <a:endParaRPr lang="en-US" sz="1600" b="1" dirty="0"/>
          </a:p>
          <a:p>
            <a:endParaRPr lang="en-US" sz="1600" b="1" dirty="0"/>
          </a:p>
          <a:p>
            <a:endParaRPr lang="en-US" sz="1600" b="1" dirty="0" smtClean="0"/>
          </a:p>
          <a:p>
            <a:endParaRPr lang="en-US" sz="1600" b="1" dirty="0"/>
          </a:p>
          <a:p>
            <a:pPr marL="285750" indent="-285750">
              <a:buFont typeface="Wingdings" panose="05000000000000000000" pitchFamily="2" charset="2"/>
              <a:buChar char="Ø"/>
            </a:pPr>
            <a:r>
              <a:rPr lang="en-US" sz="1600" dirty="0"/>
              <a:t>Repeat these steps for each object required for the solution and business case.</a:t>
            </a:r>
            <a:endParaRPr lang="en-US" sz="1600" b="1" dirty="0"/>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Interrogating a windows application</a:t>
            </a:r>
            <a:br>
              <a:rPr lang="en-US" b="1" dirty="0"/>
            </a:br>
            <a:endParaRPr lang="en-US" dirty="0"/>
          </a:p>
        </p:txBody>
      </p:sp>
      <p:pic>
        <p:nvPicPr>
          <p:cNvPr id="7" name="Picture 6"/>
          <p:cNvPicPr>
            <a:picLocks noChangeAspect="1"/>
          </p:cNvPicPr>
          <p:nvPr/>
        </p:nvPicPr>
        <p:blipFill>
          <a:blip r:embed="rId2"/>
          <a:stretch>
            <a:fillRect/>
          </a:stretch>
        </p:blipFill>
        <p:spPr>
          <a:xfrm>
            <a:off x="2358108" y="3589585"/>
            <a:ext cx="3000375" cy="2411971"/>
          </a:xfrm>
          <a:prstGeom prst="rect">
            <a:avLst/>
          </a:prstGeom>
        </p:spPr>
      </p:pic>
    </p:spTree>
    <p:extLst>
      <p:ext uri="{BB962C8B-B14F-4D97-AF65-F5344CB8AC3E}">
        <p14:creationId xmlns:p14="http://schemas.microsoft.com/office/powerpoint/2010/main" val="139263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6263253"/>
          </a:xfrm>
          <a:prstGeom prst="rect">
            <a:avLst/>
          </a:prstGeom>
          <a:noFill/>
        </p:spPr>
        <p:txBody>
          <a:bodyPr wrap="square" rtlCol="0">
            <a:spAutoFit/>
          </a:bodyPr>
          <a:lstStyle/>
          <a:p>
            <a:pPr marL="342900" indent="-342900">
              <a:buFont typeface="+mj-lt"/>
              <a:buAutoNum type="arabicPeriod"/>
            </a:pPr>
            <a:endParaRPr lang="en-US" sz="1600" dirty="0" smtClean="0"/>
          </a:p>
          <a:p>
            <a:pPr marL="285750" indent="-285750">
              <a:buFont typeface="Wingdings" panose="05000000000000000000" pitchFamily="2" charset="2"/>
              <a:buChar char="Ø"/>
            </a:pPr>
            <a:r>
              <a:rPr lang="en-US" sz="1600" dirty="0"/>
              <a:t>On the context menu, select </a:t>
            </a:r>
            <a:r>
              <a:rPr lang="en-US" sz="1600" b="1" dirty="0"/>
              <a:t>Add Menu Items</a:t>
            </a:r>
            <a:r>
              <a:rPr lang="en-US" sz="1600" dirty="0"/>
              <a:t>. The Add Menu Items window displays</a:t>
            </a:r>
            <a:r>
              <a:rPr lang="en-US" sz="1600" dirty="0" smtClean="0"/>
              <a:t>.</a:t>
            </a:r>
          </a:p>
          <a:p>
            <a:pPr marL="285750" indent="-285750">
              <a:buFont typeface="Wingdings" panose="05000000000000000000" pitchFamily="2" charset="2"/>
              <a:buChar char="Ø"/>
            </a:pPr>
            <a:endParaRPr lang="en-US" sz="1600" dirty="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pPr marL="285750" indent="-285750">
              <a:buFont typeface="Wingdings" panose="05000000000000000000" pitchFamily="2" charset="2"/>
              <a:buChar char="Ø"/>
            </a:pPr>
            <a:endParaRPr lang="en-US" sz="1600" b="1" dirty="0" smtClean="0"/>
          </a:p>
          <a:p>
            <a:pPr marL="285750" indent="-285750">
              <a:buFont typeface="Wingdings" panose="05000000000000000000" pitchFamily="2" charset="2"/>
              <a:buChar char="Ø"/>
            </a:pPr>
            <a:r>
              <a:rPr lang="en-US" sz="1600" dirty="0"/>
              <a:t>Select the desired menu items from the list.</a:t>
            </a:r>
          </a:p>
          <a:p>
            <a:pPr marL="285750" indent="-285750">
              <a:buFont typeface="Wingdings" panose="05000000000000000000" pitchFamily="2" charset="2"/>
              <a:buChar char="Ø"/>
            </a:pPr>
            <a:r>
              <a:rPr lang="en-US" sz="1600" dirty="0"/>
              <a:t>Click </a:t>
            </a:r>
            <a:r>
              <a:rPr lang="en-US" sz="1600" b="1" dirty="0"/>
              <a:t>Refresh </a:t>
            </a:r>
            <a:r>
              <a:rPr lang="en-US" sz="1600" dirty="0"/>
              <a:t>to display dynamically created menu items after navigating to a window that creates them.</a:t>
            </a:r>
          </a:p>
          <a:p>
            <a:pPr marL="285750" indent="-285750">
              <a:buFont typeface="Wingdings" panose="05000000000000000000" pitchFamily="2" charset="2"/>
              <a:buChar char="Ø"/>
            </a:pPr>
            <a:r>
              <a:rPr lang="en-US" sz="1600" dirty="0"/>
              <a:t>Stop the interrogation process</a:t>
            </a:r>
            <a:r>
              <a:rPr lang="en-US" sz="1600" dirty="0" smtClean="0"/>
              <a:t>.</a:t>
            </a:r>
          </a:p>
          <a:p>
            <a:endParaRPr lang="en-US" sz="1600" b="1" dirty="0" smtClean="0"/>
          </a:p>
          <a:p>
            <a:r>
              <a:rPr lang="en-US" sz="1600" dirty="0"/>
              <a:t>As long as the main window form matches, the menu items from the form match, Studio uses the Menu Item Path match rule to match these controls. The path refers to the hierarchy of the menu options.</a:t>
            </a:r>
          </a:p>
          <a:p>
            <a:r>
              <a:rPr lang="en-US" sz="1600" dirty="0"/>
              <a:t>For example, the path for the Exit menu option is </a:t>
            </a:r>
            <a:r>
              <a:rPr lang="en-US" sz="1600" b="1" dirty="0"/>
              <a:t>File &gt; Exit</a:t>
            </a:r>
            <a:r>
              <a:rPr lang="en-US" sz="1600" dirty="0"/>
              <a:t>. When using sub-options, such as </a:t>
            </a:r>
            <a:r>
              <a:rPr lang="en-US" sz="1600" b="1" dirty="0"/>
              <a:t>Exit</a:t>
            </a:r>
            <a:r>
              <a:rPr lang="en-US" sz="1600" dirty="0"/>
              <a:t>, in an automation, select the </a:t>
            </a:r>
            <a:r>
              <a:rPr lang="en-US" sz="1600" b="1" dirty="0"/>
              <a:t>Exit </a:t>
            </a:r>
            <a:r>
              <a:rPr lang="en-US" sz="1600" dirty="0"/>
              <a:t>option from the Add Menu Items window, the full path of </a:t>
            </a:r>
            <a:r>
              <a:rPr lang="en-US" sz="1600" b="1" dirty="0"/>
              <a:t>File &gt; Exit</a:t>
            </a:r>
            <a:r>
              <a:rPr lang="en-US" sz="1600" dirty="0"/>
              <a:t> is not needed.</a:t>
            </a:r>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Interrogating a windows application</a:t>
            </a:r>
            <a:br>
              <a:rPr lang="en-US" b="1" dirty="0"/>
            </a:br>
            <a:endParaRPr lang="en-US" dirty="0"/>
          </a:p>
        </p:txBody>
      </p:sp>
      <p:pic>
        <p:nvPicPr>
          <p:cNvPr id="6" name="Picture 5"/>
          <p:cNvPicPr>
            <a:picLocks noChangeAspect="1"/>
          </p:cNvPicPr>
          <p:nvPr/>
        </p:nvPicPr>
        <p:blipFill>
          <a:blip r:embed="rId2"/>
          <a:stretch>
            <a:fillRect/>
          </a:stretch>
        </p:blipFill>
        <p:spPr>
          <a:xfrm>
            <a:off x="2112538" y="1790164"/>
            <a:ext cx="3105150" cy="1442433"/>
          </a:xfrm>
          <a:prstGeom prst="rect">
            <a:avLst/>
          </a:prstGeom>
        </p:spPr>
      </p:pic>
    </p:spTree>
    <p:extLst>
      <p:ext uri="{BB962C8B-B14F-4D97-AF65-F5344CB8AC3E}">
        <p14:creationId xmlns:p14="http://schemas.microsoft.com/office/powerpoint/2010/main" val="1431514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5139869"/>
          </a:xfrm>
          <a:prstGeom prst="rect">
            <a:avLst/>
          </a:prstGeom>
          <a:noFill/>
        </p:spPr>
        <p:txBody>
          <a:bodyPr wrap="square" rtlCol="0">
            <a:spAutoFit/>
          </a:bodyPr>
          <a:lstStyle/>
          <a:p>
            <a:endParaRPr lang="en-US" sz="1600" dirty="0" smtClean="0"/>
          </a:p>
          <a:p>
            <a:r>
              <a:rPr lang="en-US" sz="1600" b="1" dirty="0" smtClean="0"/>
              <a:t>Scenario :</a:t>
            </a:r>
            <a:endParaRPr lang="en-US" sz="1600" b="1" dirty="0"/>
          </a:p>
          <a:p>
            <a:r>
              <a:rPr lang="en-US" sz="1600" dirty="0"/>
              <a:t>The Customer Information UI contains the controls to display account information from the CRM application. The business case states that they want users to be able to display the account information and to login in to the application. The first step of gaining access to the information in CRM is interrogating the required CRM controls as well as login information</a:t>
            </a:r>
            <a:r>
              <a:rPr lang="en-US" sz="1600" dirty="0" smtClean="0"/>
              <a:t>.</a:t>
            </a:r>
            <a:endParaRPr lang="en-US" sz="1600" b="1" dirty="0"/>
          </a:p>
          <a:p>
            <a:r>
              <a:rPr lang="en-US" sz="1600" b="1" dirty="0" smtClean="0"/>
              <a:t>Your assignment:</a:t>
            </a:r>
          </a:p>
          <a:p>
            <a:r>
              <a:rPr lang="en-US" sz="1600" dirty="0"/>
              <a:t>Interrogate the login controls, toolbar buttons, customer account information, and menu items in the CRM application using the three methods: Interrogation target, Create Control, and Add Menu items. Rename the objects in the Properties window during the interrogation process</a:t>
            </a:r>
            <a:r>
              <a:rPr lang="en-US" sz="1600" dirty="0" smtClean="0"/>
              <a:t>.</a:t>
            </a:r>
          </a:p>
          <a:p>
            <a:r>
              <a:rPr lang="en-US" sz="1600" b="1" dirty="0"/>
              <a:t>Detailed </a:t>
            </a:r>
            <a:r>
              <a:rPr lang="en-US" sz="1600" b="1" dirty="0" smtClean="0"/>
              <a:t>steps:</a:t>
            </a:r>
          </a:p>
          <a:p>
            <a:r>
              <a:rPr lang="en-US" sz="1600" b="1" dirty="0"/>
              <a:t>Interrogate using the Interrogation </a:t>
            </a:r>
            <a:r>
              <a:rPr lang="en-US" sz="1600" b="1" dirty="0" smtClean="0"/>
              <a:t>target :</a:t>
            </a:r>
          </a:p>
          <a:p>
            <a:pPr marL="285750" indent="-285750">
              <a:buFont typeface="Wingdings" panose="05000000000000000000" pitchFamily="2" charset="2"/>
              <a:buChar char="Ø"/>
            </a:pPr>
            <a:r>
              <a:rPr lang="en-US" sz="1600" dirty="0"/>
              <a:t>With the </a:t>
            </a:r>
            <a:r>
              <a:rPr lang="en-US" sz="1600" dirty="0" err="1"/>
              <a:t>CRM.os</a:t>
            </a:r>
            <a:r>
              <a:rPr lang="en-US" sz="1600" dirty="0"/>
              <a:t> project item open in the Designer Window, click the </a:t>
            </a:r>
            <a:r>
              <a:rPr lang="en-US" sz="1600" b="1" dirty="0"/>
              <a:t>Start Interrogation</a:t>
            </a:r>
            <a:r>
              <a:rPr lang="en-US" sz="1600" dirty="0"/>
              <a:t> button. Studio launches the Training CRM application (as specified in the Path property) and opens an Interrogation Form dialog.</a:t>
            </a:r>
            <a:endParaRPr lang="en-US" sz="1600" b="1" dirty="0"/>
          </a:p>
          <a:p>
            <a:endParaRPr lang="en-US" sz="1600" b="1" dirty="0"/>
          </a:p>
          <a:p>
            <a:endParaRPr lang="en-US" sz="1600" dirty="0"/>
          </a:p>
          <a:p>
            <a:endParaRPr lang="en-US" sz="1600" dirty="0"/>
          </a:p>
          <a:p>
            <a:pPr marL="342900" indent="-342900">
              <a:buFont typeface="+mj-lt"/>
              <a:buAutoNum type="arabicPeriod"/>
            </a:pPr>
            <a:endParaRPr lang="en-US" sz="1600" dirty="0"/>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pic>
        <p:nvPicPr>
          <p:cNvPr id="7" name="Picture 6"/>
          <p:cNvPicPr>
            <a:picLocks noChangeAspect="1"/>
          </p:cNvPicPr>
          <p:nvPr/>
        </p:nvPicPr>
        <p:blipFill>
          <a:blip r:embed="rId2"/>
          <a:stretch>
            <a:fillRect/>
          </a:stretch>
        </p:blipFill>
        <p:spPr>
          <a:xfrm>
            <a:off x="1677071" y="4766994"/>
            <a:ext cx="4362450" cy="1452555"/>
          </a:xfrm>
          <a:prstGeom prst="rect">
            <a:avLst/>
          </a:prstGeom>
        </p:spPr>
      </p:pic>
    </p:spTree>
    <p:extLst>
      <p:ext uri="{BB962C8B-B14F-4D97-AF65-F5344CB8AC3E}">
        <p14:creationId xmlns:p14="http://schemas.microsoft.com/office/powerpoint/2010/main" val="2477197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5386090"/>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Click the </a:t>
            </a:r>
            <a:r>
              <a:rPr lang="en-US" sz="1600" b="1" dirty="0"/>
              <a:t>Target </a:t>
            </a:r>
            <a:r>
              <a:rPr lang="en-US" sz="1600" dirty="0"/>
              <a:t>icon on the Interrogator Form dialog and drag it to the </a:t>
            </a:r>
            <a:r>
              <a:rPr lang="en-US" sz="1600" b="1" dirty="0"/>
              <a:t>Login </a:t>
            </a:r>
            <a:r>
              <a:rPr lang="en-US" sz="1600" dirty="0"/>
              <a:t>button.</a:t>
            </a:r>
          </a:p>
          <a:p>
            <a:pPr marL="285750" indent="-285750">
              <a:buFont typeface="Wingdings" panose="05000000000000000000" pitchFamily="2" charset="2"/>
              <a:buChar char="Ø"/>
            </a:pPr>
            <a:r>
              <a:rPr lang="en-US" sz="1600" dirty="0"/>
              <a:t>Release the mouse button when the field has a rectangular highlight around it</a:t>
            </a:r>
            <a:r>
              <a:rPr lang="en-US" sz="1600" dirty="0" smtClean="0"/>
              <a:t>.</a:t>
            </a:r>
          </a:p>
          <a:p>
            <a:endParaRPr lang="en-US" sz="1600" dirty="0"/>
          </a:p>
          <a:p>
            <a:endParaRPr lang="en-US" sz="1600" b="1" dirty="0"/>
          </a:p>
          <a:p>
            <a:endParaRPr lang="en-US" sz="1600" dirty="0"/>
          </a:p>
          <a:p>
            <a:endParaRPr lang="en-US" sz="1600" dirty="0"/>
          </a:p>
          <a:p>
            <a:pPr marL="342900" indent="-342900">
              <a:buFont typeface="+mj-lt"/>
              <a:buAutoNum type="arabicPeriod"/>
            </a:pPr>
            <a:endParaRPr lang="en-US" sz="1600" dirty="0"/>
          </a:p>
          <a:p>
            <a:pPr marL="285750" indent="-285750">
              <a:lnSpc>
                <a:spcPct val="150000"/>
              </a:lnSpc>
              <a:buFont typeface="Wingdings" panose="05000000000000000000" pitchFamily="2" charset="2"/>
              <a:buChar char="Ø"/>
            </a:pPr>
            <a:endParaRPr lang="en-US" sz="1600" dirty="0">
              <a:solidFill>
                <a:srgbClr val="002060"/>
              </a:solidFill>
            </a:endParaRPr>
          </a:p>
          <a:p>
            <a:pPr marL="285750" indent="-285750">
              <a:lnSpc>
                <a:spcPct val="150000"/>
              </a:lnSpc>
              <a:buFont typeface="Wingdings" panose="05000000000000000000" pitchFamily="2" charset="2"/>
              <a:buChar char="Ø"/>
            </a:pPr>
            <a:r>
              <a:rPr lang="en-US" sz="1600" dirty="0"/>
              <a:t>Interrogate the </a:t>
            </a:r>
            <a:r>
              <a:rPr lang="en-US" sz="1600" b="1" dirty="0"/>
              <a:t>User Name</a:t>
            </a:r>
            <a:r>
              <a:rPr lang="en-US" sz="1600" dirty="0"/>
              <a:t> and </a:t>
            </a:r>
            <a:r>
              <a:rPr lang="en-US" sz="1600" b="1" dirty="0"/>
              <a:t>Password </a:t>
            </a:r>
            <a:r>
              <a:rPr lang="en-US" sz="1600" dirty="0"/>
              <a:t>fields</a:t>
            </a:r>
            <a:r>
              <a:rPr lang="en-US" sz="1600" dirty="0" smtClean="0"/>
              <a:t>.</a:t>
            </a:r>
          </a:p>
          <a:p>
            <a:pPr>
              <a:lnSpc>
                <a:spcPct val="150000"/>
              </a:lnSpc>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pic>
        <p:nvPicPr>
          <p:cNvPr id="6" name="Picture 5"/>
          <p:cNvPicPr>
            <a:picLocks noChangeAspect="1"/>
          </p:cNvPicPr>
          <p:nvPr/>
        </p:nvPicPr>
        <p:blipFill>
          <a:blip r:embed="rId2"/>
          <a:stretch>
            <a:fillRect/>
          </a:stretch>
        </p:blipFill>
        <p:spPr>
          <a:xfrm>
            <a:off x="2759498" y="1933575"/>
            <a:ext cx="3295650" cy="1414932"/>
          </a:xfrm>
          <a:prstGeom prst="rect">
            <a:avLst/>
          </a:prstGeom>
        </p:spPr>
      </p:pic>
      <p:pic>
        <p:nvPicPr>
          <p:cNvPr id="9" name="Picture 8"/>
          <p:cNvPicPr>
            <a:picLocks noChangeAspect="1"/>
          </p:cNvPicPr>
          <p:nvPr/>
        </p:nvPicPr>
        <p:blipFill>
          <a:blip r:embed="rId3"/>
          <a:stretch>
            <a:fillRect/>
          </a:stretch>
        </p:blipFill>
        <p:spPr>
          <a:xfrm>
            <a:off x="2769023" y="3934391"/>
            <a:ext cx="3286125" cy="1945495"/>
          </a:xfrm>
          <a:prstGeom prst="rect">
            <a:avLst/>
          </a:prstGeom>
        </p:spPr>
      </p:pic>
    </p:spTree>
    <p:extLst>
      <p:ext uri="{BB962C8B-B14F-4D97-AF65-F5344CB8AC3E}">
        <p14:creationId xmlns:p14="http://schemas.microsoft.com/office/powerpoint/2010/main" val="2925674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91" y="1267691"/>
            <a:ext cx="8468591" cy="2700739"/>
          </a:xfrm>
          <a:prstGeom prst="rect">
            <a:avLst/>
          </a:prstGeom>
          <a:noFill/>
        </p:spPr>
        <p:txBody>
          <a:bodyPr wrap="square" rtlCol="0">
            <a:spAutoFit/>
          </a:bodyPr>
          <a:lstStyle/>
          <a:p>
            <a:r>
              <a:rPr lang="en-US" sz="1050" b="1" dirty="0">
                <a:solidFill>
                  <a:srgbClr val="00B0F0"/>
                </a:solidFill>
              </a:rPr>
              <a:t>Targets</a:t>
            </a:r>
            <a:r>
              <a:rPr lang="en-US" sz="1050" b="1" dirty="0"/>
              <a:t/>
            </a:r>
            <a:br>
              <a:rPr lang="en-US" sz="1050" b="1" dirty="0"/>
            </a:br>
            <a:r>
              <a:rPr lang="en-US" sz="1050" dirty="0"/>
              <a:t>A target is an </a:t>
            </a:r>
            <a:r>
              <a:rPr lang="en-US" sz="1050" dirty="0" smtClean="0"/>
              <a:t>Openspan </a:t>
            </a:r>
            <a:r>
              <a:rPr lang="en-US" sz="1050" dirty="0"/>
              <a:t>object that corresponds directly with an application object. Whereas controls represent the virtual application object that does not change between runs of the application, targets represent the actual application object that exists within the application at any given moment. Targets are created and destroyed when application objects are created and destroyed. Targets are platform specific and encapsulate the necessary logic to automate and monitor application objects. Thus, the text box control can interact with any target that implements the text box interface, such as a Windows text box target, a Java text box target or an HTML text box target.</a:t>
            </a:r>
          </a:p>
          <a:p>
            <a:r>
              <a:rPr lang="en-US" sz="1050" b="1" dirty="0">
                <a:solidFill>
                  <a:srgbClr val="00B0F0"/>
                </a:solidFill>
              </a:rPr>
              <a:t>Translators</a:t>
            </a:r>
          </a:p>
          <a:p>
            <a:r>
              <a:rPr lang="en-US" sz="1050" dirty="0"/>
              <a:t>A translator is a unit of injected code that enables </a:t>
            </a:r>
            <a:r>
              <a:rPr lang="en-US" sz="1050" dirty="0" smtClean="0"/>
              <a:t>Openspan </a:t>
            </a:r>
            <a:r>
              <a:rPr lang="en-US" sz="1050" dirty="0"/>
              <a:t>to automate and receive events from an application object. Targets communicate directly with translators using the </a:t>
            </a:r>
            <a:r>
              <a:rPr lang="en-US" sz="1050" dirty="0" smtClean="0"/>
              <a:t>Openspan </a:t>
            </a:r>
            <a:r>
              <a:rPr lang="en-US" sz="1050" dirty="0"/>
              <a:t>IPC layer. Most of the time translators are objects, although in some cases translators can just be a single module or static class that interacts with all supported objects. Translators do not require any modifications or recompilation of the target application. </a:t>
            </a:r>
            <a:r>
              <a:rPr lang="en-US" sz="1050" dirty="0" smtClean="0"/>
              <a:t>Openspan </a:t>
            </a:r>
            <a:r>
              <a:rPr lang="en-US" sz="1050" dirty="0"/>
              <a:t>automatically injects translators into a target application and attaches them to the appropriate application object. Translators are typically written in the same language as the objects they are interacting with. Thus for example, translators for .NET controls are written in C# and translators for Java controls are written in Java. The most notable exception to this is ActiveX or COM controls, which due to their binary interface can be written in C++ regardless of whether they were originally written in Visual Basic or another language.  Translator assemblies are included in </a:t>
            </a:r>
            <a:r>
              <a:rPr lang="en-US" sz="1050" dirty="0" smtClean="0"/>
              <a:t>Deployment</a:t>
            </a:r>
            <a:r>
              <a:rPr lang="en-US" sz="1050" dirty="0"/>
              <a:t> packages</a:t>
            </a:r>
            <a:r>
              <a:rPr lang="en-US" sz="1050" dirty="0" smtClean="0"/>
              <a:t>.</a:t>
            </a:r>
          </a:p>
          <a:p>
            <a:endParaRPr lang="en-US" sz="1050" b="1" dirty="0">
              <a:solidFill>
                <a:srgbClr val="00B0F0"/>
              </a:solidFill>
            </a:endParaRPr>
          </a:p>
          <a:p>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4" y="3777092"/>
            <a:ext cx="7363853" cy="1209199"/>
          </a:xfrm>
          <a:prstGeom prst="rect">
            <a:avLst/>
          </a:prstGeom>
        </p:spPr>
      </p:pic>
      <p:sp>
        <p:nvSpPr>
          <p:cNvPr id="5" name="TextBox 4"/>
          <p:cNvSpPr txBox="1"/>
          <p:nvPr/>
        </p:nvSpPr>
        <p:spPr>
          <a:xfrm>
            <a:off x="867294" y="5122718"/>
            <a:ext cx="8183188" cy="984885"/>
          </a:xfrm>
          <a:prstGeom prst="rect">
            <a:avLst/>
          </a:prstGeom>
          <a:noFill/>
        </p:spPr>
        <p:txBody>
          <a:bodyPr wrap="square" rtlCol="0">
            <a:spAutoFit/>
          </a:bodyPr>
          <a:lstStyle/>
          <a:p>
            <a:r>
              <a:rPr lang="en-US" sz="1200" b="1" dirty="0">
                <a:solidFill>
                  <a:srgbClr val="00B0F0"/>
                </a:solidFill>
              </a:rPr>
              <a:t>Factories</a:t>
            </a:r>
          </a:p>
          <a:p>
            <a:r>
              <a:rPr lang="en-US" sz="1200" dirty="0"/>
              <a:t>Factories are controls that enable </a:t>
            </a:r>
            <a:r>
              <a:rPr lang="en-US" sz="1200" dirty="0" err="1"/>
              <a:t>OpenSpan</a:t>
            </a:r>
            <a:r>
              <a:rPr lang="en-US" sz="1200" dirty="0"/>
              <a:t> Studio to talk to specific platforms.  These factories interact with Brokers as injected at the platform level (.NET, Java, Active X and so on).  Factories appear in </a:t>
            </a:r>
            <a:r>
              <a:rPr lang="en-US" sz="1200" dirty="0">
                <a:hlinkClick r:id="rId3"/>
              </a:rPr>
              <a:t>Object Explorer</a:t>
            </a:r>
            <a:r>
              <a:rPr lang="en-US" sz="1200" dirty="0"/>
              <a:t> and are automatically detected by </a:t>
            </a:r>
            <a:r>
              <a:rPr lang="en-US" sz="1200" dirty="0" err="1"/>
              <a:t>OpenSpan</a:t>
            </a:r>
            <a:r>
              <a:rPr lang="en-US" sz="1200" dirty="0"/>
              <a:t> Studio.</a:t>
            </a:r>
          </a:p>
          <a:p>
            <a:endParaRPr lang="en-US" sz="1000" dirty="0"/>
          </a:p>
        </p:txBody>
      </p:sp>
    </p:spTree>
    <p:extLst>
      <p:ext uri="{BB962C8B-B14F-4D97-AF65-F5344CB8AC3E}">
        <p14:creationId xmlns:p14="http://schemas.microsoft.com/office/powerpoint/2010/main" val="4095673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6124754"/>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Click the </a:t>
            </a:r>
            <a:r>
              <a:rPr lang="en-US" sz="1600" b="1" dirty="0"/>
              <a:t>Windows </a:t>
            </a:r>
            <a:r>
              <a:rPr lang="en-US" sz="1600" dirty="0"/>
              <a:t>tab on the </a:t>
            </a:r>
            <a:r>
              <a:rPr lang="en-US" sz="1600" b="1" dirty="0" err="1"/>
              <a:t>CRM.os</a:t>
            </a:r>
            <a:r>
              <a:rPr lang="en-US" sz="1600" b="1" dirty="0"/>
              <a:t> Designer</a:t>
            </a:r>
            <a:r>
              <a:rPr lang="en-US" sz="1600" dirty="0"/>
              <a:t> window.</a:t>
            </a:r>
          </a:p>
          <a:p>
            <a:pPr marL="285750" indent="-285750">
              <a:buFont typeface="Wingdings" panose="05000000000000000000" pitchFamily="2" charset="2"/>
              <a:buChar char="Ø"/>
            </a:pPr>
            <a:r>
              <a:rPr lang="en-US" sz="1600" dirty="0"/>
              <a:t>Click </a:t>
            </a:r>
            <a:r>
              <a:rPr lang="en-US" sz="1600" b="1" dirty="0"/>
              <a:t>List Windows</a:t>
            </a:r>
            <a:r>
              <a:rPr lang="en-US" sz="1600" dirty="0"/>
              <a:t>.</a:t>
            </a:r>
          </a:p>
          <a:p>
            <a:endParaRPr lang="en-US" sz="1600" dirty="0"/>
          </a:p>
          <a:p>
            <a:endParaRPr lang="en-US" sz="1600" b="1" dirty="0"/>
          </a:p>
          <a:p>
            <a:endParaRPr lang="en-US" sz="1600" dirty="0"/>
          </a:p>
          <a:p>
            <a:endParaRPr lang="en-US" sz="1600" dirty="0"/>
          </a:p>
          <a:p>
            <a:pPr marL="342900" indent="-342900">
              <a:buFont typeface="+mj-lt"/>
              <a:buAutoNum type="arabicPeriod"/>
            </a:pPr>
            <a:endParaRPr lang="en-US" sz="1600" dirty="0"/>
          </a:p>
          <a:p>
            <a:pPr marL="285750" indent="-285750">
              <a:lnSpc>
                <a:spcPct val="150000"/>
              </a:lnSpc>
              <a:buFont typeface="Wingdings" panose="05000000000000000000" pitchFamily="2" charset="2"/>
              <a:buChar char="Ø"/>
            </a:pPr>
            <a:endParaRPr lang="en-US" sz="1600" dirty="0" smtClean="0">
              <a:solidFill>
                <a:srgbClr val="002060"/>
              </a:solidFill>
            </a:endParaRPr>
          </a:p>
          <a:p>
            <a:pPr marL="285750" indent="-285750">
              <a:lnSpc>
                <a:spcPct val="150000"/>
              </a:lnSpc>
              <a:buFont typeface="Wingdings" panose="05000000000000000000" pitchFamily="2" charset="2"/>
              <a:buChar char="Ø"/>
            </a:pPr>
            <a:endParaRPr lang="en-US" sz="1600" dirty="0" smtClean="0">
              <a:solidFill>
                <a:srgbClr val="002060"/>
              </a:solidFill>
            </a:endParaRPr>
          </a:p>
          <a:p>
            <a:pPr marL="285750" indent="-285750">
              <a:buFont typeface="Wingdings" panose="05000000000000000000" pitchFamily="2" charset="2"/>
              <a:buChar char="Ø"/>
            </a:pPr>
            <a:r>
              <a:rPr lang="en-US" sz="1600" dirty="0"/>
              <a:t>Expand the </a:t>
            </a:r>
            <a:r>
              <a:rPr lang="en-US" sz="1600" b="1" dirty="0"/>
              <a:t>CRM.exe</a:t>
            </a:r>
            <a:r>
              <a:rPr lang="en-US" sz="1600" dirty="0"/>
              <a:t> item in the tree view of the Windows group box.</a:t>
            </a:r>
          </a:p>
          <a:p>
            <a:pPr marL="285750" indent="-285750">
              <a:buFont typeface="Wingdings" panose="05000000000000000000" pitchFamily="2" charset="2"/>
              <a:buChar char="Ø"/>
            </a:pPr>
            <a:r>
              <a:rPr lang="en-US" sz="1600" dirty="0"/>
              <a:t>Expand the </a:t>
            </a:r>
            <a:r>
              <a:rPr lang="en-US" sz="1600" b="1" dirty="0"/>
              <a:t>“Login” Window Form</a:t>
            </a:r>
            <a:r>
              <a:rPr lang="en-US" sz="1600" dirty="0" smtClean="0"/>
              <a:t>.</a:t>
            </a:r>
          </a:p>
          <a:p>
            <a:endParaRPr lang="en-US" sz="1600" dirty="0"/>
          </a:p>
          <a:p>
            <a:pPr marL="285750" indent="-285750">
              <a:lnSpc>
                <a:spcPct val="150000"/>
              </a:lnSpc>
              <a:buFont typeface="Wingdings" panose="05000000000000000000" pitchFamily="2" charset="2"/>
              <a:buChar char="Ø"/>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pic>
        <p:nvPicPr>
          <p:cNvPr id="7" name="Picture 6"/>
          <p:cNvPicPr>
            <a:picLocks noChangeAspect="1"/>
          </p:cNvPicPr>
          <p:nvPr/>
        </p:nvPicPr>
        <p:blipFill>
          <a:blip r:embed="rId2"/>
          <a:stretch>
            <a:fillRect/>
          </a:stretch>
        </p:blipFill>
        <p:spPr>
          <a:xfrm>
            <a:off x="2062026" y="1894510"/>
            <a:ext cx="3838575" cy="1681595"/>
          </a:xfrm>
          <a:prstGeom prst="rect">
            <a:avLst/>
          </a:prstGeom>
        </p:spPr>
      </p:pic>
      <p:pic>
        <p:nvPicPr>
          <p:cNvPr id="10" name="Picture 9"/>
          <p:cNvPicPr>
            <a:picLocks noChangeAspect="1"/>
          </p:cNvPicPr>
          <p:nvPr/>
        </p:nvPicPr>
        <p:blipFill>
          <a:blip r:embed="rId3"/>
          <a:stretch>
            <a:fillRect/>
          </a:stretch>
        </p:blipFill>
        <p:spPr>
          <a:xfrm>
            <a:off x="1600200" y="4390935"/>
            <a:ext cx="6705600" cy="1533347"/>
          </a:xfrm>
          <a:prstGeom prst="rect">
            <a:avLst/>
          </a:prstGeom>
        </p:spPr>
      </p:pic>
    </p:spTree>
    <p:extLst>
      <p:ext uri="{BB962C8B-B14F-4D97-AF65-F5344CB8AC3E}">
        <p14:creationId xmlns:p14="http://schemas.microsoft.com/office/powerpoint/2010/main" val="817686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6124754"/>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Select the last object in the list, which is the label assigned to the CRM application version information.</a:t>
            </a:r>
          </a:p>
          <a:p>
            <a:pPr marL="285750" indent="-285750">
              <a:buFont typeface="Wingdings" panose="05000000000000000000" pitchFamily="2" charset="2"/>
              <a:buChar char="Ø"/>
            </a:pPr>
            <a:r>
              <a:rPr lang="en-US" sz="1600" dirty="0"/>
              <a:t>Right-click the </a:t>
            </a:r>
            <a:r>
              <a:rPr lang="en-US" sz="1600" b="1" dirty="0"/>
              <a:t>Label </a:t>
            </a:r>
            <a:r>
              <a:rPr lang="en-US" sz="1600" dirty="0"/>
              <a:t>and select </a:t>
            </a:r>
            <a:r>
              <a:rPr lang="en-US" sz="1600" b="1" dirty="0"/>
              <a:t>Highlight</a:t>
            </a:r>
            <a:r>
              <a:rPr lang="en-US" sz="1600" dirty="0"/>
              <a:t>.</a:t>
            </a:r>
          </a:p>
          <a:p>
            <a:endParaRPr lang="en-US" sz="1600" dirty="0"/>
          </a:p>
          <a:p>
            <a:endParaRPr lang="en-US" sz="1600" b="1" dirty="0"/>
          </a:p>
          <a:p>
            <a:endParaRPr lang="en-US" sz="1600" dirty="0"/>
          </a:p>
          <a:p>
            <a:endParaRPr lang="en-US" sz="1600" dirty="0"/>
          </a:p>
          <a:p>
            <a:pPr marL="342900" indent="-342900">
              <a:buFont typeface="+mj-lt"/>
              <a:buAutoNum type="arabicPeriod"/>
            </a:pPr>
            <a:endParaRPr lang="en-US" sz="1600" dirty="0"/>
          </a:p>
          <a:p>
            <a:pPr marL="285750" indent="-285750">
              <a:lnSpc>
                <a:spcPct val="150000"/>
              </a:lnSpc>
              <a:buFont typeface="Wingdings" panose="05000000000000000000" pitchFamily="2" charset="2"/>
              <a:buChar char="Ø"/>
            </a:pPr>
            <a:endParaRPr lang="en-US" sz="1600" dirty="0" smtClean="0">
              <a:solidFill>
                <a:srgbClr val="002060"/>
              </a:solidFill>
            </a:endParaRPr>
          </a:p>
          <a:p>
            <a:pPr marL="285750" indent="-285750">
              <a:lnSpc>
                <a:spcPct val="150000"/>
              </a:lnSpc>
              <a:buFont typeface="Wingdings" panose="05000000000000000000" pitchFamily="2" charset="2"/>
              <a:buChar char="Ø"/>
            </a:pPr>
            <a:endParaRPr lang="en-US" sz="1600" dirty="0" smtClean="0">
              <a:solidFill>
                <a:srgbClr val="002060"/>
              </a:solidFill>
            </a:endParaRPr>
          </a:p>
          <a:p>
            <a:r>
              <a:rPr lang="en-US" sz="1600" b="1" dirty="0"/>
              <a:t>Interrogate using Create </a:t>
            </a:r>
            <a:r>
              <a:rPr lang="en-US" sz="1600" b="1" dirty="0" smtClean="0"/>
              <a:t>Control:</a:t>
            </a:r>
          </a:p>
          <a:p>
            <a:pPr marL="285750" indent="-285750">
              <a:buFont typeface="Wingdings" panose="05000000000000000000" pitchFamily="2" charset="2"/>
              <a:buChar char="Ø"/>
            </a:pPr>
            <a:r>
              <a:rPr lang="en-US" sz="1600" dirty="0"/>
              <a:t>Return to the Windows list. Right-click </a:t>
            </a:r>
            <a:r>
              <a:rPr lang="en-US" sz="1600" b="1" dirty="0"/>
              <a:t>Label </a:t>
            </a:r>
            <a:r>
              <a:rPr lang="en-US" sz="1600" dirty="0"/>
              <a:t>and select </a:t>
            </a:r>
            <a:r>
              <a:rPr lang="en-US" sz="1600" b="1" dirty="0"/>
              <a:t>Create Control</a:t>
            </a:r>
            <a:r>
              <a:rPr lang="en-US" sz="1600" dirty="0"/>
              <a:t> to add this target to the project.</a:t>
            </a:r>
            <a:endParaRPr lang="en-US" sz="1600" b="1" dirty="0"/>
          </a:p>
          <a:p>
            <a:endParaRPr lang="en-US" sz="1600" dirty="0"/>
          </a:p>
          <a:p>
            <a:pPr marL="285750" indent="-285750">
              <a:lnSpc>
                <a:spcPct val="150000"/>
              </a:lnSpc>
              <a:buFont typeface="Wingdings" panose="05000000000000000000" pitchFamily="2" charset="2"/>
              <a:buChar char="Ø"/>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pic>
        <p:nvPicPr>
          <p:cNvPr id="6" name="Picture 5"/>
          <p:cNvPicPr>
            <a:picLocks noChangeAspect="1"/>
          </p:cNvPicPr>
          <p:nvPr/>
        </p:nvPicPr>
        <p:blipFill>
          <a:blip r:embed="rId2"/>
          <a:stretch>
            <a:fillRect/>
          </a:stretch>
        </p:blipFill>
        <p:spPr>
          <a:xfrm>
            <a:off x="1855228" y="1915464"/>
            <a:ext cx="5886450" cy="1845167"/>
          </a:xfrm>
          <a:prstGeom prst="rect">
            <a:avLst/>
          </a:prstGeom>
        </p:spPr>
      </p:pic>
      <p:pic>
        <p:nvPicPr>
          <p:cNvPr id="8" name="Picture 7"/>
          <p:cNvPicPr>
            <a:picLocks noChangeAspect="1"/>
          </p:cNvPicPr>
          <p:nvPr/>
        </p:nvPicPr>
        <p:blipFill>
          <a:blip r:embed="rId3"/>
          <a:stretch>
            <a:fillRect/>
          </a:stretch>
        </p:blipFill>
        <p:spPr>
          <a:xfrm>
            <a:off x="1855228" y="4596416"/>
            <a:ext cx="5886450" cy="1495292"/>
          </a:xfrm>
          <a:prstGeom prst="rect">
            <a:avLst/>
          </a:prstGeom>
        </p:spPr>
      </p:pic>
    </p:spTree>
    <p:extLst>
      <p:ext uri="{BB962C8B-B14F-4D97-AF65-F5344CB8AC3E}">
        <p14:creationId xmlns:p14="http://schemas.microsoft.com/office/powerpoint/2010/main" val="4273122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9680"/>
            <a:ext cx="9906000" cy="5970865"/>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smtClean="0"/>
          </a:p>
          <a:p>
            <a:pPr marL="342900" indent="-342900">
              <a:buFont typeface="Wingdings" panose="05000000000000000000" pitchFamily="2" charset="2"/>
              <a:buChar char="Ø"/>
            </a:pPr>
            <a:r>
              <a:rPr lang="en-US" sz="1600" dirty="0"/>
              <a:t>Using the Object Hierarchy and Properties window, highlight each object and rename the Design Name as follows</a:t>
            </a:r>
            <a:r>
              <a:rPr lang="en-US" sz="1600" dirty="0" smtClean="0"/>
              <a:t>:</a:t>
            </a:r>
          </a:p>
          <a:p>
            <a:endParaRPr lang="en-US" sz="1600" dirty="0"/>
          </a:p>
          <a:p>
            <a:endParaRPr lang="en-US" sz="1600" b="1" dirty="0"/>
          </a:p>
          <a:p>
            <a:endParaRPr lang="en-US" sz="1600" dirty="0"/>
          </a:p>
          <a:p>
            <a:endParaRPr lang="en-US" sz="1600" dirty="0"/>
          </a:p>
          <a:p>
            <a:pPr marL="342900" indent="-342900">
              <a:buFont typeface="+mj-lt"/>
              <a:buAutoNum type="arabicPeriod"/>
            </a:pPr>
            <a:endParaRPr lang="en-US" sz="1600" dirty="0"/>
          </a:p>
          <a:p>
            <a:pPr marL="285750" indent="-285750">
              <a:lnSpc>
                <a:spcPct val="150000"/>
              </a:lnSpc>
              <a:buFont typeface="Wingdings" panose="05000000000000000000" pitchFamily="2" charset="2"/>
              <a:buChar char="Ø"/>
            </a:pPr>
            <a:endParaRPr lang="en-US" sz="1600" dirty="0" smtClean="0">
              <a:solidFill>
                <a:srgbClr val="002060"/>
              </a:solidFill>
            </a:endParaRPr>
          </a:p>
          <a:p>
            <a:pPr marL="285750" indent="-285750">
              <a:lnSpc>
                <a:spcPct val="150000"/>
              </a:lnSpc>
              <a:buFont typeface="Wingdings" panose="05000000000000000000" pitchFamily="2" charset="2"/>
              <a:buChar char="Ø"/>
            </a:pPr>
            <a:endParaRPr lang="en-US" sz="1600" dirty="0" smtClean="0">
              <a:solidFill>
                <a:srgbClr val="002060"/>
              </a:solidFill>
            </a:endParaRPr>
          </a:p>
          <a:p>
            <a:pPr marL="285750" indent="-285750">
              <a:lnSpc>
                <a:spcPct val="150000"/>
              </a:lnSpc>
              <a:buFont typeface="Wingdings" panose="05000000000000000000" pitchFamily="2" charset="2"/>
              <a:buChar char="Ø"/>
            </a:pPr>
            <a:endParaRPr lang="en-US" sz="1600" dirty="0">
              <a:solidFill>
                <a:srgbClr val="002060"/>
              </a:solidFill>
            </a:endParaRPr>
          </a:p>
          <a:p>
            <a:pPr marL="285750" indent="-285750">
              <a:buFont typeface="Wingdings" panose="05000000000000000000" pitchFamily="2" charset="2"/>
              <a:buChar char="Ø"/>
            </a:pPr>
            <a:r>
              <a:rPr lang="en-US" sz="1600" dirty="0"/>
              <a:t>Click the </a:t>
            </a:r>
            <a:r>
              <a:rPr lang="en-US" sz="1600" b="1" dirty="0"/>
              <a:t>Login </a:t>
            </a:r>
            <a:r>
              <a:rPr lang="en-US" sz="1600" dirty="0"/>
              <a:t>button. The CRM window appears.</a:t>
            </a:r>
          </a:p>
          <a:p>
            <a:pPr marL="285750" indent="-285750">
              <a:buFont typeface="Wingdings" panose="05000000000000000000" pitchFamily="2" charset="2"/>
              <a:buChar char="Ø"/>
            </a:pPr>
            <a:r>
              <a:rPr lang="en-US" sz="1600" dirty="0"/>
              <a:t>Interrogate these CRM buttons: New Call, User 1, User 2, and User 3.</a:t>
            </a: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a:p>
            <a:pPr>
              <a:lnSpc>
                <a:spcPct val="150000"/>
              </a:lnSpc>
            </a:pPr>
            <a:endParaRPr lang="en-US" sz="1600" dirty="0" smtClean="0">
              <a:solidFill>
                <a:srgbClr val="002060"/>
              </a:solidFill>
            </a:endParaRPr>
          </a:p>
          <a:p>
            <a:pPr>
              <a:lnSpc>
                <a:spcPct val="150000"/>
              </a:lnSpc>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47203134"/>
              </p:ext>
            </p:extLst>
          </p:nvPr>
        </p:nvGraphicFramePr>
        <p:xfrm>
          <a:off x="460375" y="1996227"/>
          <a:ext cx="8104076" cy="2156460"/>
        </p:xfrm>
        <a:graphic>
          <a:graphicData uri="http://schemas.openxmlformats.org/drawingml/2006/table">
            <a:tbl>
              <a:tblPr/>
              <a:tblGrid>
                <a:gridCol w="4006206"/>
                <a:gridCol w="4097870"/>
              </a:tblGrid>
              <a:tr h="353873">
                <a:tc>
                  <a:txBody>
                    <a:bodyPr/>
                    <a:lstStyle/>
                    <a:p>
                      <a:pPr algn="l" fontAlgn="t"/>
                      <a:r>
                        <a:rPr lang="en-US" sz="1800" b="1" dirty="0">
                          <a:solidFill>
                            <a:srgbClr val="000000"/>
                          </a:solidFill>
                          <a:effectLst/>
                        </a:rPr>
                        <a:t>Object Name</a:t>
                      </a:r>
                    </a:p>
                  </a:txBody>
                  <a:tcPr marL="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9525" cap="flat" cmpd="sng" algn="ctr">
                      <a:solidFill>
                        <a:srgbClr val="C0C0C0"/>
                      </a:solidFill>
                      <a:prstDash val="solid"/>
                      <a:round/>
                      <a:headEnd type="none" w="med" len="med"/>
                      <a:tailEnd type="none" w="med" len="med"/>
                    </a:lnB>
                  </a:tcPr>
                </a:tc>
                <a:tc>
                  <a:txBody>
                    <a:bodyPr/>
                    <a:lstStyle/>
                    <a:p>
                      <a:pPr algn="l" fontAlgn="t"/>
                      <a:r>
                        <a:rPr lang="en-US" sz="1800" b="1">
                          <a:solidFill>
                            <a:srgbClr val="000000"/>
                          </a:solidFill>
                          <a:effectLst/>
                        </a:rPr>
                        <a:t>Design Name</a:t>
                      </a:r>
                    </a:p>
                  </a:txBody>
                  <a:tcPr marL="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9525" cap="flat" cmpd="sng" algn="ctr">
                      <a:solidFill>
                        <a:srgbClr val="C0C0C0"/>
                      </a:solidFill>
                      <a:prstDash val="solid"/>
                      <a:round/>
                      <a:headEnd type="none" w="med" len="med"/>
                      <a:tailEnd type="none" w="med" len="med"/>
                    </a:lnB>
                  </a:tcPr>
                </a:tc>
              </a:tr>
              <a:tr h="346501">
                <a:tc>
                  <a:txBody>
                    <a:bodyPr/>
                    <a:lstStyle/>
                    <a:p>
                      <a:r>
                        <a:rPr lang="en-US" sz="1800" dirty="0">
                          <a:effectLst/>
                          <a:latin typeface="OpenSans"/>
                        </a:rPr>
                        <a:t>Login</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CRMfrmLogin</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46501">
                <a:tc>
                  <a:txBody>
                    <a:bodyPr/>
                    <a:lstStyle/>
                    <a:p>
                      <a:r>
                        <a:rPr lang="en-US" sz="1800" dirty="0" err="1">
                          <a:effectLst/>
                          <a:latin typeface="OpenSans"/>
                        </a:rPr>
                        <a:t>btnbtnLogin</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CRMbtnLogin</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46501">
                <a:tc>
                  <a:txBody>
                    <a:bodyPr/>
                    <a:lstStyle/>
                    <a:p>
                      <a:r>
                        <a:rPr lang="en-US" sz="1800">
                          <a:effectLst/>
                          <a:latin typeface="OpenSans"/>
                        </a:rPr>
                        <a:t>lblgdilblVersion</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CRMlblVersion</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46501">
                <a:tc>
                  <a:txBody>
                    <a:bodyPr/>
                    <a:lstStyle/>
                    <a:p>
                      <a:r>
                        <a:rPr lang="en-US" sz="1800" dirty="0" err="1">
                          <a:effectLst/>
                          <a:latin typeface="OpenSans"/>
                        </a:rPr>
                        <a:t>txttxtCredentials</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CRMtxtUserName</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46501">
                <a:tc>
                  <a:txBody>
                    <a:bodyPr/>
                    <a:lstStyle/>
                    <a:p>
                      <a:r>
                        <a:rPr lang="en-US" sz="1800">
                          <a:effectLst/>
                          <a:latin typeface="OpenSans"/>
                        </a:rPr>
                        <a:t>txttxtPassword</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dirty="0" err="1">
                          <a:effectLst/>
                          <a:latin typeface="OpenSans"/>
                        </a:rPr>
                        <a:t>CRMtxtPassword</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bl>
          </a:graphicData>
        </a:graphic>
      </p:graphicFrame>
      <p:pic>
        <p:nvPicPr>
          <p:cNvPr id="9" name="Picture 8"/>
          <p:cNvPicPr>
            <a:picLocks noChangeAspect="1"/>
          </p:cNvPicPr>
          <p:nvPr/>
        </p:nvPicPr>
        <p:blipFill>
          <a:blip r:embed="rId2"/>
          <a:stretch>
            <a:fillRect/>
          </a:stretch>
        </p:blipFill>
        <p:spPr>
          <a:xfrm>
            <a:off x="2321663" y="4745722"/>
            <a:ext cx="4381500" cy="1461895"/>
          </a:xfrm>
          <a:prstGeom prst="rect">
            <a:avLst/>
          </a:prstGeom>
        </p:spPr>
      </p:pic>
    </p:spTree>
    <p:extLst>
      <p:ext uri="{BB962C8B-B14F-4D97-AF65-F5344CB8AC3E}">
        <p14:creationId xmlns:p14="http://schemas.microsoft.com/office/powerpoint/2010/main" val="2556533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6598"/>
            <a:ext cx="9834876" cy="5386090"/>
          </a:xfrm>
          <a:prstGeom prst="rect">
            <a:avLst/>
          </a:prstGeom>
          <a:noFill/>
        </p:spPr>
        <p:txBody>
          <a:bodyPr wrap="square" rtlCol="0">
            <a:spAutoFit/>
          </a:bodyPr>
          <a:lstStyle/>
          <a:p>
            <a:pPr marL="342900" indent="-342900">
              <a:buFont typeface="Wingdings" panose="05000000000000000000" pitchFamily="2" charset="2"/>
              <a:buChar char="Ø"/>
            </a:pPr>
            <a:endParaRPr lang="en-US" sz="1600" dirty="0" smtClean="0"/>
          </a:p>
          <a:p>
            <a:pPr marL="342900" indent="-342900">
              <a:buFont typeface="Wingdings" panose="05000000000000000000" pitchFamily="2" charset="2"/>
              <a:buChar char="Ø"/>
            </a:pPr>
            <a:r>
              <a:rPr lang="en-US" sz="1600" dirty="0" smtClean="0"/>
              <a:t>Highlight </a:t>
            </a:r>
            <a:r>
              <a:rPr lang="en-US" sz="1600" dirty="0"/>
              <a:t>the object and rename the Design Name as </a:t>
            </a:r>
            <a:r>
              <a:rPr lang="en-US" sz="1600" dirty="0" smtClean="0"/>
              <a:t>follows:</a:t>
            </a:r>
          </a:p>
          <a:p>
            <a:endParaRPr lang="en-US" sz="1600" dirty="0"/>
          </a:p>
          <a:p>
            <a:endParaRPr lang="en-US" sz="1600" b="1" dirty="0"/>
          </a:p>
          <a:p>
            <a:endParaRPr lang="en-US" sz="1600" dirty="0"/>
          </a:p>
          <a:p>
            <a:endParaRPr lang="en-US" sz="1600" dirty="0"/>
          </a:p>
          <a:p>
            <a:pPr marL="342900" indent="-342900">
              <a:buFont typeface="+mj-lt"/>
              <a:buAutoNum type="arabicPeriod"/>
            </a:pPr>
            <a:endParaRPr lang="en-US" sz="1600" dirty="0"/>
          </a:p>
          <a:p>
            <a:pPr marL="285750" indent="-285750">
              <a:lnSpc>
                <a:spcPct val="150000"/>
              </a:lnSpc>
              <a:buFont typeface="Wingdings" panose="05000000000000000000" pitchFamily="2" charset="2"/>
              <a:buChar char="Ø"/>
            </a:pPr>
            <a:endParaRPr lang="en-US" sz="1600" dirty="0" smtClean="0">
              <a:solidFill>
                <a:srgbClr val="002060"/>
              </a:solidFill>
            </a:endParaRPr>
          </a:p>
          <a:p>
            <a:pPr marL="285750" indent="-285750">
              <a:lnSpc>
                <a:spcPct val="150000"/>
              </a:lnSpc>
              <a:buFont typeface="Wingdings" panose="05000000000000000000" pitchFamily="2" charset="2"/>
              <a:buChar char="Ø"/>
            </a:pPr>
            <a:endParaRPr lang="en-US" sz="1600" dirty="0" smtClean="0">
              <a:solidFill>
                <a:srgbClr val="002060"/>
              </a:solidFill>
            </a:endParaRPr>
          </a:p>
          <a:p>
            <a:pPr marL="285750" indent="-285750">
              <a:lnSpc>
                <a:spcPct val="150000"/>
              </a:lnSpc>
              <a:buFont typeface="Wingdings" panose="05000000000000000000" pitchFamily="2" charset="2"/>
              <a:buChar char="Ø"/>
            </a:pPr>
            <a:endParaRPr lang="en-US" sz="1600" dirty="0" smtClean="0">
              <a:solidFill>
                <a:srgbClr val="002060"/>
              </a:solidFill>
            </a:endParaRPr>
          </a:p>
          <a:p>
            <a:pPr marL="285750" indent="-285750">
              <a:lnSpc>
                <a:spcPct val="150000"/>
              </a:lnSpc>
              <a:buFont typeface="Wingdings" panose="05000000000000000000" pitchFamily="2" charset="2"/>
              <a:buChar char="Ø"/>
            </a:pPr>
            <a:endParaRPr lang="en-US" sz="1600" dirty="0">
              <a:solidFill>
                <a:srgbClr val="002060"/>
              </a:solidFill>
            </a:endParaRPr>
          </a:p>
          <a:p>
            <a:pPr marL="285750" indent="-285750">
              <a:lnSpc>
                <a:spcPct val="150000"/>
              </a:lnSpc>
              <a:buFont typeface="Wingdings" panose="05000000000000000000" pitchFamily="2" charset="2"/>
              <a:buChar char="Ø"/>
            </a:pPr>
            <a:r>
              <a:rPr lang="en-US" sz="1600" dirty="0"/>
              <a:t>Click the </a:t>
            </a:r>
            <a:r>
              <a:rPr lang="en-US" sz="1600" b="1" dirty="0"/>
              <a:t>New Call</a:t>
            </a:r>
            <a:r>
              <a:rPr lang="en-US" sz="1600" dirty="0"/>
              <a:t> button. This opens the New Call 1 window. Your display settings may black out the Account Number field. Change the display to Windows Classic, if desired</a:t>
            </a:r>
            <a:r>
              <a:rPr lang="en-US" sz="1600" dirty="0" smtClean="0"/>
              <a:t>.</a:t>
            </a:r>
          </a:p>
          <a:p>
            <a:pPr marL="285750" indent="-285750">
              <a:lnSpc>
                <a:spcPct val="150000"/>
              </a:lnSpc>
              <a:buFont typeface="Wingdings" panose="05000000000000000000" pitchFamily="2" charset="2"/>
              <a:buChar char="Ø"/>
            </a:pPr>
            <a:r>
              <a:rPr lang="en-US" sz="1600" dirty="0"/>
              <a:t>Interrogate these text field targets</a:t>
            </a:r>
            <a:r>
              <a:rPr lang="en-US" sz="1600" dirty="0" smtClean="0"/>
              <a:t>:</a:t>
            </a:r>
          </a:p>
          <a:p>
            <a:pPr marL="285750" indent="-285750">
              <a:buFont typeface="Wingdings" panose="05000000000000000000" pitchFamily="2" charset="2"/>
              <a:buChar char="v"/>
            </a:pPr>
            <a:r>
              <a:rPr lang="en-US" sz="1600" dirty="0" smtClean="0"/>
              <a:t>Account Number </a:t>
            </a:r>
          </a:p>
          <a:p>
            <a:pPr marL="285750" indent="-285750">
              <a:buFont typeface="Wingdings" panose="05000000000000000000" pitchFamily="2" charset="2"/>
              <a:buChar char="v"/>
            </a:pPr>
            <a:r>
              <a:rPr lang="en-US" sz="1600" dirty="0" smtClean="0"/>
              <a:t>Name	</a:t>
            </a:r>
          </a:p>
          <a:p>
            <a:pPr marL="285750" indent="-285750">
              <a:buFont typeface="Wingdings" panose="05000000000000000000" pitchFamily="2" charset="2"/>
              <a:buChar char="v"/>
            </a:pPr>
            <a:r>
              <a:rPr lang="en-US" sz="1600" dirty="0" smtClean="0"/>
              <a:t>Street Address City State ZIP</a:t>
            </a:r>
          </a:p>
          <a:p>
            <a:pPr marL="285750" indent="-285750">
              <a:buFont typeface="Wingdings" panose="05000000000000000000" pitchFamily="2" charset="2"/>
              <a:buChar char="v"/>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88890942"/>
              </p:ext>
            </p:extLst>
          </p:nvPr>
        </p:nvGraphicFramePr>
        <p:xfrm>
          <a:off x="323848" y="1751522"/>
          <a:ext cx="8858788" cy="2514600"/>
        </p:xfrm>
        <a:graphic>
          <a:graphicData uri="http://schemas.openxmlformats.org/drawingml/2006/table">
            <a:tbl>
              <a:tblPr/>
              <a:tblGrid>
                <a:gridCol w="3707239"/>
                <a:gridCol w="5151549"/>
              </a:tblGrid>
              <a:tr h="309094">
                <a:tc>
                  <a:txBody>
                    <a:bodyPr/>
                    <a:lstStyle/>
                    <a:p>
                      <a:pPr algn="l" fontAlgn="t"/>
                      <a:r>
                        <a:rPr lang="en-US" sz="1800" b="1" dirty="0">
                          <a:solidFill>
                            <a:srgbClr val="000000"/>
                          </a:solidFill>
                          <a:effectLst/>
                        </a:rPr>
                        <a:t>Object Name</a:t>
                      </a:r>
                    </a:p>
                  </a:txBody>
                  <a:tcPr marL="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9525" cap="flat" cmpd="sng" algn="ctr">
                      <a:solidFill>
                        <a:srgbClr val="C0C0C0"/>
                      </a:solidFill>
                      <a:prstDash val="solid"/>
                      <a:round/>
                      <a:headEnd type="none" w="med" len="med"/>
                      <a:tailEnd type="none" w="med" len="med"/>
                    </a:lnB>
                  </a:tcPr>
                </a:tc>
                <a:tc>
                  <a:txBody>
                    <a:bodyPr/>
                    <a:lstStyle/>
                    <a:p>
                      <a:pPr algn="l" fontAlgn="t"/>
                      <a:r>
                        <a:rPr lang="en-US" sz="1800" b="1">
                          <a:solidFill>
                            <a:srgbClr val="000000"/>
                          </a:solidFill>
                          <a:effectLst/>
                        </a:rPr>
                        <a:t>Design Name</a:t>
                      </a:r>
                    </a:p>
                  </a:txBody>
                  <a:tcPr marL="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9525" cap="flat" cmpd="sng" algn="ctr">
                      <a:solidFill>
                        <a:srgbClr val="C0C0C0"/>
                      </a:solidFill>
                      <a:prstDash val="solid"/>
                      <a:round/>
                      <a:headEnd type="none" w="med" len="med"/>
                      <a:tailEnd type="none" w="med" len="med"/>
                    </a:lnB>
                  </a:tcPr>
                </a:tc>
              </a:tr>
              <a:tr h="302654">
                <a:tc>
                  <a:txBody>
                    <a:bodyPr/>
                    <a:lstStyle/>
                    <a:p>
                      <a:r>
                        <a:rPr lang="en-US" sz="1800">
                          <a:effectLst/>
                          <a:latin typeface="OpenSans"/>
                        </a:rPr>
                        <a:t>CRM_Subtraction_OpenSpan</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CRMfrmOpenSpan</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02654">
                <a:tc>
                  <a:txBody>
                    <a:bodyPr/>
                    <a:lstStyle/>
                    <a:p>
                      <a:r>
                        <a:rPr lang="en-US" sz="1800">
                          <a:effectLst/>
                          <a:latin typeface="OpenSans"/>
                        </a:rPr>
                        <a:t>Toolbar1</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CRMToolBar</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02654">
                <a:tc>
                  <a:txBody>
                    <a:bodyPr/>
                    <a:lstStyle/>
                    <a:p>
                      <a:r>
                        <a:rPr lang="en-US" sz="1800">
                          <a:effectLst/>
                          <a:latin typeface="OpenSans"/>
                        </a:rPr>
                        <a:t>btnbntUser1</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CRMbtnUser1</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02654">
                <a:tc>
                  <a:txBody>
                    <a:bodyPr/>
                    <a:lstStyle/>
                    <a:p>
                      <a:r>
                        <a:rPr lang="en-US" sz="1800">
                          <a:effectLst/>
                          <a:latin typeface="OpenSans"/>
                        </a:rPr>
                        <a:t>btnbntUser2</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CRMbtnUser2</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02654">
                <a:tc>
                  <a:txBody>
                    <a:bodyPr/>
                    <a:lstStyle/>
                    <a:p>
                      <a:r>
                        <a:rPr lang="en-US" sz="1800">
                          <a:effectLst/>
                          <a:latin typeface="OpenSans"/>
                        </a:rPr>
                        <a:t>btnbtnNewCall</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CRMbtnNewCall</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02654">
                <a:tc>
                  <a:txBody>
                    <a:bodyPr/>
                    <a:lstStyle/>
                    <a:p>
                      <a:r>
                        <a:rPr lang="en-US" sz="1800" dirty="0">
                          <a:effectLst/>
                          <a:latin typeface="OpenSans"/>
                        </a:rPr>
                        <a:t>btnbtnUser3</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dirty="0">
                          <a:effectLst/>
                          <a:latin typeface="OpenSans"/>
                        </a:rPr>
                        <a:t>CRMbtnUser3</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237540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6598"/>
            <a:ext cx="9834876" cy="6247864"/>
          </a:xfrm>
          <a:prstGeom prst="rect">
            <a:avLst/>
          </a:prstGeom>
          <a:noFill/>
        </p:spPr>
        <p:txBody>
          <a:bodyPr wrap="square" rtlCol="0">
            <a:spAutoFit/>
          </a:bodyPr>
          <a:lstStyle/>
          <a:p>
            <a:pPr marL="342900" indent="-342900">
              <a:buFont typeface="Wingdings" panose="05000000000000000000" pitchFamily="2" charset="2"/>
              <a:buChar char="Ø"/>
            </a:pPr>
            <a:endParaRPr lang="en-US" sz="1600" dirty="0" smtClean="0"/>
          </a:p>
          <a:p>
            <a:pPr marL="285750" indent="-285750">
              <a:buFont typeface="Wingdings" panose="05000000000000000000" pitchFamily="2" charset="2"/>
              <a:buChar char="v"/>
            </a:pPr>
            <a:r>
              <a:rPr lang="en-US" sz="1600" dirty="0" smtClean="0"/>
              <a:t>City </a:t>
            </a:r>
          </a:p>
          <a:p>
            <a:pPr marL="285750" indent="-285750">
              <a:buFont typeface="Wingdings" panose="05000000000000000000" pitchFamily="2" charset="2"/>
              <a:buChar char="v"/>
            </a:pPr>
            <a:r>
              <a:rPr lang="en-US" sz="1600" dirty="0" smtClean="0"/>
              <a:t>State </a:t>
            </a:r>
          </a:p>
          <a:p>
            <a:pPr marL="285750" indent="-285750">
              <a:buFont typeface="Wingdings" panose="05000000000000000000" pitchFamily="2" charset="2"/>
              <a:buChar char="v"/>
            </a:pPr>
            <a:r>
              <a:rPr lang="en-US" sz="1600" dirty="0" smtClean="0"/>
              <a:t>ZIP</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285750" indent="-285750">
              <a:buFont typeface="Wingdings" panose="05000000000000000000" pitchFamily="2" charset="2"/>
              <a:buChar char="Ø"/>
            </a:pPr>
            <a:r>
              <a:rPr lang="en-US" sz="1600" dirty="0"/>
              <a:t>In the Object Explorer, highlight each object and rename the Design Name as follows</a:t>
            </a:r>
            <a:r>
              <a:rPr lang="en-US" sz="1600" dirty="0" smtClean="0"/>
              <a:t>:</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285750" indent="-285750">
              <a:buFont typeface="Wingdings" panose="05000000000000000000" pitchFamily="2" charset="2"/>
              <a:buChar char="v"/>
            </a:pPr>
            <a:endParaRPr lang="en-US" sz="1600" dirty="0">
              <a:solidFill>
                <a:srgbClr val="002060"/>
              </a:solidFill>
            </a:endParaRPr>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pic>
        <p:nvPicPr>
          <p:cNvPr id="2" name="Picture 1"/>
          <p:cNvPicPr>
            <a:picLocks noChangeAspect="1"/>
          </p:cNvPicPr>
          <p:nvPr/>
        </p:nvPicPr>
        <p:blipFill>
          <a:blip r:embed="rId2"/>
          <a:stretch>
            <a:fillRect/>
          </a:stretch>
        </p:blipFill>
        <p:spPr>
          <a:xfrm>
            <a:off x="460375" y="2402680"/>
            <a:ext cx="6429822" cy="2375382"/>
          </a:xfrm>
          <a:prstGeom prst="rect">
            <a:avLst/>
          </a:prstGeom>
        </p:spPr>
      </p:pic>
    </p:spTree>
    <p:extLst>
      <p:ext uri="{BB962C8B-B14F-4D97-AF65-F5344CB8AC3E}">
        <p14:creationId xmlns:p14="http://schemas.microsoft.com/office/powerpoint/2010/main" val="1281061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6598"/>
            <a:ext cx="9834876" cy="5262979"/>
          </a:xfrm>
          <a:prstGeom prst="rect">
            <a:avLst/>
          </a:prstGeom>
          <a:noFill/>
        </p:spPr>
        <p:txBody>
          <a:bodyPr wrap="square" rtlCol="0">
            <a:spAutoFit/>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285750" indent="-285750">
              <a:buFont typeface="Wingdings" panose="05000000000000000000" pitchFamily="2" charset="2"/>
              <a:buChar char="Ø"/>
            </a:pPr>
            <a:r>
              <a:rPr lang="en-US" sz="1600" dirty="0" smtClean="0"/>
              <a:t>Click </a:t>
            </a:r>
            <a:r>
              <a:rPr lang="en-US" sz="1600" dirty="0"/>
              <a:t>the </a:t>
            </a:r>
            <a:r>
              <a:rPr lang="en-US" sz="1600" b="1" dirty="0"/>
              <a:t>Comments </a:t>
            </a:r>
            <a:r>
              <a:rPr lang="en-US" sz="1600" dirty="0"/>
              <a:t>tab.</a:t>
            </a:r>
          </a:p>
          <a:p>
            <a:pPr marL="285750" indent="-285750">
              <a:buFont typeface="Wingdings" panose="05000000000000000000" pitchFamily="2" charset="2"/>
              <a:buChar char="Ø"/>
            </a:pPr>
            <a:r>
              <a:rPr lang="en-US" sz="1600" dirty="0"/>
              <a:t>Interrogate the Comments field.</a:t>
            </a:r>
          </a:p>
          <a:p>
            <a:pPr marL="285750" indent="-285750">
              <a:buFont typeface="Wingdings" panose="05000000000000000000" pitchFamily="2" charset="2"/>
              <a:buChar char="Ø"/>
            </a:pPr>
            <a:r>
              <a:rPr lang="en-US" sz="1600" dirty="0"/>
              <a:t>In the Object Explorer, highlight the object and rename the Design Name as follows</a:t>
            </a:r>
            <a:r>
              <a:rPr lang="en-US" sz="1600" dirty="0" smtClean="0"/>
              <a:t>:</a:t>
            </a:r>
          </a:p>
          <a:p>
            <a:pPr marL="285750" indent="-285750">
              <a:buFont typeface="Wingdings" panose="05000000000000000000" pitchFamily="2" charset="2"/>
              <a:buChar char="Ø"/>
            </a:pPr>
            <a:endParaRPr lang="en-US" sz="1600" dirty="0"/>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352002"/>
              </p:ext>
            </p:extLst>
          </p:nvPr>
        </p:nvGraphicFramePr>
        <p:xfrm>
          <a:off x="927276" y="1339400"/>
          <a:ext cx="8255360" cy="3589020"/>
        </p:xfrm>
        <a:graphic>
          <a:graphicData uri="http://schemas.openxmlformats.org/drawingml/2006/table">
            <a:tbl>
              <a:tblPr/>
              <a:tblGrid>
                <a:gridCol w="4127680"/>
                <a:gridCol w="4127680"/>
              </a:tblGrid>
              <a:tr h="196875">
                <a:tc>
                  <a:txBody>
                    <a:bodyPr/>
                    <a:lstStyle/>
                    <a:p>
                      <a:pPr algn="l" fontAlgn="t"/>
                      <a:r>
                        <a:rPr lang="en-US" sz="1800" b="1" dirty="0">
                          <a:solidFill>
                            <a:srgbClr val="000000"/>
                          </a:solidFill>
                          <a:effectLst/>
                        </a:rPr>
                        <a:t>Object Name</a:t>
                      </a:r>
                    </a:p>
                  </a:txBody>
                  <a:tcPr marL="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sz="1800" b="1">
                          <a:solidFill>
                            <a:srgbClr val="000000"/>
                          </a:solidFill>
                          <a:effectLst/>
                        </a:rPr>
                        <a:t>Design Name</a:t>
                      </a:r>
                    </a:p>
                  </a:txBody>
                  <a:tcPr marL="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773">
                <a:tc>
                  <a:txBody>
                    <a:bodyPr/>
                    <a:lstStyle/>
                    <a:p>
                      <a:r>
                        <a:rPr lang="en-US" sz="1800" dirty="0" err="1">
                          <a:effectLst/>
                          <a:latin typeface="OpenSans"/>
                        </a:rPr>
                        <a:t>MdiClient</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800">
                          <a:effectLst/>
                          <a:latin typeface="OpenSans"/>
                        </a:rPr>
                        <a:t>CRMMDIClient</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773">
                <a:tc>
                  <a:txBody>
                    <a:bodyPr/>
                    <a:lstStyle/>
                    <a:p>
                      <a:r>
                        <a:rPr lang="en-US" sz="1800" dirty="0" err="1">
                          <a:effectLst/>
                          <a:latin typeface="OpenSans"/>
                        </a:rPr>
                        <a:t>CRMchild</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800">
                          <a:effectLst/>
                          <a:latin typeface="OpenSans"/>
                        </a:rPr>
                        <a:t>CRMChild</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773">
                <a:tc>
                  <a:txBody>
                    <a:bodyPr/>
                    <a:lstStyle/>
                    <a:p>
                      <a:r>
                        <a:rPr lang="en-US" sz="1800" dirty="0" err="1">
                          <a:effectLst/>
                          <a:latin typeface="OpenSans"/>
                        </a:rPr>
                        <a:t>pnlCustomerInfo</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800">
                          <a:effectLst/>
                          <a:latin typeface="OpenSans"/>
                        </a:rPr>
                        <a:t>CRMpnlCustInfo</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773">
                <a:tc>
                  <a:txBody>
                    <a:bodyPr/>
                    <a:lstStyle/>
                    <a:p>
                      <a:r>
                        <a:rPr lang="en-US" sz="1800" dirty="0" err="1">
                          <a:effectLst/>
                          <a:latin typeface="OpenSans"/>
                        </a:rPr>
                        <a:t>lbllblAcctNum</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800" dirty="0" err="1">
                          <a:effectLst/>
                          <a:latin typeface="OpenSans"/>
                        </a:rPr>
                        <a:t>CRMlblAcctNum</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773">
                <a:tc>
                  <a:txBody>
                    <a:bodyPr/>
                    <a:lstStyle/>
                    <a:p>
                      <a:r>
                        <a:rPr lang="en-US" sz="1800">
                          <a:effectLst/>
                          <a:latin typeface="OpenSans"/>
                        </a:rPr>
                        <a:t>txttxtCity</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800">
                          <a:effectLst/>
                          <a:latin typeface="OpenSans"/>
                        </a:rPr>
                        <a:t>CRMtxtCity</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773">
                <a:tc>
                  <a:txBody>
                    <a:bodyPr/>
                    <a:lstStyle/>
                    <a:p>
                      <a:r>
                        <a:rPr lang="en-US" sz="1800">
                          <a:effectLst/>
                          <a:latin typeface="OpenSans"/>
                        </a:rPr>
                        <a:t>txttxtName</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800">
                          <a:effectLst/>
                          <a:latin typeface="OpenSans"/>
                        </a:rPr>
                        <a:t>CRMtxtName</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773">
                <a:tc>
                  <a:txBody>
                    <a:bodyPr/>
                    <a:lstStyle/>
                    <a:p>
                      <a:r>
                        <a:rPr lang="en-US" sz="1800">
                          <a:effectLst/>
                          <a:latin typeface="OpenSans"/>
                        </a:rPr>
                        <a:t>txttxtState</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800">
                          <a:effectLst/>
                          <a:latin typeface="OpenSans"/>
                        </a:rPr>
                        <a:t>CRMtxtState</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773">
                <a:tc>
                  <a:txBody>
                    <a:bodyPr/>
                    <a:lstStyle/>
                    <a:p>
                      <a:r>
                        <a:rPr lang="en-US" sz="1800">
                          <a:effectLst/>
                          <a:latin typeface="OpenSans"/>
                        </a:rPr>
                        <a:t>txttxtStreetAdd</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800">
                          <a:effectLst/>
                          <a:latin typeface="OpenSans"/>
                        </a:rPr>
                        <a:t>CRMtxtStreetAdd</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773">
                <a:tc>
                  <a:txBody>
                    <a:bodyPr/>
                    <a:lstStyle/>
                    <a:p>
                      <a:r>
                        <a:rPr lang="en-US" sz="1800">
                          <a:effectLst/>
                          <a:latin typeface="OpenSans"/>
                        </a:rPr>
                        <a:t>txttxtZip</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800" dirty="0" err="1">
                          <a:effectLst/>
                          <a:latin typeface="OpenSans"/>
                        </a:rPr>
                        <a:t>CRMtxtZip</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83169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6598"/>
            <a:ext cx="9834876" cy="4770537"/>
          </a:xfrm>
          <a:prstGeom prst="rect">
            <a:avLst/>
          </a:prstGeom>
          <a:noFill/>
        </p:spPr>
        <p:txBody>
          <a:bodyPr wrap="square" rtlCol="0">
            <a:spAutoFit/>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b="1" dirty="0"/>
              <a:t>Interrogate using Add Menu </a:t>
            </a:r>
            <a:r>
              <a:rPr lang="en-US" sz="1600" b="1" dirty="0" smtClean="0"/>
              <a:t>Items:</a:t>
            </a:r>
          </a:p>
          <a:p>
            <a:pPr marL="285750" indent="-285750">
              <a:buFont typeface="Wingdings" panose="05000000000000000000" pitchFamily="2" charset="2"/>
              <a:buChar char="Ø"/>
            </a:pPr>
            <a:r>
              <a:rPr lang="en-US" sz="1600" dirty="0"/>
              <a:t>In Object Explorer, highlight the </a:t>
            </a:r>
            <a:r>
              <a:rPr lang="en-US" sz="1600" b="1" dirty="0" err="1"/>
              <a:t>CRMfrmOpenSpan</a:t>
            </a:r>
            <a:r>
              <a:rPr lang="en-US" sz="1600" b="1" dirty="0"/>
              <a:t> </a:t>
            </a:r>
            <a:r>
              <a:rPr lang="en-US" sz="1600" dirty="0"/>
              <a:t>object.</a:t>
            </a:r>
          </a:p>
          <a:p>
            <a:pPr marL="285750" indent="-285750">
              <a:buFont typeface="Wingdings" panose="05000000000000000000" pitchFamily="2" charset="2"/>
              <a:buChar char="Ø"/>
            </a:pPr>
            <a:r>
              <a:rPr lang="en-US" sz="1600" dirty="0"/>
              <a:t>Right-click and select </a:t>
            </a:r>
            <a:r>
              <a:rPr lang="en-US" sz="1600" b="1" dirty="0"/>
              <a:t>Add Menu Items</a:t>
            </a:r>
            <a:r>
              <a:rPr lang="en-US" sz="1600" dirty="0"/>
              <a:t>. The Add Menu Item window appears.</a:t>
            </a:r>
          </a:p>
          <a:p>
            <a:endParaRPr lang="en-US" sz="1600" dirty="0" smtClean="0"/>
          </a:p>
          <a:p>
            <a:endParaRPr lang="en-US" sz="1600" dirty="0" smtClean="0"/>
          </a:p>
          <a:p>
            <a:endParaRPr lang="en-US" sz="1600" dirty="0"/>
          </a:p>
          <a:p>
            <a:endParaRPr lang="en-US" sz="1600" dirty="0" smtClean="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smtClean="0"/>
          </a:p>
          <a:p>
            <a:endParaRPr lang="en-US" sz="1600" dirty="0"/>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032820992"/>
              </p:ext>
            </p:extLst>
          </p:nvPr>
        </p:nvGraphicFramePr>
        <p:xfrm>
          <a:off x="323850" y="1327608"/>
          <a:ext cx="8691362" cy="1440180"/>
        </p:xfrm>
        <a:graphic>
          <a:graphicData uri="http://schemas.openxmlformats.org/drawingml/2006/table">
            <a:tbl>
              <a:tblPr/>
              <a:tblGrid>
                <a:gridCol w="4345681"/>
                <a:gridCol w="4345681"/>
              </a:tblGrid>
              <a:tr h="0">
                <a:tc>
                  <a:txBody>
                    <a:bodyPr/>
                    <a:lstStyle/>
                    <a:p>
                      <a:pPr algn="l" fontAlgn="t"/>
                      <a:r>
                        <a:rPr lang="en-US" sz="1800" b="1">
                          <a:solidFill>
                            <a:srgbClr val="000000"/>
                          </a:solidFill>
                          <a:effectLst/>
                        </a:rPr>
                        <a:t>Object Name</a:t>
                      </a:r>
                    </a:p>
                  </a:txBody>
                  <a:tcPr marL="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9525" cap="flat" cmpd="sng" algn="ctr">
                      <a:solidFill>
                        <a:srgbClr val="C0C0C0"/>
                      </a:solidFill>
                      <a:prstDash val="solid"/>
                      <a:round/>
                      <a:headEnd type="none" w="med" len="med"/>
                      <a:tailEnd type="none" w="med" len="med"/>
                    </a:lnB>
                  </a:tcPr>
                </a:tc>
                <a:tc>
                  <a:txBody>
                    <a:bodyPr/>
                    <a:lstStyle/>
                    <a:p>
                      <a:pPr algn="l" fontAlgn="t"/>
                      <a:r>
                        <a:rPr lang="en-US" sz="1800" b="1">
                          <a:solidFill>
                            <a:srgbClr val="000000"/>
                          </a:solidFill>
                          <a:effectLst/>
                        </a:rPr>
                        <a:t>Design Name</a:t>
                      </a:r>
                    </a:p>
                  </a:txBody>
                  <a:tcPr marL="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a:noFill/>
                    </a:lnT>
                    <a:lnB w="9525" cap="flat" cmpd="sng" algn="ctr">
                      <a:solidFill>
                        <a:srgbClr val="C0C0C0"/>
                      </a:solidFill>
                      <a:prstDash val="solid"/>
                      <a:round/>
                      <a:headEnd type="none" w="med" len="med"/>
                      <a:tailEnd type="none" w="med" len="med"/>
                    </a:lnB>
                  </a:tcPr>
                </a:tc>
              </a:tr>
              <a:tr h="0">
                <a:tc>
                  <a:txBody>
                    <a:bodyPr/>
                    <a:lstStyle/>
                    <a:p>
                      <a:r>
                        <a:rPr lang="en-US" sz="1800">
                          <a:effectLst/>
                          <a:latin typeface="OpenSans"/>
                        </a:rPr>
                        <a:t>tabMain</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CRMtabMain</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0">
                <a:tc>
                  <a:txBody>
                    <a:bodyPr/>
                    <a:lstStyle/>
                    <a:p>
                      <a:r>
                        <a:rPr lang="en-US" sz="1800">
                          <a:effectLst/>
                          <a:latin typeface="OpenSans"/>
                        </a:rPr>
                        <a:t>tabComments</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a:effectLst/>
                          <a:latin typeface="OpenSans"/>
                        </a:rPr>
                        <a:t>CRMtabComments</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0">
                <a:tc>
                  <a:txBody>
                    <a:bodyPr/>
                    <a:lstStyle/>
                    <a:p>
                      <a:r>
                        <a:rPr lang="en-US" sz="1800">
                          <a:effectLst/>
                          <a:latin typeface="OpenSans"/>
                        </a:rPr>
                        <a:t>txttxtComments</a:t>
                      </a: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en-US" sz="1800" dirty="0" err="1">
                          <a:effectLst/>
                          <a:latin typeface="OpenSans"/>
                        </a:rPr>
                        <a:t>CRMtxtComments</a:t>
                      </a:r>
                      <a:endParaRPr lang="en-US" sz="1800" dirty="0">
                        <a:effectLst/>
                        <a:latin typeface="OpenSans"/>
                      </a:endParaRPr>
                    </a:p>
                  </a:txBody>
                  <a:tcPr marL="38100" marB="381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2"/>
          <a:stretch>
            <a:fillRect/>
          </a:stretch>
        </p:blipFill>
        <p:spPr>
          <a:xfrm>
            <a:off x="2564169" y="4061749"/>
            <a:ext cx="3000375" cy="1999849"/>
          </a:xfrm>
          <a:prstGeom prst="rect">
            <a:avLst/>
          </a:prstGeom>
        </p:spPr>
      </p:pic>
    </p:spTree>
    <p:extLst>
      <p:ext uri="{BB962C8B-B14F-4D97-AF65-F5344CB8AC3E}">
        <p14:creationId xmlns:p14="http://schemas.microsoft.com/office/powerpoint/2010/main" val="1766210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6598"/>
            <a:ext cx="9834876" cy="5355312"/>
          </a:xfrm>
          <a:prstGeom prst="rect">
            <a:avLst/>
          </a:prstGeom>
          <a:noFill/>
        </p:spPr>
        <p:txBody>
          <a:bodyPr wrap="square" rtlCol="0">
            <a:spAutoFit/>
          </a:bodyPr>
          <a:lstStyle/>
          <a:p>
            <a:endParaRPr lang="en-US" sz="1600" dirty="0" smtClean="0"/>
          </a:p>
          <a:p>
            <a:pPr marL="285750" indent="-285750">
              <a:buFont typeface="Wingdings" panose="05000000000000000000" pitchFamily="2" charset="2"/>
              <a:buChar char="Ø"/>
            </a:pPr>
            <a:r>
              <a:rPr lang="en-US" sz="1600" dirty="0"/>
              <a:t>Select Orders Console from the Add Menu Items dialog.</a:t>
            </a:r>
          </a:p>
          <a:p>
            <a:pPr marL="285750" indent="-285750">
              <a:buFont typeface="Wingdings" panose="05000000000000000000" pitchFamily="2" charset="2"/>
              <a:buChar char="Ø"/>
            </a:pPr>
            <a:r>
              <a:rPr lang="en-US" sz="1600" dirty="0"/>
              <a:t>Click the X to close the dialog and save your selection.</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b="1" dirty="0" smtClean="0"/>
          </a:p>
          <a:p>
            <a:endParaRPr lang="en-US" sz="1600" b="1" dirty="0"/>
          </a:p>
          <a:p>
            <a:endParaRPr lang="en-US" sz="1600" dirty="0" smtClean="0"/>
          </a:p>
          <a:p>
            <a:endParaRPr lang="en-US" sz="1600" dirty="0" smtClean="0"/>
          </a:p>
          <a:p>
            <a:endParaRPr lang="en-US" sz="1600" dirty="0"/>
          </a:p>
          <a:p>
            <a:endParaRPr lang="en-US" sz="1600" dirty="0" smtClean="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Stop the interrogation process.</a:t>
            </a:r>
          </a:p>
          <a:p>
            <a:pPr marL="285750" indent="-285750">
              <a:buFont typeface="Wingdings" panose="05000000000000000000" pitchFamily="2" charset="2"/>
              <a:buChar char="Ø"/>
            </a:pPr>
            <a:r>
              <a:rPr lang="en-US" sz="1600" dirty="0"/>
              <a:t>Click </a:t>
            </a:r>
            <a:r>
              <a:rPr lang="en-US" sz="1600" b="1" dirty="0"/>
              <a:t>File &gt; Save</a:t>
            </a:r>
            <a:r>
              <a:rPr lang="en-US" sz="1600" dirty="0"/>
              <a:t>. The asterisk on the </a:t>
            </a:r>
            <a:r>
              <a:rPr lang="en-US" sz="1600" dirty="0" err="1"/>
              <a:t>CRM.os</a:t>
            </a:r>
            <a:r>
              <a:rPr lang="en-US" sz="1600" dirty="0"/>
              <a:t> tab disappears.</a:t>
            </a:r>
          </a:p>
          <a:p>
            <a:endParaRPr lang="en-US" sz="1600" dirty="0"/>
          </a:p>
          <a:p>
            <a:pPr marL="285750" indent="-285750">
              <a:buFont typeface="Wingdings" panose="05000000000000000000" pitchFamily="2" charset="2"/>
              <a:buChar char="Ø"/>
            </a:pPr>
            <a:endParaRPr lang="en-US" sz="1600" dirty="0" smtClean="0"/>
          </a:p>
          <a:p>
            <a:endParaRPr lang="en-US" sz="1600" dirty="0"/>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pic>
        <p:nvPicPr>
          <p:cNvPr id="6" name="Picture 5"/>
          <p:cNvPicPr>
            <a:picLocks noChangeAspect="1"/>
          </p:cNvPicPr>
          <p:nvPr/>
        </p:nvPicPr>
        <p:blipFill>
          <a:blip r:embed="rId2"/>
          <a:stretch>
            <a:fillRect/>
          </a:stretch>
        </p:blipFill>
        <p:spPr>
          <a:xfrm>
            <a:off x="2099659" y="1979315"/>
            <a:ext cx="3105150" cy="2541170"/>
          </a:xfrm>
          <a:prstGeom prst="rect">
            <a:avLst/>
          </a:prstGeom>
        </p:spPr>
      </p:pic>
    </p:spTree>
    <p:extLst>
      <p:ext uri="{BB962C8B-B14F-4D97-AF65-F5344CB8AC3E}">
        <p14:creationId xmlns:p14="http://schemas.microsoft.com/office/powerpoint/2010/main" val="25424246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6598"/>
            <a:ext cx="9834876" cy="7478970"/>
          </a:xfrm>
          <a:prstGeom prst="rect">
            <a:avLst/>
          </a:prstGeom>
          <a:noFill/>
        </p:spPr>
        <p:txBody>
          <a:bodyPr wrap="square" rtlCol="0">
            <a:spAutoFit/>
          </a:bodyPr>
          <a:lstStyle/>
          <a:p>
            <a:endParaRPr lang="en-US" sz="1600" dirty="0" smtClean="0"/>
          </a:p>
          <a:p>
            <a:pPr marL="285750" indent="-285750">
              <a:buFont typeface="Wingdings" panose="05000000000000000000" pitchFamily="2" charset="2"/>
              <a:buChar char="Ø"/>
            </a:pPr>
            <a:r>
              <a:rPr lang="en-US" sz="1600" dirty="0"/>
              <a:t>Which tool window would you use to rename an interrogated control?</a:t>
            </a:r>
            <a:endParaRPr lang="en-US" sz="1600" dirty="0" smtClean="0"/>
          </a:p>
          <a:p>
            <a:r>
              <a:rPr lang="en-US" sz="1600" dirty="0" smtClean="0"/>
              <a:t>	a. </a:t>
            </a:r>
            <a:r>
              <a:rPr lang="en-US" sz="1600" dirty="0"/>
              <a:t>Object </a:t>
            </a:r>
            <a:r>
              <a:rPr lang="en-US" sz="1600" dirty="0" smtClean="0"/>
              <a:t>Explorer</a:t>
            </a:r>
            <a:r>
              <a:rPr lang="en-US" sz="1600" dirty="0"/>
              <a:t>	</a:t>
            </a:r>
            <a:r>
              <a:rPr lang="en-US" sz="1600" dirty="0" smtClean="0"/>
              <a:t>	b.</a:t>
            </a:r>
            <a:r>
              <a:rPr lang="en-US" sz="1600" dirty="0"/>
              <a:t> </a:t>
            </a:r>
            <a:r>
              <a:rPr lang="en-US" sz="1600" dirty="0" smtClean="0"/>
              <a:t>Properties</a:t>
            </a:r>
          </a:p>
          <a:p>
            <a:r>
              <a:rPr lang="en-US" sz="1600" dirty="0"/>
              <a:t>	</a:t>
            </a:r>
            <a:r>
              <a:rPr lang="en-US" sz="1600" dirty="0" smtClean="0"/>
              <a:t>c.</a:t>
            </a:r>
            <a:r>
              <a:rPr lang="en-US" sz="1600" dirty="0"/>
              <a:t> Solution </a:t>
            </a:r>
            <a:r>
              <a:rPr lang="en-US" sz="1600" dirty="0" smtClean="0"/>
              <a:t>Explorer 		d.</a:t>
            </a:r>
            <a:r>
              <a:rPr lang="en-US" sz="1600" dirty="0"/>
              <a:t> </a:t>
            </a:r>
            <a:r>
              <a:rPr lang="en-US" sz="1600" dirty="0" smtClean="0"/>
              <a:t>Toolbox</a:t>
            </a:r>
          </a:p>
          <a:p>
            <a:endParaRPr lang="en-US" sz="1600" dirty="0" smtClean="0"/>
          </a:p>
          <a:p>
            <a:pPr marL="285750" indent="-285750">
              <a:buFont typeface="Wingdings" panose="05000000000000000000" pitchFamily="2" charset="2"/>
              <a:buChar char="Ø"/>
            </a:pPr>
            <a:r>
              <a:rPr lang="en-US" sz="1600" dirty="0"/>
              <a:t>The Interrogate function enables you to </a:t>
            </a:r>
            <a:r>
              <a:rPr lang="en-US" sz="1600" dirty="0" smtClean="0"/>
              <a:t>_________________.</a:t>
            </a:r>
          </a:p>
          <a:p>
            <a:r>
              <a:rPr lang="en-US" sz="1600" dirty="0" smtClean="0"/>
              <a:t>	a. Toolbars, Designer windows and Tool windows  b. Properties, Methods and Events</a:t>
            </a:r>
          </a:p>
          <a:p>
            <a:r>
              <a:rPr lang="en-US" sz="1600" dirty="0"/>
              <a:t>	</a:t>
            </a:r>
            <a:r>
              <a:rPr lang="en-US" sz="1600" dirty="0" smtClean="0"/>
              <a:t>c.</a:t>
            </a:r>
            <a:r>
              <a:rPr lang="en-US" sz="1600" dirty="0"/>
              <a:t> Designer windows and </a:t>
            </a:r>
            <a:r>
              <a:rPr lang="en-US" sz="1600" dirty="0" smtClean="0"/>
              <a:t>Toolbars	             d.</a:t>
            </a:r>
            <a:r>
              <a:rPr lang="en-US" sz="1600" dirty="0"/>
              <a:t> Toolbars and Tool </a:t>
            </a:r>
            <a:r>
              <a:rPr lang="en-US" sz="1600" dirty="0" smtClean="0"/>
              <a:t>windows</a:t>
            </a:r>
          </a:p>
          <a:p>
            <a:endParaRPr lang="en-US" sz="1600" dirty="0" smtClean="0"/>
          </a:p>
          <a:p>
            <a:pPr marL="285750" indent="-285750">
              <a:buFont typeface="Wingdings" panose="05000000000000000000" pitchFamily="2" charset="2"/>
              <a:buChar char="Ø"/>
            </a:pPr>
            <a:r>
              <a:rPr lang="en-US" sz="1600" dirty="0"/>
              <a:t>What is defined as an attribute of an interrogated control, .NET control or OpenSpan component?</a:t>
            </a:r>
          </a:p>
          <a:p>
            <a:r>
              <a:rPr lang="en-US" sz="1600" dirty="0" smtClean="0"/>
              <a:t>	a.</a:t>
            </a:r>
            <a:r>
              <a:rPr lang="en-US" sz="1600" dirty="0"/>
              <a:t> </a:t>
            </a:r>
            <a:r>
              <a:rPr lang="en-US" sz="1600" dirty="0" smtClean="0"/>
              <a:t>Control			b.</a:t>
            </a:r>
            <a:r>
              <a:rPr lang="en-US" sz="1600" dirty="0"/>
              <a:t> </a:t>
            </a:r>
            <a:r>
              <a:rPr lang="en-US" sz="1600" dirty="0" smtClean="0"/>
              <a:t>Event</a:t>
            </a:r>
          </a:p>
          <a:p>
            <a:r>
              <a:rPr lang="en-US" sz="1600" dirty="0"/>
              <a:t>	</a:t>
            </a:r>
            <a:r>
              <a:rPr lang="en-US" sz="1600" dirty="0" smtClean="0"/>
              <a:t>c.</a:t>
            </a:r>
            <a:r>
              <a:rPr lang="en-US" sz="1600" dirty="0"/>
              <a:t> </a:t>
            </a:r>
            <a:r>
              <a:rPr lang="en-US" sz="1600" dirty="0" err="1" smtClean="0"/>
              <a:t>Proporty</a:t>
            </a:r>
            <a:r>
              <a:rPr lang="en-US" sz="1600" dirty="0" smtClean="0"/>
              <a:t>		d.</a:t>
            </a:r>
            <a:r>
              <a:rPr lang="en-US" sz="1600" dirty="0"/>
              <a:t> </a:t>
            </a:r>
            <a:r>
              <a:rPr lang="en-US" sz="1600" dirty="0" smtClean="0"/>
              <a:t>Method</a:t>
            </a:r>
          </a:p>
          <a:p>
            <a:endParaRPr lang="en-US" sz="1600" dirty="0"/>
          </a:p>
          <a:p>
            <a:pPr marL="285750" indent="-285750">
              <a:buFont typeface="Wingdings" panose="05000000000000000000" pitchFamily="2" charset="2"/>
              <a:buChar char="Ø"/>
            </a:pPr>
            <a:r>
              <a:rPr lang="en-US" sz="1600" dirty="0"/>
              <a:t>To establish an execution path on an automation, connect the ___________ color ports of the connection blocks</a:t>
            </a:r>
            <a:r>
              <a:rPr lang="en-US" sz="1600" dirty="0" smtClean="0"/>
              <a:t>.</a:t>
            </a:r>
          </a:p>
          <a:p>
            <a:r>
              <a:rPr lang="en-US" sz="1600" dirty="0"/>
              <a:t>	</a:t>
            </a:r>
            <a:r>
              <a:rPr lang="en-US" sz="1600" dirty="0" smtClean="0"/>
              <a:t>a.</a:t>
            </a:r>
            <a:r>
              <a:rPr lang="en-US" sz="1600" dirty="0"/>
              <a:t> </a:t>
            </a:r>
            <a:r>
              <a:rPr lang="en-US" sz="1600" dirty="0" smtClean="0"/>
              <a:t>Blue			b.</a:t>
            </a:r>
            <a:r>
              <a:rPr lang="en-US" sz="1600" dirty="0"/>
              <a:t> </a:t>
            </a:r>
            <a:r>
              <a:rPr lang="en-US" sz="1600" dirty="0" smtClean="0"/>
              <a:t>Yellow</a:t>
            </a:r>
          </a:p>
          <a:p>
            <a:r>
              <a:rPr lang="en-US" sz="1600" dirty="0"/>
              <a:t>	</a:t>
            </a:r>
            <a:r>
              <a:rPr lang="en-US" sz="1600" dirty="0" smtClean="0"/>
              <a:t>c.</a:t>
            </a:r>
            <a:r>
              <a:rPr lang="en-US" sz="1600" dirty="0"/>
              <a:t> Dashed </a:t>
            </a:r>
            <a:r>
              <a:rPr lang="en-US" sz="1600" dirty="0" smtClean="0"/>
              <a:t>Yellow		d.</a:t>
            </a:r>
            <a:r>
              <a:rPr lang="en-US" sz="1600" dirty="0"/>
              <a:t> </a:t>
            </a:r>
            <a:r>
              <a:rPr lang="en-US" sz="1600"/>
              <a:t>Black</a:t>
            </a:r>
            <a:endParaRPr lang="en-US" sz="1600" dirty="0" smtClean="0"/>
          </a:p>
          <a:p>
            <a:endParaRPr lang="en-US" sz="1600" dirty="0"/>
          </a:p>
          <a:p>
            <a:endParaRPr lang="en-US" sz="1600" dirty="0" smtClean="0"/>
          </a:p>
          <a:p>
            <a:endParaRPr lang="en-US" sz="1600" dirty="0"/>
          </a:p>
          <a:p>
            <a:endParaRPr lang="en-US" sz="1600" b="1" dirty="0" smtClean="0"/>
          </a:p>
          <a:p>
            <a:endParaRPr lang="en-US" sz="1600" b="1" dirty="0"/>
          </a:p>
          <a:p>
            <a:endParaRPr lang="en-US" sz="1600" dirty="0" smtClean="0"/>
          </a:p>
          <a:p>
            <a:endParaRPr lang="en-US" sz="1600" dirty="0" smtClean="0"/>
          </a:p>
          <a:p>
            <a:endParaRPr lang="en-US" sz="1600" dirty="0"/>
          </a:p>
          <a:p>
            <a:endParaRPr lang="en-US" sz="1600" dirty="0" smtClean="0"/>
          </a:p>
          <a:p>
            <a:pPr marL="285750" indent="-285750">
              <a:buFont typeface="Wingdings" panose="05000000000000000000" pitchFamily="2" charset="2"/>
              <a:buChar char="Ø"/>
            </a:pPr>
            <a:endParaRPr lang="en-US" sz="1600" dirty="0" smtClean="0"/>
          </a:p>
          <a:p>
            <a:endParaRPr lang="en-US" sz="1600" dirty="0"/>
          </a:p>
          <a:p>
            <a:pPr marL="285750" indent="-285750">
              <a:buFont typeface="Wingdings" panose="05000000000000000000" pitchFamily="2" charset="2"/>
              <a:buChar char="Ø"/>
            </a:pPr>
            <a:endParaRPr lang="en-US" sz="1600" dirty="0" smtClean="0"/>
          </a:p>
          <a:p>
            <a:endParaRPr lang="en-US" sz="1600" dirty="0"/>
          </a:p>
        </p:txBody>
      </p:sp>
      <p:sp>
        <p:nvSpPr>
          <p:cNvPr id="26" name="AutoShape 56" descr="https://pdn.pega.com/sites/pdn.pega.com/files/images/te-content/pega_robotics/c05p1e1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58" descr="https://pdn.pega.com/sites/pdn.pega.com/files/images/te-content/pega_robotics/c05p1e1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pdn.pega.com/sites/pdn.pega.com/files/images/te-content/pega_robotics/c05p3e1_05.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b="1" dirty="0"/>
              <a:t>Exercise: Interrogating a windows application</a:t>
            </a:r>
            <a:br>
              <a:rPr lang="en-US" b="1" dirty="0"/>
            </a:br>
            <a:r>
              <a:rPr lang="en-US" b="1" dirty="0"/>
              <a:t/>
            </a:r>
            <a:br>
              <a:rPr lang="en-US" b="1" dirty="0"/>
            </a:br>
            <a:endParaRPr lang="en-US" dirty="0"/>
          </a:p>
        </p:txBody>
      </p:sp>
    </p:spTree>
    <p:extLst>
      <p:ext uri="{BB962C8B-B14F-4D97-AF65-F5344CB8AC3E}">
        <p14:creationId xmlns:p14="http://schemas.microsoft.com/office/powerpoint/2010/main" val="1673885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332510" y="3839525"/>
            <a:ext cx="3396344" cy="791852"/>
          </a:xfrm>
          <a:prstGeom prst="rect">
            <a:avLst/>
          </a:prstGeom>
        </p:spPr>
        <p:txBody>
          <a:bodyPr/>
          <a:lstStyle/>
          <a:p>
            <a:pPr marL="0" marR="0" lvl="0" indent="0" algn="ctr" defTabSz="839694"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mj-lt"/>
                <a:ea typeface="+mj-ea"/>
                <a:cs typeface="+mj-cs"/>
              </a:rPr>
              <a:t>Thank You</a:t>
            </a: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adapters</a:t>
            </a:r>
            <a:endParaRPr lang="en-US" dirty="0"/>
          </a:p>
        </p:txBody>
      </p:sp>
      <p:sp>
        <p:nvSpPr>
          <p:cNvPr id="3" name="TextBox 2"/>
          <p:cNvSpPr txBox="1"/>
          <p:nvPr/>
        </p:nvSpPr>
        <p:spPr>
          <a:xfrm>
            <a:off x="271373" y="1163782"/>
            <a:ext cx="9475300" cy="646331"/>
          </a:xfrm>
          <a:prstGeom prst="rect">
            <a:avLst/>
          </a:prstGeom>
          <a:noFill/>
        </p:spPr>
        <p:txBody>
          <a:bodyPr wrap="square" rtlCol="0">
            <a:spAutoFit/>
          </a:bodyPr>
          <a:lstStyle/>
          <a:p>
            <a:r>
              <a:rPr lang="en-US" sz="1200" dirty="0">
                <a:solidFill>
                  <a:srgbClr val="00B0F0"/>
                </a:solidFill>
              </a:rPr>
              <a:t>General:-</a:t>
            </a:r>
          </a:p>
          <a:p>
            <a:r>
              <a:rPr lang="en-US" sz="1200" b="1" dirty="0"/>
              <a:t>General adapters can be used to automate the web and windows application.</a:t>
            </a:r>
          </a:p>
          <a:p>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82" y="1715319"/>
            <a:ext cx="7241982" cy="4975992"/>
          </a:xfrm>
          <a:prstGeom prst="rect">
            <a:avLst/>
          </a:prstGeom>
        </p:spPr>
      </p:pic>
    </p:spTree>
    <p:extLst>
      <p:ext uri="{BB962C8B-B14F-4D97-AF65-F5344CB8AC3E}">
        <p14:creationId xmlns:p14="http://schemas.microsoft.com/office/powerpoint/2010/main" val="387405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373" y="194946"/>
            <a:ext cx="9363252" cy="615553"/>
          </a:xfrm>
        </p:spPr>
        <p:txBody>
          <a:bodyPr/>
          <a:lstStyle/>
          <a:p>
            <a:r>
              <a:rPr lang="en-US" dirty="0" smtClean="0">
                <a:solidFill>
                  <a:schemeClr val="tx1">
                    <a:lumMod val="95000"/>
                    <a:lumOff val="5000"/>
                  </a:schemeClr>
                </a:solidFill>
              </a:rPr>
              <a:t>                                                 Text Adapters</a:t>
            </a:r>
            <a:r>
              <a:rPr lang="en-US" dirty="0">
                <a:solidFill>
                  <a:srgbClr val="00B0F0"/>
                </a:solidFill>
              </a:rPr>
              <a:t/>
            </a:r>
            <a:br>
              <a:rPr lang="en-US" dirty="0">
                <a:solidFill>
                  <a:srgbClr val="00B0F0"/>
                </a:solidFill>
              </a:rPr>
            </a:br>
            <a:endParaRPr lang="en-US" dirty="0"/>
          </a:p>
        </p:txBody>
      </p:sp>
      <p:sp>
        <p:nvSpPr>
          <p:cNvPr id="3" name="TextBox 2"/>
          <p:cNvSpPr txBox="1"/>
          <p:nvPr/>
        </p:nvSpPr>
        <p:spPr>
          <a:xfrm>
            <a:off x="457200" y="1111827"/>
            <a:ext cx="8551718" cy="692497"/>
          </a:xfrm>
          <a:prstGeom prst="rect">
            <a:avLst/>
          </a:prstGeom>
          <a:noFill/>
        </p:spPr>
        <p:txBody>
          <a:bodyPr wrap="square" rtlCol="0">
            <a:spAutoFit/>
          </a:bodyPr>
          <a:lstStyle/>
          <a:p>
            <a:r>
              <a:rPr lang="en-US" sz="2000" dirty="0"/>
              <a:t>Text adapters can be used to automate the mainframes and dos application.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13" y="1620982"/>
            <a:ext cx="7964796" cy="4270663"/>
          </a:xfrm>
          <a:prstGeom prst="rect">
            <a:avLst/>
          </a:prstGeom>
        </p:spPr>
      </p:pic>
    </p:spTree>
    <p:extLst>
      <p:ext uri="{BB962C8B-B14F-4D97-AF65-F5344CB8AC3E}">
        <p14:creationId xmlns:p14="http://schemas.microsoft.com/office/powerpoint/2010/main" val="306951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smtClean="0"/>
              <a:t>Introduction </a:t>
            </a:r>
            <a:r>
              <a:rPr lang="en-US" b="1" dirty="0"/>
              <a:t>to window adapters</a:t>
            </a:r>
            <a:r>
              <a:rPr lang="en-US" dirty="0"/>
              <a:t/>
            </a:r>
            <a:br>
              <a:rPr lang="en-US" dirty="0"/>
            </a:br>
            <a:endParaRPr lang="en-US" dirty="0" smtClean="0">
              <a:latin typeface="Calibri" pitchFamily="34" charset="0"/>
            </a:endParaRPr>
          </a:p>
        </p:txBody>
      </p:sp>
      <p:sp>
        <p:nvSpPr>
          <p:cNvPr id="4" name="Content Placeholder 3"/>
          <p:cNvSpPr>
            <a:spLocks noGrp="1"/>
          </p:cNvSpPr>
          <p:nvPr>
            <p:ph sz="quarter" idx="10"/>
          </p:nvPr>
        </p:nvSpPr>
        <p:spPr>
          <a:xfrm>
            <a:off x="341252" y="1163782"/>
            <a:ext cx="9267824" cy="5086598"/>
          </a:xfrm>
        </p:spPr>
        <p:txBody>
          <a:bodyPr/>
          <a:lstStyle/>
          <a:p>
            <a:endParaRPr lang="en-US" dirty="0" smtClean="0">
              <a:latin typeface="Calibri" pitchFamily="34" charset="0"/>
            </a:endParaRPr>
          </a:p>
          <a:p>
            <a:pPr>
              <a:buFont typeface="Wingdings" panose="05000000000000000000" pitchFamily="2" charset="2"/>
              <a:buChar char="v"/>
            </a:pPr>
            <a:r>
              <a:rPr lang="en-US" dirty="0"/>
              <a:t>This lesson introduces you to window adapters and properties, interrogation techniques, and project-to-project references.</a:t>
            </a:r>
            <a:endParaRPr lang="en-US" sz="1600" dirty="0"/>
          </a:p>
          <a:p>
            <a:pPr>
              <a:buFont typeface="Wingdings" panose="05000000000000000000" pitchFamily="2" charset="2"/>
              <a:buChar char="v"/>
            </a:pPr>
            <a:r>
              <a:rPr lang="en-US" dirty="0"/>
              <a:t>After this lesson, you should be able to:</a:t>
            </a:r>
            <a:endParaRPr lang="en-US" sz="1600" dirty="0"/>
          </a:p>
          <a:p>
            <a:pPr lvl="2">
              <a:buFont typeface="Wingdings" panose="05000000000000000000" pitchFamily="2" charset="2"/>
              <a:buChar char="Ø"/>
            </a:pPr>
            <a:r>
              <a:rPr lang="en-US" dirty="0"/>
              <a:t>Describe common adapter properties.</a:t>
            </a:r>
            <a:endParaRPr lang="en-US" sz="1600" dirty="0"/>
          </a:p>
          <a:p>
            <a:pPr lvl="2">
              <a:buFont typeface="Wingdings" panose="05000000000000000000" pitchFamily="2" charset="2"/>
              <a:buChar char="Ø"/>
            </a:pPr>
            <a:r>
              <a:rPr lang="en-US" dirty="0"/>
              <a:t>Define interrogation and alternative interrogation methods.</a:t>
            </a:r>
            <a:endParaRPr lang="en-US" sz="1600" dirty="0"/>
          </a:p>
          <a:p>
            <a:pPr lvl="2">
              <a:buFont typeface="Wingdings" panose="05000000000000000000" pitchFamily="2" charset="2"/>
              <a:buChar char="Ø"/>
            </a:pPr>
            <a:r>
              <a:rPr lang="en-US" dirty="0"/>
              <a:t>Interrogate a windows application.</a:t>
            </a:r>
            <a:endParaRPr lang="en-US" sz="1600" dirty="0"/>
          </a:p>
          <a:p>
            <a:pPr lvl="2">
              <a:buFont typeface="Wingdings" panose="05000000000000000000" pitchFamily="2" charset="2"/>
              <a:buChar char="Ø"/>
            </a:pPr>
            <a:r>
              <a:rPr lang="en-US" dirty="0"/>
              <a:t>Explain project-to-project references.</a:t>
            </a:r>
            <a:endParaRPr lang="en-US" sz="1600" dirty="0"/>
          </a:p>
          <a:p>
            <a:pPr lvl="2">
              <a:buFont typeface="Wingdings" panose="05000000000000000000" pitchFamily="2" charset="2"/>
              <a:buChar char="Ø"/>
            </a:pPr>
            <a:r>
              <a:rPr lang="en-US" dirty="0"/>
              <a:t>Create a project-to-project reference between projects.</a:t>
            </a:r>
            <a:endParaRPr lang="en-US" sz="1800" dirty="0" smtClean="0"/>
          </a:p>
          <a:p>
            <a:endParaRPr lang="en-US" spc="-5" dirty="0" smtClean="0">
              <a:solidFill>
                <a:srgbClr val="094B8E"/>
              </a:solidFill>
              <a:latin typeface="Calibri" pitchFamily="34" charset="0"/>
            </a:endParaRPr>
          </a:p>
          <a:p>
            <a:pPr marL="228600" lvl="1" indent="0">
              <a:buNone/>
            </a:pPr>
            <a:endParaRPr lang="en-US" dirty="0" smtClean="0">
              <a:latin typeface="Calibri" pitchFamily="34" charset="0"/>
            </a:endParaRPr>
          </a:p>
          <a:p>
            <a:pPr lvl="1">
              <a:buNone/>
            </a:pPr>
            <a:endParaRPr lang="en-US" dirty="0" smtClean="0">
              <a:latin typeface="Calibri" pitchFamily="34" charset="0"/>
            </a:endParaRPr>
          </a:p>
          <a:p>
            <a:endParaRPr lang="en-US" dirty="0" smtClean="0">
              <a:latin typeface="Calibri" pitchFamily="34" charset="0"/>
            </a:endParaRPr>
          </a:p>
          <a:p>
            <a:pPr>
              <a:buNone/>
            </a:pPr>
            <a:endParaRPr lang="en-US" dirty="0" smtClean="0">
              <a:latin typeface="Calibri" pitchFamily="34" charset="0"/>
            </a:endParaRPr>
          </a:p>
        </p:txBody>
      </p:sp>
      <p:pic>
        <p:nvPicPr>
          <p:cNvPr id="5" name="Picture 4" descr="typing_image.png"/>
          <p:cNvPicPr>
            <a:picLocks noChangeAspect="1"/>
          </p:cNvPicPr>
          <p:nvPr/>
        </p:nvPicPr>
        <p:blipFill>
          <a:blip r:embed="rId2" cstate="print"/>
          <a:stretch>
            <a:fillRect/>
          </a:stretch>
        </p:blipFill>
        <p:spPr>
          <a:xfrm>
            <a:off x="6655251" y="4293162"/>
            <a:ext cx="2829320" cy="1810003"/>
          </a:xfrm>
          <a:prstGeom prst="rect">
            <a:avLst/>
          </a:prstGeom>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Window Adapters properties</a:t>
            </a:r>
            <a:br>
              <a:rPr lang="en-US" sz="2000" b="1" dirty="0"/>
            </a:br>
            <a:endParaRPr lang="en-US" sz="1900" i="1" dirty="0"/>
          </a:p>
        </p:txBody>
      </p:sp>
      <p:sp>
        <p:nvSpPr>
          <p:cNvPr id="3" name="Rectangle 2"/>
          <p:cNvSpPr/>
          <p:nvPr/>
        </p:nvSpPr>
        <p:spPr>
          <a:xfrm>
            <a:off x="141670" y="1507376"/>
            <a:ext cx="9764330" cy="3400931"/>
          </a:xfrm>
          <a:prstGeom prst="rect">
            <a:avLst/>
          </a:prstGeom>
        </p:spPr>
        <p:txBody>
          <a:bodyPr wrap="square">
            <a:spAutoFit/>
          </a:bodyPr>
          <a:lstStyle/>
          <a:p>
            <a:r>
              <a:rPr lang="en-US" sz="1400" dirty="0">
                <a:solidFill>
                  <a:schemeClr val="tx2">
                    <a:lumMod val="50000"/>
                  </a:schemeClr>
                </a:solidFill>
              </a:rPr>
              <a:t>When a developer is ready to add another application to a solution, the developer must first consider the type of adapter needed based on the type of application. The developer should add a new project for each new application required for the solution. Following this construct creates a reusable project for other solutions. One of the most common applications added for a new project is a Windows application.</a:t>
            </a:r>
          </a:p>
          <a:p>
            <a:r>
              <a:rPr lang="en-US" sz="1400" dirty="0">
                <a:solidFill>
                  <a:schemeClr val="tx2">
                    <a:lumMod val="50000"/>
                  </a:schemeClr>
                </a:solidFill>
              </a:rPr>
              <a:t>A developer must understand how a Windows application performs and functions in order to configure the adapter properties for use in the project and the solution. The following adapter properties apply to a Windows application:</a:t>
            </a:r>
          </a:p>
          <a:p>
            <a:pPr marL="1300656" lvl="2" indent="-342900">
              <a:buFont typeface="Wingdings" panose="05000000000000000000" pitchFamily="2" charset="2"/>
              <a:buChar char="Ø"/>
            </a:pPr>
            <a:r>
              <a:rPr lang="en-US" sz="1400" dirty="0">
                <a:solidFill>
                  <a:schemeClr val="tx2">
                    <a:lumMod val="50000"/>
                  </a:schemeClr>
                </a:solidFill>
              </a:rPr>
              <a:t>Path</a:t>
            </a:r>
          </a:p>
          <a:p>
            <a:pPr marL="1300656" lvl="2" indent="-342900">
              <a:buFont typeface="Wingdings" panose="05000000000000000000" pitchFamily="2" charset="2"/>
              <a:buChar char="Ø"/>
            </a:pPr>
            <a:r>
              <a:rPr lang="en-US" sz="1400" dirty="0" err="1">
                <a:solidFill>
                  <a:schemeClr val="tx2">
                    <a:lumMod val="50000"/>
                  </a:schemeClr>
                </a:solidFill>
              </a:rPr>
              <a:t>TargetPath</a:t>
            </a:r>
            <a:endParaRPr lang="en-US" sz="1400" dirty="0">
              <a:solidFill>
                <a:schemeClr val="tx2">
                  <a:lumMod val="50000"/>
                </a:schemeClr>
              </a:solidFill>
            </a:endParaRPr>
          </a:p>
          <a:p>
            <a:pPr marL="1300656" lvl="2" indent="-342900">
              <a:buFont typeface="Wingdings" panose="05000000000000000000" pitchFamily="2" charset="2"/>
              <a:buChar char="Ø"/>
            </a:pPr>
            <a:r>
              <a:rPr lang="en-US" sz="1400" dirty="0" err="1">
                <a:solidFill>
                  <a:schemeClr val="tx2">
                    <a:lumMod val="50000"/>
                  </a:schemeClr>
                </a:solidFill>
              </a:rPr>
              <a:t>HookChildProcesses</a:t>
            </a:r>
            <a:endParaRPr lang="en-US" sz="1400" dirty="0">
              <a:solidFill>
                <a:schemeClr val="tx2">
                  <a:lumMod val="50000"/>
                </a:schemeClr>
              </a:solidFill>
            </a:endParaRPr>
          </a:p>
          <a:p>
            <a:pPr marL="1300656" lvl="2" indent="-342900">
              <a:buFont typeface="Wingdings" panose="05000000000000000000" pitchFamily="2" charset="2"/>
              <a:buChar char="Ø"/>
            </a:pPr>
            <a:r>
              <a:rPr lang="en-US" sz="1400" dirty="0" err="1">
                <a:solidFill>
                  <a:schemeClr val="tx2">
                    <a:lumMod val="50000"/>
                  </a:schemeClr>
                </a:solidFill>
              </a:rPr>
              <a:t>StartMethod</a:t>
            </a:r>
            <a:endParaRPr lang="en-US" sz="1400" dirty="0">
              <a:solidFill>
                <a:schemeClr val="tx2">
                  <a:lumMod val="50000"/>
                </a:schemeClr>
              </a:solidFill>
            </a:endParaRPr>
          </a:p>
          <a:p>
            <a:pPr marL="1300656" lvl="2" indent="-342900">
              <a:buFont typeface="Wingdings" panose="05000000000000000000" pitchFamily="2" charset="2"/>
              <a:buChar char="Ø"/>
            </a:pPr>
            <a:r>
              <a:rPr lang="en-US" sz="1400" dirty="0" err="1">
                <a:solidFill>
                  <a:schemeClr val="tx2">
                    <a:lumMod val="50000"/>
                  </a:schemeClr>
                </a:solidFill>
              </a:rPr>
              <a:t>StartOnProjectStart</a:t>
            </a:r>
            <a:endParaRPr lang="en-US" sz="1400" dirty="0">
              <a:solidFill>
                <a:schemeClr val="tx2">
                  <a:lumMod val="50000"/>
                </a:schemeClr>
              </a:solidFill>
            </a:endParaRPr>
          </a:p>
          <a:p>
            <a:pPr marL="1300656" lvl="2" indent="-342900">
              <a:buFont typeface="Wingdings" panose="05000000000000000000" pitchFamily="2" charset="2"/>
              <a:buChar char="Ø"/>
            </a:pPr>
            <a:r>
              <a:rPr lang="en-US" sz="1400" dirty="0" err="1">
                <a:solidFill>
                  <a:schemeClr val="tx2">
                    <a:lumMod val="50000"/>
                  </a:schemeClr>
                </a:solidFill>
              </a:rPr>
              <a:t>WorkingDirectory</a:t>
            </a:r>
            <a:endParaRPr lang="en-US" sz="1400" dirty="0">
              <a:solidFill>
                <a:schemeClr val="tx2">
                  <a:lumMod val="50000"/>
                </a:schemeClr>
              </a:solidFill>
            </a:endParaRPr>
          </a:p>
          <a:p>
            <a:pPr marL="1300656" lvl="2" indent="-342900">
              <a:buFont typeface="Wingdings" panose="05000000000000000000" pitchFamily="2" charset="2"/>
              <a:buChar char="Ø"/>
            </a:pPr>
            <a:r>
              <a:rPr lang="en-US" sz="1400" dirty="0">
                <a:solidFill>
                  <a:schemeClr val="tx2">
                    <a:lumMod val="50000"/>
                  </a:schemeClr>
                </a:solidFill>
              </a:rPr>
              <a:t>Arguments</a:t>
            </a:r>
          </a:p>
          <a:p>
            <a:pPr marL="1300656" lvl="2" indent="-342900">
              <a:buFont typeface="Wingdings" panose="05000000000000000000" pitchFamily="2" charset="2"/>
              <a:buChar char="Ø"/>
            </a:pPr>
            <a:r>
              <a:rPr lang="en-US" sz="1400" dirty="0" err="1">
                <a:solidFill>
                  <a:schemeClr val="tx2">
                    <a:lumMod val="50000"/>
                  </a:schemeClr>
                </a:solidFill>
              </a:rPr>
              <a:t>HideApplicationAtRuntime</a:t>
            </a:r>
            <a:endParaRPr lang="en-US" sz="1400" dirty="0">
              <a:solidFill>
                <a:schemeClr val="tx2">
                  <a:lumMod val="50000"/>
                </a:schemeClr>
              </a:solidFill>
            </a:endParaRPr>
          </a:p>
          <a:p>
            <a:endParaRPr lang="en-US" b="0" i="0" dirty="0">
              <a:solidFill>
                <a:srgbClr val="000000"/>
              </a:solidFill>
              <a:effectLst/>
              <a:latin typeface="OpenSans"/>
            </a:endParaRPr>
          </a:p>
        </p:txBody>
      </p:sp>
    </p:spTree>
    <p:extLst>
      <p:ext uri="{BB962C8B-B14F-4D97-AF65-F5344CB8AC3E}">
        <p14:creationId xmlns:p14="http://schemas.microsoft.com/office/powerpoint/2010/main" val="1498791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b="1" dirty="0"/>
              <a:t>Window Adapters properties</a:t>
            </a:r>
            <a:r>
              <a:rPr lang="en-US" dirty="0" smtClean="0"/>
              <a:t/>
            </a:r>
            <a:br>
              <a:rPr lang="en-US" dirty="0" smtClean="0"/>
            </a:br>
            <a:endParaRPr lang="en-US" dirty="0"/>
          </a:p>
        </p:txBody>
      </p:sp>
      <p:sp>
        <p:nvSpPr>
          <p:cNvPr id="7" name="Rectangle 6"/>
          <p:cNvSpPr/>
          <p:nvPr/>
        </p:nvSpPr>
        <p:spPr>
          <a:xfrm>
            <a:off x="199238" y="1523750"/>
            <a:ext cx="9395524" cy="4370427"/>
          </a:xfrm>
          <a:prstGeom prst="rect">
            <a:avLst/>
          </a:prstGeom>
        </p:spPr>
        <p:txBody>
          <a:bodyPr wrap="square">
            <a:spAutoFit/>
          </a:bodyPr>
          <a:lstStyle/>
          <a:p>
            <a:r>
              <a:rPr lang="en-US" sz="1600" b="1" u="sng" dirty="0">
                <a:solidFill>
                  <a:schemeClr val="tx2">
                    <a:lumMod val="50000"/>
                  </a:schemeClr>
                </a:solidFill>
              </a:rPr>
              <a:t>Path property:  </a:t>
            </a:r>
          </a:p>
          <a:p>
            <a:r>
              <a:rPr lang="en-US" sz="1400" dirty="0">
                <a:solidFill>
                  <a:schemeClr val="tx2">
                    <a:lumMod val="50000"/>
                  </a:schemeClr>
                </a:solidFill>
              </a:rPr>
              <a:t>Enter the full path in the </a:t>
            </a:r>
            <a:r>
              <a:rPr lang="en-US" sz="1400" b="1" dirty="0">
                <a:solidFill>
                  <a:schemeClr val="tx2">
                    <a:lumMod val="50000"/>
                  </a:schemeClr>
                </a:solidFill>
              </a:rPr>
              <a:t>Path property </a:t>
            </a:r>
            <a:r>
              <a:rPr lang="en-US" sz="1400" dirty="0">
                <a:solidFill>
                  <a:schemeClr val="tx2">
                    <a:lumMod val="50000"/>
                  </a:schemeClr>
                </a:solidFill>
              </a:rPr>
              <a:t>and the executable file name when the application runs from the same installation folder of the program. The adapter requires the Path property completed. </a:t>
            </a:r>
          </a:p>
          <a:p>
            <a:r>
              <a:rPr lang="en-US" sz="1400" dirty="0">
                <a:solidFill>
                  <a:schemeClr val="tx2">
                    <a:lumMod val="50000"/>
                  </a:schemeClr>
                </a:solidFill>
              </a:rPr>
              <a:t>Here is an example:</a:t>
            </a:r>
          </a:p>
          <a:p>
            <a:endParaRPr lang="en-US" sz="1400" dirty="0">
              <a:solidFill>
                <a:schemeClr val="tx2">
                  <a:lumMod val="50000"/>
                </a:schemeClr>
              </a:solidFill>
            </a:endParaRPr>
          </a:p>
          <a:p>
            <a:r>
              <a:rPr lang="en-US" sz="1400" dirty="0">
                <a:solidFill>
                  <a:schemeClr val="tx2">
                    <a:lumMod val="50000"/>
                  </a:schemeClr>
                </a:solidFill>
              </a:rPr>
              <a:t>	C:\Program Files\OpenSpan\CRM Setup\CRM.exe</a:t>
            </a:r>
          </a:p>
          <a:p>
            <a:endParaRPr lang="en-US" sz="1400" dirty="0">
              <a:solidFill>
                <a:schemeClr val="tx2">
                  <a:lumMod val="50000"/>
                </a:schemeClr>
              </a:solidFill>
            </a:endParaRPr>
          </a:p>
          <a:p>
            <a:r>
              <a:rPr lang="en-US" sz="1400" dirty="0">
                <a:solidFill>
                  <a:schemeClr val="tx2">
                    <a:lumMod val="50000"/>
                  </a:schemeClr>
                </a:solidFill>
              </a:rPr>
              <a:t>If the application is in the system path, enter the application file name without the full path. Here is an example:</a:t>
            </a:r>
          </a:p>
          <a:p>
            <a:r>
              <a:rPr lang="en-US" sz="1400" dirty="0">
                <a:solidFill>
                  <a:schemeClr val="tx2">
                    <a:lumMod val="50000"/>
                  </a:schemeClr>
                </a:solidFill>
              </a:rPr>
              <a:t>CRM.exe</a:t>
            </a:r>
          </a:p>
          <a:p>
            <a:endParaRPr lang="en-US" sz="1400" dirty="0">
              <a:solidFill>
                <a:schemeClr val="tx2">
                  <a:lumMod val="50000"/>
                </a:schemeClr>
              </a:solidFill>
            </a:endParaRPr>
          </a:p>
          <a:p>
            <a:r>
              <a:rPr lang="en-US" sz="1400" dirty="0">
                <a:solidFill>
                  <a:schemeClr val="tx2">
                    <a:lumMod val="50000"/>
                  </a:schemeClr>
                </a:solidFill>
              </a:rPr>
              <a:t>The Path property does not support links (lnk), wildcards, or Regex text entries. If you are deploying a solution where the target application runs in different folders on the desktops, you can use</a:t>
            </a:r>
            <a:r>
              <a:rPr lang="en-US" sz="1400" dirty="0" smtClean="0">
                <a:solidFill>
                  <a:schemeClr val="tx2">
                    <a:lumMod val="50000"/>
                  </a:schemeClr>
                </a:solidFill>
              </a:rPr>
              <a:t>:</a:t>
            </a:r>
            <a:endParaRPr lang="en-US" sz="1400" dirty="0">
              <a:solidFill>
                <a:schemeClr val="tx2">
                  <a:lumMod val="50000"/>
                </a:schemeClr>
              </a:solidFill>
            </a:endParaRPr>
          </a:p>
          <a:p>
            <a:endParaRPr lang="en-US" sz="1400" dirty="0" smtClean="0">
              <a:solidFill>
                <a:schemeClr val="tx2">
                  <a:lumMod val="50000"/>
                </a:schemeClr>
              </a:solidFill>
            </a:endParaRPr>
          </a:p>
          <a:p>
            <a:pPr>
              <a:buFont typeface="Wingdings" panose="05000000000000000000" pitchFamily="2" charset="2"/>
              <a:buChar char="Ø"/>
            </a:pPr>
            <a:r>
              <a:rPr lang="en-US" sz="1400" dirty="0"/>
              <a:t>Different solution configurations</a:t>
            </a:r>
          </a:p>
          <a:p>
            <a:pPr>
              <a:buFont typeface="Wingdings" panose="05000000000000000000" pitchFamily="2" charset="2"/>
              <a:buChar char="Ø"/>
            </a:pPr>
            <a:r>
              <a:rPr lang="en-US" sz="1400" dirty="0"/>
              <a:t>The Folder sub-property under the Path property</a:t>
            </a:r>
          </a:p>
          <a:p>
            <a:endParaRPr lang="en-US" sz="1400" dirty="0"/>
          </a:p>
          <a:p>
            <a:r>
              <a:rPr lang="en-US" sz="1400" dirty="0"/>
              <a:t>The Folder property allows you to select a system folder and file location for the installed application directory</a:t>
            </a:r>
            <a:r>
              <a:rPr lang="en-US" sz="1400" dirty="0" smtClean="0"/>
              <a:t>.</a:t>
            </a:r>
            <a:endParaRPr lang="en-US" sz="1400" dirty="0">
              <a:solidFill>
                <a:schemeClr val="tx2">
                  <a:lumMod val="50000"/>
                </a:schemeClr>
              </a:solidFill>
            </a:endParaRPr>
          </a:p>
          <a:p>
            <a:endParaRPr lang="en-US" dirty="0"/>
          </a:p>
          <a:p>
            <a:endParaRPr lang="en-US" b="0" i="0" dirty="0">
              <a:solidFill>
                <a:srgbClr val="0092F8"/>
              </a:solidFill>
              <a:effectLst/>
              <a:latin typeface="Open Sans Semibo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2400" b="1" dirty="0"/>
              <a:t>Window Adapters properties</a:t>
            </a:r>
            <a:endParaRPr lang="en-US" dirty="0" smtClean="0">
              <a:latin typeface="Calibri" pitchFamily="34" charset="0"/>
            </a:endParaRPr>
          </a:p>
        </p:txBody>
      </p:sp>
      <p:sp>
        <p:nvSpPr>
          <p:cNvPr id="2" name="Content Placeholder 1"/>
          <p:cNvSpPr>
            <a:spLocks noGrp="1"/>
          </p:cNvSpPr>
          <p:nvPr>
            <p:ph sz="quarter" idx="10"/>
          </p:nvPr>
        </p:nvSpPr>
        <p:spPr/>
        <p:txBody>
          <a:bodyPr/>
          <a:lstStyle/>
          <a:p>
            <a:pPr marL="0" indent="0">
              <a:buNone/>
            </a:pPr>
            <a:endParaRPr lang="en-US" dirty="0" smtClean="0"/>
          </a:p>
          <a:p>
            <a:pPr marL="0" indent="0">
              <a:buNone/>
            </a:pPr>
            <a:r>
              <a:rPr lang="en-US" sz="1600" b="1" dirty="0" err="1"/>
              <a:t>TargetPath</a:t>
            </a:r>
            <a:r>
              <a:rPr lang="en-US" sz="1600" b="1" dirty="0"/>
              <a:t> </a:t>
            </a:r>
            <a:r>
              <a:rPr lang="en-US" sz="1600" b="1" dirty="0" smtClean="0"/>
              <a:t>property :</a:t>
            </a:r>
          </a:p>
          <a:p>
            <a:pPr>
              <a:buFont typeface="Wingdings" panose="05000000000000000000" pitchFamily="2" charset="2"/>
              <a:buChar char="Ø"/>
            </a:pPr>
            <a:r>
              <a:rPr lang="en-US" sz="1600" b="1" dirty="0"/>
              <a:t> </a:t>
            </a:r>
            <a:r>
              <a:rPr lang="en-US" dirty="0"/>
              <a:t>The </a:t>
            </a:r>
            <a:r>
              <a:rPr lang="en-US" b="1" dirty="0" err="1"/>
              <a:t>TargetPath</a:t>
            </a:r>
            <a:r>
              <a:rPr lang="en-US" dirty="0"/>
              <a:t> property references an application launched as the result of one or more other processes (applications) occurring first. The Path in the </a:t>
            </a:r>
            <a:r>
              <a:rPr lang="en-US" dirty="0" err="1"/>
              <a:t>TargetPath</a:t>
            </a:r>
            <a:r>
              <a:rPr lang="en-US" dirty="0"/>
              <a:t> property refers to the executable that starts the target application.</a:t>
            </a:r>
          </a:p>
          <a:p>
            <a:pPr>
              <a:buFont typeface="Wingdings" panose="05000000000000000000" pitchFamily="2" charset="2"/>
              <a:buChar char="Ø"/>
            </a:pPr>
            <a:r>
              <a:rPr lang="en-US" dirty="0"/>
              <a:t>To use the Path/</a:t>
            </a:r>
            <a:r>
              <a:rPr lang="en-US" dirty="0" err="1"/>
              <a:t>TargetPath</a:t>
            </a:r>
            <a:r>
              <a:rPr lang="en-US" dirty="0"/>
              <a:t> relationship, you must change the </a:t>
            </a:r>
            <a:r>
              <a:rPr lang="en-US" dirty="0" err="1"/>
              <a:t>StartMethod</a:t>
            </a:r>
            <a:r>
              <a:rPr lang="en-US" dirty="0"/>
              <a:t> property from Start to </a:t>
            </a:r>
            <a:r>
              <a:rPr lang="en-US" dirty="0" err="1"/>
              <a:t>StartAndWait</a:t>
            </a:r>
            <a:r>
              <a:rPr lang="en-US" dirty="0"/>
              <a:t>. Using the Path/</a:t>
            </a:r>
            <a:r>
              <a:rPr lang="en-US" dirty="0" err="1"/>
              <a:t>TargetPath</a:t>
            </a:r>
            <a:r>
              <a:rPr lang="en-US" dirty="0"/>
              <a:t> configuration, you cannot interrogate the Path application. You can only interrogate the </a:t>
            </a:r>
            <a:r>
              <a:rPr lang="en-US" dirty="0" err="1"/>
              <a:t>TargetPath</a:t>
            </a:r>
            <a:r>
              <a:rPr lang="en-US" dirty="0"/>
              <a:t> application.</a:t>
            </a:r>
          </a:p>
          <a:p>
            <a:pPr marL="0" indent="0">
              <a:buNone/>
            </a:pPr>
            <a:endParaRPr lang="en-US" sz="1600" b="1" dirty="0"/>
          </a:p>
          <a:p>
            <a:pPr marL="0" indent="0">
              <a:buNone/>
            </a:pPr>
            <a:r>
              <a:rPr lang="en-US" b="1" dirty="0" smtClean="0"/>
              <a:t>Note</a:t>
            </a:r>
            <a:r>
              <a:rPr lang="en-US" dirty="0" smtClean="0"/>
              <a:t> : </a:t>
            </a:r>
            <a:r>
              <a:rPr lang="en-US" dirty="0"/>
              <a:t>Java-based applications use this configuration often.</a:t>
            </a:r>
          </a:p>
        </p:txBody>
      </p:sp>
    </p:spTree>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ppt_Template_Capgemini - with Grids 09.07.2012">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0033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_Template_Capgemini - with Grids 09.07.2012">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B09E06C0DF4048B616C2EC0656348A" ma:contentTypeVersion="0" ma:contentTypeDescription="Create a new document." ma:contentTypeScope="" ma:versionID="42e3e755bc47f90d4c0094ea696111b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D39BD8B-E4B2-481E-A071-AC28F6CF69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AB4CB3E-57A1-4F49-BA6F-07493BCCBE69}">
  <ds:schemaRefs>
    <ds:schemaRef ds:uri="http://schemas.microsoft.com/sharepoint/v3/contenttype/forms"/>
  </ds:schemaRefs>
</ds:datastoreItem>
</file>

<file path=customXml/itemProps3.xml><?xml version="1.0" encoding="utf-8"?>
<ds:datastoreItem xmlns:ds="http://schemas.openxmlformats.org/officeDocument/2006/customXml" ds:itemID="{DADD4D32-36E1-4481-BA6A-7AD20C504815}">
  <ds:schemaRefs>
    <ds:schemaRef ds:uri="http://schemas.microsoft.com/office/2006/documentManagement/types"/>
    <ds:schemaRef ds:uri="http://purl.org/dc/dcmitype/"/>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17567</TotalTime>
  <Words>2184</Words>
  <Application>Microsoft Office PowerPoint</Application>
  <PresentationFormat>A4 Paper (210x297 mm)</PresentationFormat>
  <Paragraphs>665</Paragraphs>
  <Slides>39</Slides>
  <Notes>1</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39</vt:i4>
      </vt:variant>
    </vt:vector>
  </HeadingPairs>
  <TitlesOfParts>
    <vt:vector size="53" baseType="lpstr">
      <vt:lpstr>Arial</vt:lpstr>
      <vt:lpstr>Calibri</vt:lpstr>
      <vt:lpstr>Gill Sans</vt:lpstr>
      <vt:lpstr>Helvetica Light</vt:lpstr>
      <vt:lpstr>Open Sans Light</vt:lpstr>
      <vt:lpstr>Open Sans Semibold</vt:lpstr>
      <vt:lpstr>OpenSans</vt:lpstr>
      <vt:lpstr>Raleway Light</vt:lpstr>
      <vt:lpstr>Wingdings</vt:lpstr>
      <vt:lpstr>ppt_Template_Capgemini - with Grids 09.07.2012</vt:lpstr>
      <vt:lpstr>Closing slides</vt:lpstr>
      <vt:lpstr>1_ppt_Template_Capgemini - with Grids 09.07.2012</vt:lpstr>
      <vt:lpstr>Office Theme</vt:lpstr>
      <vt:lpstr>think-cell Slide</vt:lpstr>
      <vt:lpstr>Robotic Process Automation  </vt:lpstr>
      <vt:lpstr>OpenSpan Studio | OpenSpan Application Integration</vt:lpstr>
      <vt:lpstr>PowerPoint Presentation</vt:lpstr>
      <vt:lpstr>Types of adapters</vt:lpstr>
      <vt:lpstr>                                                 Text Adapters </vt:lpstr>
      <vt:lpstr>Introduction to window adapters </vt:lpstr>
      <vt:lpstr>Window Adapters properties </vt:lpstr>
      <vt:lpstr>Window Adapters properties </vt:lpstr>
      <vt:lpstr>Window Adapters properties</vt:lpstr>
      <vt:lpstr>Window Adapters properties</vt:lpstr>
      <vt:lpstr>Window Adapters properties</vt:lpstr>
      <vt:lpstr>Window Adapters properties</vt:lpstr>
      <vt:lpstr>Window Adapters properties</vt:lpstr>
      <vt:lpstr>Window Adapters Exercise</vt:lpstr>
      <vt:lpstr>Window Adapters Exercise</vt:lpstr>
      <vt:lpstr>Window Adapters Exercise</vt:lpstr>
      <vt:lpstr>Window Adapters Exercise</vt:lpstr>
      <vt:lpstr>Window Adapters Exercise</vt:lpstr>
      <vt:lpstr>Introduction to interrogation </vt:lpstr>
      <vt:lpstr>Interrogating a windows application </vt:lpstr>
      <vt:lpstr>Interrogating a windows application </vt:lpstr>
      <vt:lpstr>Interrogating a windows application </vt:lpstr>
      <vt:lpstr>Interrogating a windows application </vt:lpstr>
      <vt:lpstr>Interrogating a windows application </vt:lpstr>
      <vt:lpstr>Interrogating a windows application </vt:lpstr>
      <vt:lpstr>Interrogating a windows application </vt:lpstr>
      <vt:lpstr>Interrogating a windows application </vt:lpstr>
      <vt:lpstr>Exercise: Interrogating a windows application  </vt:lpstr>
      <vt:lpstr>Exercise: Interrogating a windows application  </vt:lpstr>
      <vt:lpstr>Exercise: Interrogating a windows application  </vt:lpstr>
      <vt:lpstr>Exercise: Interrogating a windows application  </vt:lpstr>
      <vt:lpstr>Exercise: Interrogating a windows application  </vt:lpstr>
      <vt:lpstr>Exercise: Interrogating a windows application  </vt:lpstr>
      <vt:lpstr>Exercise: Interrogating a windows application  </vt:lpstr>
      <vt:lpstr>Exercise: Interrogating a windows application  </vt:lpstr>
      <vt:lpstr>Exercise: Interrogating a windows application  </vt:lpstr>
      <vt:lpstr>Exercise: Interrogating a windows application  </vt:lpstr>
      <vt:lpstr>Exercise: Interrogating a windows application  </vt:lpstr>
      <vt:lpstr>PowerPoint Presentation</vt:lpstr>
    </vt:vector>
  </TitlesOfParts>
  <Company>Capgemini India Private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 Response</dc:title>
  <dc:creator>Capgemini</dc:creator>
  <cp:lastModifiedBy>Munakala, Harisankar</cp:lastModifiedBy>
  <cp:revision>1810</cp:revision>
  <dcterms:created xsi:type="dcterms:W3CDTF">2012-07-10T04:13:36Z</dcterms:created>
  <dcterms:modified xsi:type="dcterms:W3CDTF">2017-09-26T09:53:00Z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0x01010023B09E06C0DF4048B616C2EC0656348A</vt:lpwstr>
  </property>
</Properties>
</file>